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notesMasterIdLst>
    <p:notesMasterId r:id="rId133"/>
  </p:notesMasterIdLst>
  <p:handoutMasterIdLst>
    <p:handoutMasterId r:id="rId134"/>
  </p:handoutMasterIdLst>
  <p:sldIdLst>
    <p:sldId id="256" r:id="rId3"/>
    <p:sldId id="266" r:id="rId4"/>
    <p:sldId id="649" r:id="rId5"/>
    <p:sldId id="538" r:id="rId6"/>
    <p:sldId id="660" r:id="rId7"/>
    <p:sldId id="650" r:id="rId8"/>
    <p:sldId id="662" r:id="rId9"/>
    <p:sldId id="661" r:id="rId10"/>
    <p:sldId id="663" r:id="rId11"/>
    <p:sldId id="664" r:id="rId12"/>
    <p:sldId id="665" r:id="rId13"/>
    <p:sldId id="667" r:id="rId14"/>
    <p:sldId id="668" r:id="rId15"/>
    <p:sldId id="670" r:id="rId16"/>
    <p:sldId id="669" r:id="rId17"/>
    <p:sldId id="672" r:id="rId18"/>
    <p:sldId id="671" r:id="rId19"/>
    <p:sldId id="673" r:id="rId20"/>
    <p:sldId id="674" r:id="rId21"/>
    <p:sldId id="675" r:id="rId22"/>
    <p:sldId id="651" r:id="rId23"/>
    <p:sldId id="652" r:id="rId24"/>
    <p:sldId id="773" r:id="rId25"/>
    <p:sldId id="772" r:id="rId26"/>
    <p:sldId id="774" r:id="rId27"/>
    <p:sldId id="676" r:id="rId28"/>
    <p:sldId id="776" r:id="rId29"/>
    <p:sldId id="777" r:id="rId30"/>
    <p:sldId id="775" r:id="rId31"/>
    <p:sldId id="678" r:id="rId32"/>
    <p:sldId id="677" r:id="rId33"/>
    <p:sldId id="679" r:id="rId34"/>
    <p:sldId id="681" r:id="rId35"/>
    <p:sldId id="682" r:id="rId36"/>
    <p:sldId id="778" r:id="rId37"/>
    <p:sldId id="680" r:id="rId38"/>
    <p:sldId id="779" r:id="rId39"/>
    <p:sldId id="780" r:id="rId40"/>
    <p:sldId id="683" r:id="rId41"/>
    <p:sldId id="685" r:id="rId42"/>
    <p:sldId id="697" r:id="rId43"/>
    <p:sldId id="698" r:id="rId44"/>
    <p:sldId id="699" r:id="rId45"/>
    <p:sldId id="700" r:id="rId46"/>
    <p:sldId id="703" r:id="rId47"/>
    <p:sldId id="684" r:id="rId48"/>
    <p:sldId id="781" r:id="rId49"/>
    <p:sldId id="782" r:id="rId50"/>
    <p:sldId id="687" r:id="rId51"/>
    <p:sldId id="690" r:id="rId52"/>
    <p:sldId id="689" r:id="rId53"/>
    <p:sldId id="688" r:id="rId54"/>
    <p:sldId id="691" r:id="rId55"/>
    <p:sldId id="783" r:id="rId56"/>
    <p:sldId id="692" r:id="rId57"/>
    <p:sldId id="694" r:id="rId58"/>
    <p:sldId id="695" r:id="rId59"/>
    <p:sldId id="784" r:id="rId60"/>
    <p:sldId id="686" r:id="rId61"/>
    <p:sldId id="704" r:id="rId62"/>
    <p:sldId id="709" r:id="rId63"/>
    <p:sldId id="705" r:id="rId64"/>
    <p:sldId id="707" r:id="rId65"/>
    <p:sldId id="785" r:id="rId66"/>
    <p:sldId id="786" r:id="rId67"/>
    <p:sldId id="710" r:id="rId68"/>
    <p:sldId id="750" r:id="rId69"/>
    <p:sldId id="711" r:id="rId70"/>
    <p:sldId id="653" r:id="rId71"/>
    <p:sldId id="654" r:id="rId72"/>
    <p:sldId id="718" r:id="rId73"/>
    <p:sldId id="717" r:id="rId74"/>
    <p:sldId id="712" r:id="rId75"/>
    <p:sldId id="714" r:id="rId76"/>
    <p:sldId id="713" r:id="rId77"/>
    <p:sldId id="715" r:id="rId78"/>
    <p:sldId id="721" r:id="rId79"/>
    <p:sldId id="722" r:id="rId80"/>
    <p:sldId id="723" r:id="rId81"/>
    <p:sldId id="724" r:id="rId82"/>
    <p:sldId id="725" r:id="rId83"/>
    <p:sldId id="726" r:id="rId84"/>
    <p:sldId id="720" r:id="rId85"/>
    <p:sldId id="727" r:id="rId86"/>
    <p:sldId id="729" r:id="rId87"/>
    <p:sldId id="787" r:id="rId88"/>
    <p:sldId id="728" r:id="rId89"/>
    <p:sldId id="732" r:id="rId90"/>
    <p:sldId id="733" r:id="rId91"/>
    <p:sldId id="734" r:id="rId92"/>
    <p:sldId id="736" r:id="rId93"/>
    <p:sldId id="735" r:id="rId94"/>
    <p:sldId id="738" r:id="rId95"/>
    <p:sldId id="739" r:id="rId96"/>
    <p:sldId id="740" r:id="rId97"/>
    <p:sldId id="742" r:id="rId98"/>
    <p:sldId id="741" r:id="rId99"/>
    <p:sldId id="743" r:id="rId100"/>
    <p:sldId id="748" r:id="rId101"/>
    <p:sldId id="744" r:id="rId102"/>
    <p:sldId id="745" r:id="rId103"/>
    <p:sldId id="747" r:id="rId104"/>
    <p:sldId id="746" r:id="rId105"/>
    <p:sldId id="788" r:id="rId106"/>
    <p:sldId id="752" r:id="rId107"/>
    <p:sldId id="753" r:id="rId108"/>
    <p:sldId id="755" r:id="rId109"/>
    <p:sldId id="756" r:id="rId110"/>
    <p:sldId id="749" r:id="rId111"/>
    <p:sldId id="751" r:id="rId112"/>
    <p:sldId id="655" r:id="rId113"/>
    <p:sldId id="656" r:id="rId114"/>
    <p:sldId id="758" r:id="rId115"/>
    <p:sldId id="759" r:id="rId116"/>
    <p:sldId id="757" r:id="rId117"/>
    <p:sldId id="760" r:id="rId118"/>
    <p:sldId id="761" r:id="rId119"/>
    <p:sldId id="763" r:id="rId120"/>
    <p:sldId id="762" r:id="rId121"/>
    <p:sldId id="765" r:id="rId122"/>
    <p:sldId id="764" r:id="rId123"/>
    <p:sldId id="766" r:id="rId124"/>
    <p:sldId id="768" r:id="rId125"/>
    <p:sldId id="767" r:id="rId126"/>
    <p:sldId id="769" r:id="rId127"/>
    <p:sldId id="771" r:id="rId128"/>
    <p:sldId id="770" r:id="rId129"/>
    <p:sldId id="657" r:id="rId130"/>
    <p:sldId id="658" r:id="rId131"/>
    <p:sldId id="401" r:id="rId132"/>
  </p:sldIdLst>
  <p:sldSz cx="12192000" cy="6858000"/>
  <p:notesSz cx="6858000" cy="9144000"/>
  <p:defaultTextStyle>
    <a:defPPr>
      <a:defRPr lang="en-US"/>
    </a:defPPr>
    <a:lvl1pPr marL="0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A6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997" autoAdjust="0"/>
    <p:restoredTop sz="94786" autoAdjust="0"/>
  </p:normalViewPr>
  <p:slideViewPr>
    <p:cSldViewPr snapToGrid="0" snapToObjects="1">
      <p:cViewPr varScale="1">
        <p:scale>
          <a:sx n="106" d="100"/>
          <a:sy n="106" d="100"/>
        </p:scale>
        <p:origin x="192" y="368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63" Type="http://schemas.openxmlformats.org/officeDocument/2006/relationships/slide" Target="slides/slide61.xml"/><Relationship Id="rId84" Type="http://schemas.openxmlformats.org/officeDocument/2006/relationships/slide" Target="slides/slide82.xml"/><Relationship Id="rId138" Type="http://schemas.openxmlformats.org/officeDocument/2006/relationships/tableStyles" Target="tableStyles.xml"/><Relationship Id="rId16" Type="http://schemas.openxmlformats.org/officeDocument/2006/relationships/slide" Target="slides/slide14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28" Type="http://schemas.openxmlformats.org/officeDocument/2006/relationships/slide" Target="slides/slide126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18" Type="http://schemas.openxmlformats.org/officeDocument/2006/relationships/slide" Target="slides/slide116.xml"/><Relationship Id="rId134" Type="http://schemas.openxmlformats.org/officeDocument/2006/relationships/handoutMaster" Target="handoutMasters/handoutMaster1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124" Type="http://schemas.openxmlformats.org/officeDocument/2006/relationships/slide" Target="slides/slide122.xml"/><Relationship Id="rId129" Type="http://schemas.openxmlformats.org/officeDocument/2006/relationships/slide" Target="slides/slide127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119" Type="http://schemas.openxmlformats.org/officeDocument/2006/relationships/slide" Target="slides/slide117.xml"/><Relationship Id="rId44" Type="http://schemas.openxmlformats.org/officeDocument/2006/relationships/slide" Target="slides/slide42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130" Type="http://schemas.openxmlformats.org/officeDocument/2006/relationships/slide" Target="slides/slide128.xml"/><Relationship Id="rId135" Type="http://schemas.openxmlformats.org/officeDocument/2006/relationships/presProps" Target="presProps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slide" Target="slides/slide118.xml"/><Relationship Id="rId125" Type="http://schemas.openxmlformats.org/officeDocument/2006/relationships/slide" Target="slides/slide123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131" Type="http://schemas.openxmlformats.org/officeDocument/2006/relationships/slide" Target="slides/slide129.xml"/><Relationship Id="rId136" Type="http://schemas.openxmlformats.org/officeDocument/2006/relationships/viewProps" Target="viewProps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137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slide" Target="slides/slide130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27" Type="http://schemas.openxmlformats.org/officeDocument/2006/relationships/slide" Target="slides/slide12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26" Type="http://schemas.openxmlformats.org/officeDocument/2006/relationships/slide" Target="slides/slide24.xml"/><Relationship Id="rId47" Type="http://schemas.openxmlformats.org/officeDocument/2006/relationships/slide" Target="slides/slide45.xml"/><Relationship Id="rId68" Type="http://schemas.openxmlformats.org/officeDocument/2006/relationships/slide" Target="slides/slide66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AE3B3E-782A-9745-8E84-372F7B6771BF}" type="datetimeFigureOut">
              <a:rPr lang="en-US" smtClean="0"/>
              <a:t>7/19/24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171C0A-6FC9-E54E-92BE-11816E6C8A1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06069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5EAC0A-61AC-7B4C-9831-29C24015491D}" type="datetimeFigureOut">
              <a:rPr lang="en-NL" smtClean="0"/>
              <a:t>19/07/2024</a:t>
            </a:fld>
            <a:endParaRPr lang="en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2EFDB2-5A0D-0543-8B0C-116399163AAE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1215770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2EFDB2-5A0D-0543-8B0C-116399163AAE}" type="slidenum">
              <a:rPr lang="en-NL" smtClean="0"/>
              <a:t>1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5252686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2EFDB2-5A0D-0543-8B0C-116399163AAE}" type="slidenum">
              <a:rPr lang="en-NL" smtClean="0"/>
              <a:t>11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90550016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2EFDB2-5A0D-0543-8B0C-116399163AAE}" type="slidenum">
              <a:rPr lang="en-NL" smtClean="0"/>
              <a:t>103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963295049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2EFDB2-5A0D-0543-8B0C-116399163AAE}" type="slidenum">
              <a:rPr lang="en-NL" smtClean="0"/>
              <a:t>104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042748943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2EFDB2-5A0D-0543-8B0C-116399163AAE}" type="slidenum">
              <a:rPr lang="en-NL" smtClean="0"/>
              <a:t>105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555690045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2EFDB2-5A0D-0543-8B0C-116399163AAE}" type="slidenum">
              <a:rPr lang="en-NL" smtClean="0"/>
              <a:t>106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51367999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2EFDB2-5A0D-0543-8B0C-116399163AAE}" type="slidenum">
              <a:rPr lang="en-NL" smtClean="0"/>
              <a:t>107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563919937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2EFDB2-5A0D-0543-8B0C-116399163AAE}" type="slidenum">
              <a:rPr lang="en-NL" smtClean="0"/>
              <a:t>108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689435492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2EFDB2-5A0D-0543-8B0C-116399163AAE}" type="slidenum">
              <a:rPr lang="en-NL" smtClean="0"/>
              <a:t>109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285275593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2EFDB2-5A0D-0543-8B0C-116399163AAE}" type="slidenum">
              <a:rPr lang="en-NL" smtClean="0"/>
              <a:t>110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470873838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2EFDB2-5A0D-0543-8B0C-116399163AAE}" type="slidenum">
              <a:rPr lang="en-NL" smtClean="0"/>
              <a:t>112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245421766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2EFDB2-5A0D-0543-8B0C-116399163AAE}" type="slidenum">
              <a:rPr lang="en-NL" smtClean="0"/>
              <a:t>113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1875922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2EFDB2-5A0D-0543-8B0C-116399163AAE}" type="slidenum">
              <a:rPr lang="en-NL" smtClean="0"/>
              <a:t>12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083623639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2EFDB2-5A0D-0543-8B0C-116399163AAE}" type="slidenum">
              <a:rPr lang="en-NL" smtClean="0"/>
              <a:t>114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853586921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2EFDB2-5A0D-0543-8B0C-116399163AAE}" type="slidenum">
              <a:rPr lang="en-NL" smtClean="0"/>
              <a:t>115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110810201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2EFDB2-5A0D-0543-8B0C-116399163AAE}" type="slidenum">
              <a:rPr lang="en-NL" smtClean="0"/>
              <a:t>116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020723775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2EFDB2-5A0D-0543-8B0C-116399163AAE}" type="slidenum">
              <a:rPr lang="en-NL" smtClean="0"/>
              <a:t>117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936017031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2EFDB2-5A0D-0543-8B0C-116399163AAE}" type="slidenum">
              <a:rPr lang="en-NL" smtClean="0"/>
              <a:t>118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574399554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2EFDB2-5A0D-0543-8B0C-116399163AAE}" type="slidenum">
              <a:rPr lang="en-NL" smtClean="0"/>
              <a:t>119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701037659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2EFDB2-5A0D-0543-8B0C-116399163AAE}" type="slidenum">
              <a:rPr lang="en-NL" smtClean="0"/>
              <a:t>120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112723506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2EFDB2-5A0D-0543-8B0C-116399163AAE}" type="slidenum">
              <a:rPr lang="en-NL" smtClean="0"/>
              <a:t>121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569774932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2EFDB2-5A0D-0543-8B0C-116399163AAE}" type="slidenum">
              <a:rPr lang="en-NL" smtClean="0"/>
              <a:t>122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555573717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2EFDB2-5A0D-0543-8B0C-116399163AAE}" type="slidenum">
              <a:rPr lang="en-NL" smtClean="0"/>
              <a:t>123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1750969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2EFDB2-5A0D-0543-8B0C-116399163AAE}" type="slidenum">
              <a:rPr lang="en-NL" smtClean="0"/>
              <a:t>13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399991396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2EFDB2-5A0D-0543-8B0C-116399163AAE}" type="slidenum">
              <a:rPr lang="en-NL" smtClean="0"/>
              <a:t>124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205308159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2EFDB2-5A0D-0543-8B0C-116399163AAE}" type="slidenum">
              <a:rPr lang="en-NL" smtClean="0"/>
              <a:t>125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810994285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2EFDB2-5A0D-0543-8B0C-116399163AAE}" type="slidenum">
              <a:rPr lang="en-NL" smtClean="0"/>
              <a:t>126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178500809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2EFDB2-5A0D-0543-8B0C-116399163AAE}" type="slidenum">
              <a:rPr lang="en-NL" smtClean="0"/>
              <a:t>127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501549587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2EFDB2-5A0D-0543-8B0C-116399163AAE}" type="slidenum">
              <a:rPr lang="en-NL" smtClean="0"/>
              <a:t>129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090304496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2EFDB2-5A0D-0543-8B0C-116399163AAE}" type="slidenum">
              <a:rPr lang="en-NL" smtClean="0"/>
              <a:t>130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8319735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2EFDB2-5A0D-0543-8B0C-116399163AAE}" type="slidenum">
              <a:rPr lang="en-NL" smtClean="0"/>
              <a:t>14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1376818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2EFDB2-5A0D-0543-8B0C-116399163AAE}" type="slidenum">
              <a:rPr lang="en-NL" smtClean="0"/>
              <a:t>15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5504034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2EFDB2-5A0D-0543-8B0C-116399163AAE}" type="slidenum">
              <a:rPr lang="en-NL" smtClean="0"/>
              <a:t>16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2594667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2EFDB2-5A0D-0543-8B0C-116399163AAE}" type="slidenum">
              <a:rPr lang="en-NL" smtClean="0"/>
              <a:t>17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1669353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2EFDB2-5A0D-0543-8B0C-116399163AAE}" type="slidenum">
              <a:rPr lang="en-NL" smtClean="0"/>
              <a:t>18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2314249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2EFDB2-5A0D-0543-8B0C-116399163AAE}" type="slidenum">
              <a:rPr lang="en-NL" smtClean="0"/>
              <a:t>19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8153105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2EFDB2-5A0D-0543-8B0C-116399163AAE}" type="slidenum">
              <a:rPr lang="en-NL" smtClean="0"/>
              <a:t>20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478088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,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2EFDB2-5A0D-0543-8B0C-116399163AAE}" type="slidenum">
              <a:rPr lang="en-NL" smtClean="0"/>
              <a:t>2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68818414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2EFDB2-5A0D-0543-8B0C-116399163AAE}" type="slidenum">
              <a:rPr lang="en-NL" smtClean="0"/>
              <a:t>22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60707411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2EFDB2-5A0D-0543-8B0C-116399163AAE}" type="slidenum">
              <a:rPr lang="en-NL" smtClean="0"/>
              <a:t>23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27112981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2EFDB2-5A0D-0543-8B0C-116399163AAE}" type="slidenum">
              <a:rPr lang="en-NL" smtClean="0"/>
              <a:t>24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01171601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2EFDB2-5A0D-0543-8B0C-116399163AAE}" type="slidenum">
              <a:rPr lang="en-NL" smtClean="0"/>
              <a:t>25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25893808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2EFDB2-5A0D-0543-8B0C-116399163AAE}" type="slidenum">
              <a:rPr lang="en-NL" smtClean="0"/>
              <a:t>26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11089100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2EFDB2-5A0D-0543-8B0C-116399163AAE}" type="slidenum">
              <a:rPr lang="en-NL" smtClean="0"/>
              <a:t>27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51074724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2EFDB2-5A0D-0543-8B0C-116399163AAE}" type="slidenum">
              <a:rPr lang="en-NL" smtClean="0"/>
              <a:t>28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18584294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2EFDB2-5A0D-0543-8B0C-116399163AAE}" type="slidenum">
              <a:rPr lang="en-NL" smtClean="0"/>
              <a:t>29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70035439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2EFDB2-5A0D-0543-8B0C-116399163AAE}" type="slidenum">
              <a:rPr lang="en-NL" smtClean="0"/>
              <a:t>30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9774179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2EFDB2-5A0D-0543-8B0C-116399163AAE}" type="slidenum">
              <a:rPr lang="en-NL" smtClean="0"/>
              <a:t>31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8939475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,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2EFDB2-5A0D-0543-8B0C-116399163AAE}" type="slidenum">
              <a:rPr lang="en-NL" smtClean="0"/>
              <a:t>3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11077320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2EFDB2-5A0D-0543-8B0C-116399163AAE}" type="slidenum">
              <a:rPr lang="en-NL" smtClean="0"/>
              <a:t>32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09392938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2EFDB2-5A0D-0543-8B0C-116399163AAE}" type="slidenum">
              <a:rPr lang="en-NL" smtClean="0"/>
              <a:t>33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08963044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2EFDB2-5A0D-0543-8B0C-116399163AAE}" type="slidenum">
              <a:rPr lang="en-NL" smtClean="0"/>
              <a:t>34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1480559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2EFDB2-5A0D-0543-8B0C-116399163AAE}" type="slidenum">
              <a:rPr lang="en-NL" smtClean="0"/>
              <a:t>35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25438129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2EFDB2-5A0D-0543-8B0C-116399163AAE}" type="slidenum">
              <a:rPr lang="en-NL" smtClean="0"/>
              <a:t>36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15129594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2EFDB2-5A0D-0543-8B0C-116399163AAE}" type="slidenum">
              <a:rPr lang="en-NL" smtClean="0"/>
              <a:t>37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10400884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2EFDB2-5A0D-0543-8B0C-116399163AAE}" type="slidenum">
              <a:rPr lang="en-NL" smtClean="0"/>
              <a:t>38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13833745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2EFDB2-5A0D-0543-8B0C-116399163AAE}" type="slidenum">
              <a:rPr lang="en-NL" smtClean="0"/>
              <a:t>39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55062497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2EFDB2-5A0D-0543-8B0C-116399163AAE}" type="slidenum">
              <a:rPr lang="en-NL" smtClean="0"/>
              <a:t>40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48318000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2EFDB2-5A0D-0543-8B0C-116399163AAE}" type="slidenum">
              <a:rPr lang="en-NL" smtClean="0"/>
              <a:t>41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9654427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2EFDB2-5A0D-0543-8B0C-116399163AAE}" type="slidenum">
              <a:rPr lang="en-NL" smtClean="0"/>
              <a:t>5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27758950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2EFDB2-5A0D-0543-8B0C-116399163AAE}" type="slidenum">
              <a:rPr lang="en-NL" smtClean="0"/>
              <a:t>42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68640545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2EFDB2-5A0D-0543-8B0C-116399163AAE}" type="slidenum">
              <a:rPr lang="en-NL" smtClean="0"/>
              <a:t>43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99939964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2EFDB2-5A0D-0543-8B0C-116399163AAE}" type="slidenum">
              <a:rPr lang="en-NL" smtClean="0"/>
              <a:t>44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02292730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2EFDB2-5A0D-0543-8B0C-116399163AAE}" type="slidenum">
              <a:rPr lang="en-NL" smtClean="0"/>
              <a:t>45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4441224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2EFDB2-5A0D-0543-8B0C-116399163AAE}" type="slidenum">
              <a:rPr lang="en-NL" smtClean="0"/>
              <a:t>46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19899947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2EFDB2-5A0D-0543-8B0C-116399163AAE}" type="slidenum">
              <a:rPr lang="en-NL" smtClean="0"/>
              <a:t>47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63758611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2EFDB2-5A0D-0543-8B0C-116399163AAE}" type="slidenum">
              <a:rPr lang="en-NL" smtClean="0"/>
              <a:t>48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76271003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2EFDB2-5A0D-0543-8B0C-116399163AAE}" type="slidenum">
              <a:rPr lang="en-NL" smtClean="0"/>
              <a:t>49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21859701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2EFDB2-5A0D-0543-8B0C-116399163AAE}" type="slidenum">
              <a:rPr lang="en-NL" smtClean="0"/>
              <a:t>50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60272644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2EFDB2-5A0D-0543-8B0C-116399163AAE}" type="slidenum">
              <a:rPr lang="en-NL" smtClean="0"/>
              <a:t>51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5265957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2EFDB2-5A0D-0543-8B0C-116399163AAE}" type="slidenum">
              <a:rPr lang="en-NL" smtClean="0"/>
              <a:t>6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09847802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2EFDB2-5A0D-0543-8B0C-116399163AAE}" type="slidenum">
              <a:rPr lang="en-NL" smtClean="0"/>
              <a:t>52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81440094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2EFDB2-5A0D-0543-8B0C-116399163AAE}" type="slidenum">
              <a:rPr lang="en-NL" smtClean="0"/>
              <a:t>53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67586031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2EFDB2-5A0D-0543-8B0C-116399163AAE}" type="slidenum">
              <a:rPr lang="en-NL" smtClean="0"/>
              <a:t>54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47410378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2EFDB2-5A0D-0543-8B0C-116399163AAE}" type="slidenum">
              <a:rPr lang="en-NL" smtClean="0"/>
              <a:t>55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17701419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2EFDB2-5A0D-0543-8B0C-116399163AAE}" type="slidenum">
              <a:rPr lang="en-NL" smtClean="0"/>
              <a:t>56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79667435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2EFDB2-5A0D-0543-8B0C-116399163AAE}" type="slidenum">
              <a:rPr lang="en-NL" smtClean="0"/>
              <a:t>57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62800288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2EFDB2-5A0D-0543-8B0C-116399163AAE}" type="slidenum">
              <a:rPr lang="en-NL" smtClean="0"/>
              <a:t>58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67772999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2EFDB2-5A0D-0543-8B0C-116399163AAE}" type="slidenum">
              <a:rPr lang="en-NL" smtClean="0"/>
              <a:t>59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20596073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2EFDB2-5A0D-0543-8B0C-116399163AAE}" type="slidenum">
              <a:rPr lang="en-NL" smtClean="0"/>
              <a:t>60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88099288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2EFDB2-5A0D-0543-8B0C-116399163AAE}" type="slidenum">
              <a:rPr lang="en-NL" smtClean="0"/>
              <a:t>61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039269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2EFDB2-5A0D-0543-8B0C-116399163AAE}" type="slidenum">
              <a:rPr lang="en-NL" smtClean="0"/>
              <a:t>7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03603027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2EFDB2-5A0D-0543-8B0C-116399163AAE}" type="slidenum">
              <a:rPr lang="en-NL" smtClean="0"/>
              <a:t>62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58409202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2EFDB2-5A0D-0543-8B0C-116399163AAE}" type="slidenum">
              <a:rPr lang="en-NL" smtClean="0"/>
              <a:t>63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04498578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2EFDB2-5A0D-0543-8B0C-116399163AAE}" type="slidenum">
              <a:rPr lang="en-NL" smtClean="0"/>
              <a:t>64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58207999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2EFDB2-5A0D-0543-8B0C-116399163AAE}" type="slidenum">
              <a:rPr lang="en-NL" smtClean="0"/>
              <a:t>65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347627286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2EFDB2-5A0D-0543-8B0C-116399163AAE}" type="slidenum">
              <a:rPr lang="en-NL" smtClean="0"/>
              <a:t>66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729174219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2EFDB2-5A0D-0543-8B0C-116399163AAE}" type="slidenum">
              <a:rPr lang="en-NL" smtClean="0"/>
              <a:t>67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50687127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2EFDB2-5A0D-0543-8B0C-116399163AAE}" type="slidenum">
              <a:rPr lang="en-NL" smtClean="0"/>
              <a:t>68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743147076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2EFDB2-5A0D-0543-8B0C-116399163AAE}" type="slidenum">
              <a:rPr lang="en-NL" smtClean="0"/>
              <a:t>70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3872942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2EFDB2-5A0D-0543-8B0C-116399163AAE}" type="slidenum">
              <a:rPr lang="en-NL" smtClean="0"/>
              <a:t>71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262558750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2EFDB2-5A0D-0543-8B0C-116399163AAE}" type="slidenum">
              <a:rPr lang="en-NL" smtClean="0"/>
              <a:t>72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9094044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2EFDB2-5A0D-0543-8B0C-116399163AAE}" type="slidenum">
              <a:rPr lang="en-NL" smtClean="0"/>
              <a:t>8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119925314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2EFDB2-5A0D-0543-8B0C-116399163AAE}" type="slidenum">
              <a:rPr lang="en-NL" smtClean="0"/>
              <a:t>73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32601294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2EFDB2-5A0D-0543-8B0C-116399163AAE}" type="slidenum">
              <a:rPr lang="en-NL" smtClean="0"/>
              <a:t>74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061165509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2EFDB2-5A0D-0543-8B0C-116399163AAE}" type="slidenum">
              <a:rPr lang="en-NL" smtClean="0"/>
              <a:t>75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339022880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2EFDB2-5A0D-0543-8B0C-116399163AAE}" type="slidenum">
              <a:rPr lang="en-NL" smtClean="0"/>
              <a:t>76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321093517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2EFDB2-5A0D-0543-8B0C-116399163AAE}" type="slidenum">
              <a:rPr lang="en-NL" smtClean="0"/>
              <a:t>77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658293343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2EFDB2-5A0D-0543-8B0C-116399163AAE}" type="slidenum">
              <a:rPr lang="en-NL" smtClean="0"/>
              <a:t>78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884416009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2EFDB2-5A0D-0543-8B0C-116399163AAE}" type="slidenum">
              <a:rPr lang="en-NL" smtClean="0"/>
              <a:t>79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026462400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2EFDB2-5A0D-0543-8B0C-116399163AAE}" type="slidenum">
              <a:rPr lang="en-NL" smtClean="0"/>
              <a:t>80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624900595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2EFDB2-5A0D-0543-8B0C-116399163AAE}" type="slidenum">
              <a:rPr lang="en-NL" smtClean="0"/>
              <a:t>81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98132650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2EFDB2-5A0D-0543-8B0C-116399163AAE}" type="slidenum">
              <a:rPr lang="en-NL" smtClean="0"/>
              <a:t>82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354872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2EFDB2-5A0D-0543-8B0C-116399163AAE}" type="slidenum">
              <a:rPr lang="en-NL" smtClean="0"/>
              <a:t>9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713244298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2EFDB2-5A0D-0543-8B0C-116399163AAE}" type="slidenum">
              <a:rPr lang="en-NL" smtClean="0"/>
              <a:t>83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736548829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2EFDB2-5A0D-0543-8B0C-116399163AAE}" type="slidenum">
              <a:rPr lang="en-NL" smtClean="0"/>
              <a:t>84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823409415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2EFDB2-5A0D-0543-8B0C-116399163AAE}" type="slidenum">
              <a:rPr lang="en-NL" smtClean="0"/>
              <a:t>85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097942369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2EFDB2-5A0D-0543-8B0C-116399163AAE}" type="slidenum">
              <a:rPr lang="en-NL" smtClean="0"/>
              <a:t>86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873795870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2EFDB2-5A0D-0543-8B0C-116399163AAE}" type="slidenum">
              <a:rPr lang="en-NL" smtClean="0"/>
              <a:t>87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528844734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2EFDB2-5A0D-0543-8B0C-116399163AAE}" type="slidenum">
              <a:rPr lang="en-NL" smtClean="0"/>
              <a:t>88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828668530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2EFDB2-5A0D-0543-8B0C-116399163AAE}" type="slidenum">
              <a:rPr lang="en-NL" smtClean="0"/>
              <a:t>89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8652149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2EFDB2-5A0D-0543-8B0C-116399163AAE}" type="slidenum">
              <a:rPr lang="en-NL" smtClean="0"/>
              <a:t>90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5256267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2EFDB2-5A0D-0543-8B0C-116399163AAE}" type="slidenum">
              <a:rPr lang="en-NL" smtClean="0"/>
              <a:t>91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875231006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2EFDB2-5A0D-0543-8B0C-116399163AAE}" type="slidenum">
              <a:rPr lang="en-NL" smtClean="0"/>
              <a:t>92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2087027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2EFDB2-5A0D-0543-8B0C-116399163AAE}" type="slidenum">
              <a:rPr lang="en-NL" smtClean="0"/>
              <a:t>10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085371739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2EFDB2-5A0D-0543-8B0C-116399163AAE}" type="slidenum">
              <a:rPr lang="en-NL" smtClean="0"/>
              <a:t>93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904266250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2EFDB2-5A0D-0543-8B0C-116399163AAE}" type="slidenum">
              <a:rPr lang="en-NL" smtClean="0"/>
              <a:t>94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781050944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2EFDB2-5A0D-0543-8B0C-116399163AAE}" type="slidenum">
              <a:rPr lang="en-NL" smtClean="0"/>
              <a:t>95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013658358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2EFDB2-5A0D-0543-8B0C-116399163AAE}" type="slidenum">
              <a:rPr lang="en-NL" smtClean="0"/>
              <a:t>96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317392964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2EFDB2-5A0D-0543-8B0C-116399163AAE}" type="slidenum">
              <a:rPr lang="en-NL" smtClean="0"/>
              <a:t>97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5286512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2EFDB2-5A0D-0543-8B0C-116399163AAE}" type="slidenum">
              <a:rPr lang="en-NL" smtClean="0"/>
              <a:t>98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957268863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2EFDB2-5A0D-0543-8B0C-116399163AAE}" type="slidenum">
              <a:rPr lang="en-NL" smtClean="0"/>
              <a:t>99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294864486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2EFDB2-5A0D-0543-8B0C-116399163AAE}" type="slidenum">
              <a:rPr lang="en-NL" smtClean="0"/>
              <a:t>100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74394752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2EFDB2-5A0D-0543-8B0C-116399163AAE}" type="slidenum">
              <a:rPr lang="en-NL" smtClean="0"/>
              <a:t>101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053574568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2EFDB2-5A0D-0543-8B0C-116399163AAE}" type="slidenum">
              <a:rPr lang="en-NL" smtClean="0"/>
              <a:t>102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9797031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02923" y="822996"/>
            <a:ext cx="9687379" cy="2972717"/>
          </a:xfrm>
        </p:spPr>
        <p:txBody>
          <a:bodyPr>
            <a:noAutofit/>
          </a:bodyPr>
          <a:lstStyle>
            <a:lvl1pPr algn="l">
              <a:defRPr sz="9600">
                <a:solidFill>
                  <a:srgbClr val="00A6D6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02923" y="4271063"/>
            <a:ext cx="9423171" cy="1367736"/>
          </a:xfrm>
        </p:spPr>
        <p:txBody>
          <a:bodyPr>
            <a:normAutofit/>
          </a:bodyPr>
          <a:lstStyle>
            <a:lvl1pPr marL="0" indent="0" algn="l">
              <a:buNone/>
              <a:defRPr sz="3733">
                <a:solidFill>
                  <a:schemeClr val="tx1"/>
                </a:solidFill>
                <a:latin typeface="Arial"/>
                <a:cs typeface="Arial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DEC2B3E-32A0-4242-8762-1D661D8339E3}"/>
              </a:ext>
            </a:extLst>
          </p:cNvPr>
          <p:cNvSpPr/>
          <p:nvPr userDrawn="1"/>
        </p:nvSpPr>
        <p:spPr>
          <a:xfrm>
            <a:off x="158595" y="5511181"/>
            <a:ext cx="1724723" cy="1149815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3200"/>
          </a:p>
        </p:txBody>
      </p:sp>
    </p:spTree>
    <p:extLst>
      <p:ext uri="{BB962C8B-B14F-4D97-AF65-F5344CB8AC3E}">
        <p14:creationId xmlns:p14="http://schemas.microsoft.com/office/powerpoint/2010/main" val="29158348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8743361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21341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2" name="Afbeelding 2" descr="TUDelft_LogoZWART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528" y="6218337"/>
            <a:ext cx="1472392" cy="430675"/>
          </a:xfrm>
          <a:prstGeom prst="rect">
            <a:avLst/>
          </a:prstGeom>
        </p:spPr>
      </p:pic>
      <p:sp>
        <p:nvSpPr>
          <p:cNvPr id="13" name="Slide Number Placeholder 5"/>
          <p:cNvSpPr txBox="1">
            <a:spLocks/>
          </p:cNvSpPr>
          <p:nvPr userDrawn="1"/>
        </p:nvSpPr>
        <p:spPr>
          <a:xfrm>
            <a:off x="8868747" y="6420936"/>
            <a:ext cx="3088493" cy="365125"/>
          </a:xfrm>
          <a:prstGeom prst="rect">
            <a:avLst/>
          </a:prstGeom>
        </p:spPr>
        <p:txBody>
          <a:bodyPr vert="horz" lIns="121920" tIns="60960" rIns="121920" bIns="6096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rgbClr val="00A6D6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557312C-2AB5-4E4E-8F57-D0081D5FE9E6}" type="slidenum">
              <a:rPr lang="en-US" sz="1333" smtClean="0"/>
              <a:pPr/>
              <a:t>‹#›</a:t>
            </a:fld>
            <a:endParaRPr lang="en-US" sz="1333" dirty="0"/>
          </a:p>
        </p:txBody>
      </p:sp>
      <p:sp>
        <p:nvSpPr>
          <p:cNvPr id="3" name="TextBox 2"/>
          <p:cNvSpPr txBox="1"/>
          <p:nvPr userDrawn="1"/>
        </p:nvSpPr>
        <p:spPr>
          <a:xfrm>
            <a:off x="-5320374" y="5582122"/>
            <a:ext cx="1847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32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6C98B2B-0175-6B42-887F-D1569CDA87B7}"/>
              </a:ext>
            </a:extLst>
          </p:cNvPr>
          <p:cNvSpPr/>
          <p:nvPr userDrawn="1"/>
        </p:nvSpPr>
        <p:spPr>
          <a:xfrm>
            <a:off x="139363" y="5636247"/>
            <a:ext cx="1724723" cy="114981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3200"/>
          </a:p>
        </p:txBody>
      </p:sp>
    </p:spTree>
    <p:extLst>
      <p:ext uri="{BB962C8B-B14F-4D97-AF65-F5344CB8AC3E}">
        <p14:creationId xmlns:p14="http://schemas.microsoft.com/office/powerpoint/2010/main" val="40120586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462A2416-1570-3849-86F9-07F78746E1B2}" type="datetimeFigureOut">
              <a:rPr lang="en-US" smtClean="0"/>
              <a:t>7/19/24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A832CF66-B496-874C-8E08-71A5E0622B6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2535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2"/>
            <a:ext cx="12192000" cy="6857999"/>
          </a:xfrm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70509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emf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.emf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350808" y="274639"/>
            <a:ext cx="9475285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50808" y="1600200"/>
            <a:ext cx="9475285" cy="46481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8" name="Picture 3" descr="TU_P5#white.eps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686" y="6108245"/>
            <a:ext cx="1825177" cy="843232"/>
          </a:xfrm>
          <a:prstGeom prst="rect">
            <a:avLst/>
          </a:prstGeom>
        </p:spPr>
      </p:pic>
      <p:sp>
        <p:nvSpPr>
          <p:cNvPr id="10" name="Slide Number Placeholder 5"/>
          <p:cNvSpPr txBox="1">
            <a:spLocks/>
          </p:cNvSpPr>
          <p:nvPr userDrawn="1"/>
        </p:nvSpPr>
        <p:spPr>
          <a:xfrm>
            <a:off x="8868747" y="6420936"/>
            <a:ext cx="3088493" cy="365125"/>
          </a:xfrm>
          <a:prstGeom prst="rect">
            <a:avLst/>
          </a:prstGeom>
        </p:spPr>
        <p:txBody>
          <a:bodyPr vert="horz" lIns="121920" tIns="60960" rIns="121920" bIns="6096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rgbClr val="00A6D6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557312C-2AB5-4E4E-8F57-D0081D5FE9E6}" type="slidenum">
              <a:rPr lang="en-US" sz="1333" smtClean="0"/>
              <a:pPr/>
              <a:t>‹#›</a:t>
            </a:fld>
            <a:endParaRPr lang="en-US" sz="1333" dirty="0"/>
          </a:p>
        </p:txBody>
      </p:sp>
      <p:sp>
        <p:nvSpPr>
          <p:cNvPr id="9" name="Rectangle 28"/>
          <p:cNvSpPr>
            <a:spLocks noChangeArrowheads="1"/>
          </p:cNvSpPr>
          <p:nvPr userDrawn="1"/>
        </p:nvSpPr>
        <p:spPr bwMode="auto">
          <a:xfrm>
            <a:off x="0" y="0"/>
            <a:ext cx="2101845" cy="6865344"/>
          </a:xfrm>
          <a:prstGeom prst="rect">
            <a:avLst/>
          </a:prstGeom>
          <a:solidFill>
            <a:srgbClr val="00A6D6"/>
          </a:solidFill>
          <a:ln w="9525">
            <a:noFill/>
            <a:miter lim="800000"/>
            <a:headEnd/>
            <a:tailEnd/>
          </a:ln>
        </p:spPr>
        <p:txBody>
          <a:bodyPr wrap="none" lIns="121915" tIns="60959" rIns="121915" bIns="60959" anchor="ctr"/>
          <a:lstStyle/>
          <a:p>
            <a:pPr algn="r"/>
            <a:endParaRPr lang="nl-NL" sz="2800">
              <a:latin typeface="Tahoma" pitchFamily="34" charset="0"/>
            </a:endParaRPr>
          </a:p>
        </p:txBody>
      </p:sp>
      <p:pic>
        <p:nvPicPr>
          <p:cNvPr id="11" name="Picture 3" descr="TU_P5#white.eps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686" y="5852440"/>
            <a:ext cx="1825177" cy="112430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6F7B721-2FA9-514D-9357-DBD3659B5A04}"/>
              </a:ext>
            </a:extLst>
          </p:cNvPr>
          <p:cNvSpPr/>
          <p:nvPr userDrawn="1"/>
        </p:nvSpPr>
        <p:spPr>
          <a:xfrm>
            <a:off x="158595" y="5511181"/>
            <a:ext cx="1724723" cy="1149815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3200"/>
          </a:p>
        </p:txBody>
      </p:sp>
    </p:spTree>
    <p:extLst>
      <p:ext uri="{BB962C8B-B14F-4D97-AF65-F5344CB8AC3E}">
        <p14:creationId xmlns:p14="http://schemas.microsoft.com/office/powerpoint/2010/main" val="34802473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xStyles>
    <p:titleStyle>
      <a:lvl1pPr algn="l" defTabSz="609585" rtl="0" eaLnBrk="1" latinLnBrk="0" hangingPunct="1">
        <a:spcBef>
          <a:spcPct val="0"/>
        </a:spcBef>
        <a:buNone/>
        <a:defRPr sz="4800" kern="1200">
          <a:solidFill>
            <a:srgbClr val="00A6D6"/>
          </a:solidFill>
          <a:latin typeface="Arial"/>
          <a:ea typeface="+mj-ea"/>
          <a:cs typeface="Arial"/>
        </a:defRPr>
      </a:lvl1pPr>
    </p:titleStyle>
    <p:bodyStyle>
      <a:lvl1pPr marL="457189" indent="-457189" algn="l" defTabSz="609585" rtl="0" eaLnBrk="1" latinLnBrk="0" hangingPunct="1">
        <a:spcBef>
          <a:spcPct val="20000"/>
        </a:spcBef>
        <a:buClr>
          <a:srgbClr val="00A6D6"/>
        </a:buClr>
        <a:buFont typeface="Arial"/>
        <a:buChar char="•"/>
        <a:defRPr sz="3733" kern="1200">
          <a:solidFill>
            <a:schemeClr val="tx1"/>
          </a:solidFill>
          <a:latin typeface="Arial"/>
          <a:ea typeface="+mn-ea"/>
          <a:cs typeface="Arial"/>
        </a:defRPr>
      </a:lvl1pPr>
      <a:lvl2pPr marL="990575" indent="-380990" algn="l" defTabSz="609585" rtl="0" eaLnBrk="1" latinLnBrk="0" hangingPunct="1">
        <a:spcBef>
          <a:spcPct val="20000"/>
        </a:spcBef>
        <a:buClr>
          <a:srgbClr val="00A6D6"/>
        </a:buClr>
        <a:buFont typeface="Arial"/>
        <a:buChar char="–"/>
        <a:defRPr sz="3200" kern="1200">
          <a:solidFill>
            <a:schemeClr val="tx1"/>
          </a:solidFill>
          <a:latin typeface="Arial"/>
          <a:ea typeface="+mn-ea"/>
          <a:cs typeface="Arial"/>
        </a:defRPr>
      </a:lvl2pPr>
      <a:lvl3pPr marL="1523962" indent="-304792" algn="l" defTabSz="609585" rtl="0" eaLnBrk="1" latinLnBrk="0" hangingPunct="1">
        <a:spcBef>
          <a:spcPct val="20000"/>
        </a:spcBef>
        <a:buClr>
          <a:srgbClr val="00A6D6"/>
        </a:buClr>
        <a:buFont typeface="Arial"/>
        <a:buChar char="•"/>
        <a:defRPr sz="3200" kern="1200">
          <a:solidFill>
            <a:schemeClr val="tx1"/>
          </a:solidFill>
          <a:latin typeface="Arial"/>
          <a:ea typeface="+mn-ea"/>
          <a:cs typeface="Arial"/>
        </a:defRPr>
      </a:lvl3pPr>
      <a:lvl4pPr marL="2133547" indent="-304792" algn="l" defTabSz="609585" rtl="0" eaLnBrk="1" latinLnBrk="0" hangingPunct="1">
        <a:spcBef>
          <a:spcPct val="20000"/>
        </a:spcBef>
        <a:buFont typeface="Arial"/>
        <a:buChar char="–"/>
        <a:defRPr sz="2667" kern="1200">
          <a:solidFill>
            <a:schemeClr val="tx1"/>
          </a:solidFill>
          <a:latin typeface="Arial"/>
          <a:ea typeface="+mn-ea"/>
          <a:cs typeface="Arial"/>
        </a:defRPr>
      </a:lvl4pPr>
      <a:lvl5pPr marL="2743131" indent="-304792" algn="l" defTabSz="609585" rtl="0" eaLnBrk="1" latinLnBrk="0" hangingPunct="1">
        <a:spcBef>
          <a:spcPct val="20000"/>
        </a:spcBef>
        <a:buFont typeface="Arial"/>
        <a:buChar char="»"/>
        <a:defRPr sz="2667" kern="1200">
          <a:solidFill>
            <a:schemeClr val="tx1"/>
          </a:solidFill>
          <a:latin typeface="Arial"/>
          <a:ea typeface="+mn-ea"/>
          <a:cs typeface="Arial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363206" y="274639"/>
            <a:ext cx="9454017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63206" y="1600201"/>
            <a:ext cx="9454017" cy="48207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Slide Number Placeholder 5"/>
          <p:cNvSpPr txBox="1">
            <a:spLocks/>
          </p:cNvSpPr>
          <p:nvPr userDrawn="1"/>
        </p:nvSpPr>
        <p:spPr>
          <a:xfrm>
            <a:off x="8868747" y="6420936"/>
            <a:ext cx="3088493" cy="365125"/>
          </a:xfrm>
          <a:prstGeom prst="rect">
            <a:avLst/>
          </a:prstGeom>
        </p:spPr>
        <p:txBody>
          <a:bodyPr vert="horz" lIns="121920" tIns="60960" rIns="121920" bIns="6096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rgbClr val="00A6D6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557312C-2AB5-4E4E-8F57-D0081D5FE9E6}" type="slidenum">
              <a:rPr lang="en-US" sz="1333" smtClean="0"/>
              <a:pPr/>
              <a:t>‹#›</a:t>
            </a:fld>
            <a:endParaRPr lang="en-US" sz="1333" dirty="0"/>
          </a:p>
        </p:txBody>
      </p:sp>
      <p:pic>
        <p:nvPicPr>
          <p:cNvPr id="6" name="Afbeelding 8" descr="TUDelft_LogoZWART.eps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165" y="6020096"/>
            <a:ext cx="1472392" cy="57423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C191055-BF96-E142-9F5A-09C2D1FF4D00}"/>
              </a:ext>
            </a:extLst>
          </p:cNvPr>
          <p:cNvSpPr/>
          <p:nvPr userDrawn="1"/>
        </p:nvSpPr>
        <p:spPr>
          <a:xfrm>
            <a:off x="158595" y="5511181"/>
            <a:ext cx="1724723" cy="114981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3200"/>
          </a:p>
        </p:txBody>
      </p:sp>
    </p:spTree>
    <p:extLst>
      <p:ext uri="{BB962C8B-B14F-4D97-AF65-F5344CB8AC3E}">
        <p14:creationId xmlns:p14="http://schemas.microsoft.com/office/powerpoint/2010/main" val="13034420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9" r:id="rId3"/>
  </p:sldLayoutIdLst>
  <p:txStyles>
    <p:titleStyle>
      <a:lvl1pPr algn="l" defTabSz="609585" rtl="0" eaLnBrk="1" latinLnBrk="0" hangingPunct="1">
        <a:spcBef>
          <a:spcPct val="0"/>
        </a:spcBef>
        <a:buNone/>
        <a:defRPr sz="4800" kern="1200">
          <a:solidFill>
            <a:srgbClr val="00A6D6"/>
          </a:solidFill>
          <a:latin typeface="Arial"/>
          <a:ea typeface="+mj-ea"/>
          <a:cs typeface="Arial"/>
        </a:defRPr>
      </a:lvl1pPr>
    </p:titleStyle>
    <p:bodyStyle>
      <a:lvl1pPr marL="457189" indent="-457189" algn="l" defTabSz="609585" rtl="0" eaLnBrk="1" latinLnBrk="0" hangingPunct="1">
        <a:spcBef>
          <a:spcPct val="20000"/>
        </a:spcBef>
        <a:buClr>
          <a:srgbClr val="00A6D6"/>
        </a:buClr>
        <a:buFont typeface="Arial"/>
        <a:buChar char="•"/>
        <a:defRPr sz="3733" kern="1200">
          <a:solidFill>
            <a:schemeClr val="tx1"/>
          </a:solidFill>
          <a:latin typeface="Arial"/>
          <a:ea typeface="+mn-ea"/>
          <a:cs typeface="Arial"/>
        </a:defRPr>
      </a:lvl1pPr>
      <a:lvl2pPr marL="990575" indent="-380990" algn="l" defTabSz="609585" rtl="0" eaLnBrk="1" latinLnBrk="0" hangingPunct="1">
        <a:spcBef>
          <a:spcPct val="20000"/>
        </a:spcBef>
        <a:buClr>
          <a:srgbClr val="00A6D6"/>
        </a:buClr>
        <a:buFont typeface="Arial"/>
        <a:buChar char="–"/>
        <a:defRPr sz="3200" kern="1200">
          <a:solidFill>
            <a:schemeClr val="tx1"/>
          </a:solidFill>
          <a:latin typeface="Arial"/>
          <a:ea typeface="+mn-ea"/>
          <a:cs typeface="Arial"/>
        </a:defRPr>
      </a:lvl2pPr>
      <a:lvl3pPr marL="1523962" indent="-304792" algn="l" defTabSz="609585" rtl="0" eaLnBrk="1" latinLnBrk="0" hangingPunct="1">
        <a:spcBef>
          <a:spcPct val="20000"/>
        </a:spcBef>
        <a:buClr>
          <a:srgbClr val="00A6D6"/>
        </a:buClr>
        <a:buFont typeface="Arial"/>
        <a:buChar char="•"/>
        <a:defRPr sz="3200" kern="1200">
          <a:solidFill>
            <a:schemeClr val="tx1"/>
          </a:solidFill>
          <a:latin typeface="Arial"/>
          <a:ea typeface="+mn-ea"/>
          <a:cs typeface="Arial"/>
        </a:defRPr>
      </a:lvl3pPr>
      <a:lvl4pPr marL="2133547" indent="-304792" algn="l" defTabSz="609585" rtl="0" eaLnBrk="1" latinLnBrk="0" hangingPunct="1">
        <a:spcBef>
          <a:spcPct val="20000"/>
        </a:spcBef>
        <a:buFont typeface="Arial"/>
        <a:buChar char="–"/>
        <a:defRPr sz="2667" kern="1200">
          <a:solidFill>
            <a:schemeClr val="tx1"/>
          </a:solidFill>
          <a:latin typeface="Arial"/>
          <a:ea typeface="+mn-ea"/>
          <a:cs typeface="Arial"/>
        </a:defRPr>
      </a:lvl4pPr>
      <a:lvl5pPr marL="2743131" indent="-304792" algn="l" defTabSz="609585" rtl="0" eaLnBrk="1" latinLnBrk="0" hangingPunct="1">
        <a:spcBef>
          <a:spcPct val="20000"/>
        </a:spcBef>
        <a:buFont typeface="Arial"/>
        <a:buChar char="»"/>
        <a:defRPr sz="2667" kern="1200">
          <a:solidFill>
            <a:schemeClr val="tx1"/>
          </a:solidFill>
          <a:latin typeface="Arial"/>
          <a:ea typeface="+mn-ea"/>
          <a:cs typeface="Arial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14.jpeg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emf"/><Relationship Id="rId11" Type="http://schemas.openxmlformats.org/officeDocument/2006/relationships/image" Target="../media/image12.jpeg"/><Relationship Id="rId5" Type="http://schemas.openxmlformats.org/officeDocument/2006/relationships/image" Target="../media/image5.emf"/><Relationship Id="rId10" Type="http://schemas.openxmlformats.org/officeDocument/2006/relationships/image" Target="../media/image11.jpeg"/><Relationship Id="rId4" Type="http://schemas.openxmlformats.org/officeDocument/2006/relationships/image" Target="../media/image15.jpeg"/><Relationship Id="rId9" Type="http://schemas.openxmlformats.org/officeDocument/2006/relationships/image" Target="../media/image10.jpeg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emf"/><Relationship Id="rId3" Type="http://schemas.openxmlformats.org/officeDocument/2006/relationships/image" Target="../media/image122.emf"/><Relationship Id="rId7" Type="http://schemas.openxmlformats.org/officeDocument/2006/relationships/image" Target="../media/image129.emf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8.emf"/><Relationship Id="rId5" Type="http://schemas.openxmlformats.org/officeDocument/2006/relationships/image" Target="../media/image126.emf"/><Relationship Id="rId10" Type="http://schemas.openxmlformats.org/officeDocument/2006/relationships/image" Target="../media/image124.emf"/><Relationship Id="rId4" Type="http://schemas.openxmlformats.org/officeDocument/2006/relationships/image" Target="../media/image125.emf"/><Relationship Id="rId9" Type="http://schemas.openxmlformats.org/officeDocument/2006/relationships/image" Target="../media/image127.emf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emf"/><Relationship Id="rId3" Type="http://schemas.openxmlformats.org/officeDocument/2006/relationships/image" Target="../media/image122.emf"/><Relationship Id="rId7" Type="http://schemas.openxmlformats.org/officeDocument/2006/relationships/image" Target="../media/image127.emf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1.emf"/><Relationship Id="rId5" Type="http://schemas.openxmlformats.org/officeDocument/2006/relationships/image" Target="../media/image126.emf"/><Relationship Id="rId4" Type="http://schemas.openxmlformats.org/officeDocument/2006/relationships/image" Target="../media/image125.emf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emf"/><Relationship Id="rId3" Type="http://schemas.openxmlformats.org/officeDocument/2006/relationships/image" Target="../media/image122.emf"/><Relationship Id="rId7" Type="http://schemas.openxmlformats.org/officeDocument/2006/relationships/image" Target="../media/image133.emf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2.emf"/><Relationship Id="rId5" Type="http://schemas.openxmlformats.org/officeDocument/2006/relationships/image" Target="../media/image131.emf"/><Relationship Id="rId4" Type="http://schemas.openxmlformats.org/officeDocument/2006/relationships/image" Target="../media/image126.emf"/><Relationship Id="rId9" Type="http://schemas.openxmlformats.org/officeDocument/2006/relationships/image" Target="../media/image124.emf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emf"/><Relationship Id="rId3" Type="http://schemas.openxmlformats.org/officeDocument/2006/relationships/image" Target="../media/image122.emf"/><Relationship Id="rId7" Type="http://schemas.openxmlformats.org/officeDocument/2006/relationships/image" Target="../media/image133.emf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2.emf"/><Relationship Id="rId5" Type="http://schemas.openxmlformats.org/officeDocument/2006/relationships/image" Target="../media/image131.emf"/><Relationship Id="rId10" Type="http://schemas.openxmlformats.org/officeDocument/2006/relationships/image" Target="../media/image124.emf"/><Relationship Id="rId4" Type="http://schemas.openxmlformats.org/officeDocument/2006/relationships/image" Target="../media/image126.emf"/><Relationship Id="rId9" Type="http://schemas.openxmlformats.org/officeDocument/2006/relationships/image" Target="../media/image127.emf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5.xml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emf"/><Relationship Id="rId13" Type="http://schemas.openxmlformats.org/officeDocument/2006/relationships/image" Target="../media/image137.emf"/><Relationship Id="rId3" Type="http://schemas.openxmlformats.org/officeDocument/2006/relationships/image" Target="../media/image17.emf"/><Relationship Id="rId7" Type="http://schemas.openxmlformats.org/officeDocument/2006/relationships/image" Target="../media/image21.emf"/><Relationship Id="rId12" Type="http://schemas.openxmlformats.org/officeDocument/2006/relationships/image" Target="../media/image136.emf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.emf"/><Relationship Id="rId11" Type="http://schemas.openxmlformats.org/officeDocument/2006/relationships/image" Target="../media/image135.emf"/><Relationship Id="rId5" Type="http://schemas.openxmlformats.org/officeDocument/2006/relationships/image" Target="../media/image19.emf"/><Relationship Id="rId15" Type="http://schemas.openxmlformats.org/officeDocument/2006/relationships/image" Target="../media/image139.emf"/><Relationship Id="rId10" Type="http://schemas.openxmlformats.org/officeDocument/2006/relationships/image" Target="../media/image112.emf"/><Relationship Id="rId4" Type="http://schemas.openxmlformats.org/officeDocument/2006/relationships/image" Target="../media/image18.emf"/><Relationship Id="rId9" Type="http://schemas.openxmlformats.org/officeDocument/2006/relationships/image" Target="../media/image23.png"/><Relationship Id="rId14" Type="http://schemas.openxmlformats.org/officeDocument/2006/relationships/image" Target="../media/image138.emf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emf"/><Relationship Id="rId13" Type="http://schemas.openxmlformats.org/officeDocument/2006/relationships/image" Target="../media/image137.emf"/><Relationship Id="rId3" Type="http://schemas.openxmlformats.org/officeDocument/2006/relationships/image" Target="../media/image17.emf"/><Relationship Id="rId7" Type="http://schemas.openxmlformats.org/officeDocument/2006/relationships/image" Target="../media/image21.emf"/><Relationship Id="rId12" Type="http://schemas.openxmlformats.org/officeDocument/2006/relationships/image" Target="../media/image136.emf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.emf"/><Relationship Id="rId11" Type="http://schemas.openxmlformats.org/officeDocument/2006/relationships/image" Target="../media/image135.emf"/><Relationship Id="rId5" Type="http://schemas.openxmlformats.org/officeDocument/2006/relationships/image" Target="../media/image19.emf"/><Relationship Id="rId15" Type="http://schemas.openxmlformats.org/officeDocument/2006/relationships/image" Target="../media/image139.emf"/><Relationship Id="rId10" Type="http://schemas.openxmlformats.org/officeDocument/2006/relationships/image" Target="../media/image112.emf"/><Relationship Id="rId4" Type="http://schemas.openxmlformats.org/officeDocument/2006/relationships/image" Target="../media/image18.emf"/><Relationship Id="rId9" Type="http://schemas.openxmlformats.org/officeDocument/2006/relationships/image" Target="../media/image23.png"/><Relationship Id="rId14" Type="http://schemas.openxmlformats.org/officeDocument/2006/relationships/image" Target="../media/image138.emf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emf"/><Relationship Id="rId3" Type="http://schemas.openxmlformats.org/officeDocument/2006/relationships/image" Target="../media/image17.emf"/><Relationship Id="rId7" Type="http://schemas.openxmlformats.org/officeDocument/2006/relationships/image" Target="../media/image21.emf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.emf"/><Relationship Id="rId11" Type="http://schemas.openxmlformats.org/officeDocument/2006/relationships/image" Target="../media/image140.emf"/><Relationship Id="rId5" Type="http://schemas.openxmlformats.org/officeDocument/2006/relationships/image" Target="../media/image19.emf"/><Relationship Id="rId10" Type="http://schemas.openxmlformats.org/officeDocument/2006/relationships/image" Target="../media/image112.emf"/><Relationship Id="rId4" Type="http://schemas.openxmlformats.org/officeDocument/2006/relationships/image" Target="../media/image18.emf"/><Relationship Id="rId9" Type="http://schemas.openxmlformats.org/officeDocument/2006/relationships/image" Target="../media/image23.png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emf"/><Relationship Id="rId3" Type="http://schemas.openxmlformats.org/officeDocument/2006/relationships/image" Target="../media/image17.emf"/><Relationship Id="rId7" Type="http://schemas.openxmlformats.org/officeDocument/2006/relationships/image" Target="../media/image21.emf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.emf"/><Relationship Id="rId11" Type="http://schemas.openxmlformats.org/officeDocument/2006/relationships/image" Target="../media/image141.emf"/><Relationship Id="rId5" Type="http://schemas.openxmlformats.org/officeDocument/2006/relationships/image" Target="../media/image19.emf"/><Relationship Id="rId10" Type="http://schemas.openxmlformats.org/officeDocument/2006/relationships/image" Target="../media/image112.emf"/><Relationship Id="rId4" Type="http://schemas.openxmlformats.org/officeDocument/2006/relationships/image" Target="../media/image18.emf"/><Relationship Id="rId9" Type="http://schemas.openxmlformats.org/officeDocument/2006/relationships/image" Target="../media/image23.png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.emf"/><Relationship Id="rId4" Type="http://schemas.openxmlformats.org/officeDocument/2006/relationships/image" Target="../media/image5.emf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5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emf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5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emf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24.emf"/><Relationship Id="rId4" Type="http://schemas.openxmlformats.org/officeDocument/2006/relationships/image" Target="../media/image143.emf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emf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4.emf"/><Relationship Id="rId5" Type="http://schemas.openxmlformats.org/officeDocument/2006/relationships/image" Target="../media/image144.emf"/><Relationship Id="rId4" Type="http://schemas.openxmlformats.org/officeDocument/2006/relationships/image" Target="../media/image143.emf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emf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4.emf"/><Relationship Id="rId5" Type="http://schemas.openxmlformats.org/officeDocument/2006/relationships/image" Target="../media/image145.emf"/><Relationship Id="rId4" Type="http://schemas.openxmlformats.org/officeDocument/2006/relationships/image" Target="../media/image143.emf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emf"/><Relationship Id="rId7" Type="http://schemas.openxmlformats.org/officeDocument/2006/relationships/image" Target="../media/image147.emf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6.emf"/><Relationship Id="rId5" Type="http://schemas.openxmlformats.org/officeDocument/2006/relationships/image" Target="../media/image145.emf"/><Relationship Id="rId4" Type="http://schemas.openxmlformats.org/officeDocument/2006/relationships/image" Target="../media/image143.emf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emf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48.emf"/><Relationship Id="rId4" Type="http://schemas.openxmlformats.org/officeDocument/2006/relationships/image" Target="../media/image147.emf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emf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49.emf"/><Relationship Id="rId4" Type="http://schemas.openxmlformats.org/officeDocument/2006/relationships/image" Target="../media/image147.emf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emf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49.emf"/><Relationship Id="rId4" Type="http://schemas.openxmlformats.org/officeDocument/2006/relationships/image" Target="../media/image147.e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emf"/><Relationship Id="rId3" Type="http://schemas.openxmlformats.org/officeDocument/2006/relationships/image" Target="../media/image16.png"/><Relationship Id="rId7" Type="http://schemas.openxmlformats.org/officeDocument/2006/relationships/image" Target="../media/image20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emf"/><Relationship Id="rId5" Type="http://schemas.openxmlformats.org/officeDocument/2006/relationships/image" Target="../media/image18.emf"/><Relationship Id="rId4" Type="http://schemas.openxmlformats.org/officeDocument/2006/relationships/image" Target="../media/image17.emf"/><Relationship Id="rId9" Type="http://schemas.openxmlformats.org/officeDocument/2006/relationships/image" Target="../media/image22.emf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emf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49.emf"/><Relationship Id="rId4" Type="http://schemas.openxmlformats.org/officeDocument/2006/relationships/image" Target="../media/image147.emf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emf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49.emf"/><Relationship Id="rId4" Type="http://schemas.openxmlformats.org/officeDocument/2006/relationships/image" Target="../media/image147.emf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emf"/><Relationship Id="rId7" Type="http://schemas.openxmlformats.org/officeDocument/2006/relationships/image" Target="../media/image151.emf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0.emf"/><Relationship Id="rId5" Type="http://schemas.openxmlformats.org/officeDocument/2006/relationships/image" Target="../media/image149.emf"/><Relationship Id="rId4" Type="http://schemas.openxmlformats.org/officeDocument/2006/relationships/image" Target="../media/image147.emf"/></Relationships>
</file>

<file path=ppt/slides/_rels/slide1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emf"/><Relationship Id="rId3" Type="http://schemas.openxmlformats.org/officeDocument/2006/relationships/image" Target="../media/image146.emf"/><Relationship Id="rId7" Type="http://schemas.openxmlformats.org/officeDocument/2006/relationships/image" Target="../media/image152.emf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1.emf"/><Relationship Id="rId5" Type="http://schemas.openxmlformats.org/officeDocument/2006/relationships/image" Target="../media/image150.emf"/><Relationship Id="rId4" Type="http://schemas.openxmlformats.org/officeDocument/2006/relationships/image" Target="../media/image147.emf"/><Relationship Id="rId9" Type="http://schemas.openxmlformats.org/officeDocument/2006/relationships/image" Target="../media/image149.emf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emf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5.emf"/><Relationship Id="rId5" Type="http://schemas.openxmlformats.org/officeDocument/2006/relationships/image" Target="../media/image154.emf"/><Relationship Id="rId4" Type="http://schemas.openxmlformats.org/officeDocument/2006/relationships/image" Target="../media/image147.emf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emf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54.emf"/><Relationship Id="rId4" Type="http://schemas.openxmlformats.org/officeDocument/2006/relationships/image" Target="../media/image147.emf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5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5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emf"/><Relationship Id="rId13" Type="http://schemas.openxmlformats.org/officeDocument/2006/relationships/image" Target="../media/image11.jpeg"/><Relationship Id="rId3" Type="http://schemas.openxmlformats.org/officeDocument/2006/relationships/image" Target="../media/image16.png"/><Relationship Id="rId7" Type="http://schemas.openxmlformats.org/officeDocument/2006/relationships/image" Target="../media/image20.emf"/><Relationship Id="rId12" Type="http://schemas.openxmlformats.org/officeDocument/2006/relationships/image" Target="../media/image25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emf"/><Relationship Id="rId11" Type="http://schemas.openxmlformats.org/officeDocument/2006/relationships/image" Target="../media/image24.emf"/><Relationship Id="rId5" Type="http://schemas.openxmlformats.org/officeDocument/2006/relationships/image" Target="../media/image18.emf"/><Relationship Id="rId10" Type="http://schemas.openxmlformats.org/officeDocument/2006/relationships/image" Target="../media/image23.png"/><Relationship Id="rId4" Type="http://schemas.openxmlformats.org/officeDocument/2006/relationships/image" Target="../media/image17.emf"/><Relationship Id="rId9" Type="http://schemas.openxmlformats.org/officeDocument/2006/relationships/image" Target="../media/image22.emf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emf"/><Relationship Id="rId3" Type="http://schemas.openxmlformats.org/officeDocument/2006/relationships/image" Target="../media/image16.png"/><Relationship Id="rId7" Type="http://schemas.openxmlformats.org/officeDocument/2006/relationships/image" Target="../media/image20.emf"/><Relationship Id="rId12" Type="http://schemas.openxmlformats.org/officeDocument/2006/relationships/image" Target="../media/image1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emf"/><Relationship Id="rId11" Type="http://schemas.openxmlformats.org/officeDocument/2006/relationships/image" Target="../media/image26.emf"/><Relationship Id="rId5" Type="http://schemas.openxmlformats.org/officeDocument/2006/relationships/image" Target="../media/image18.emf"/><Relationship Id="rId10" Type="http://schemas.openxmlformats.org/officeDocument/2006/relationships/image" Target="../media/image23.png"/><Relationship Id="rId4" Type="http://schemas.openxmlformats.org/officeDocument/2006/relationships/image" Target="../media/image17.emf"/><Relationship Id="rId9" Type="http://schemas.openxmlformats.org/officeDocument/2006/relationships/image" Target="../media/image22.em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emf"/><Relationship Id="rId3" Type="http://schemas.openxmlformats.org/officeDocument/2006/relationships/image" Target="../media/image16.png"/><Relationship Id="rId7" Type="http://schemas.openxmlformats.org/officeDocument/2006/relationships/image" Target="../media/image20.emf"/><Relationship Id="rId12" Type="http://schemas.openxmlformats.org/officeDocument/2006/relationships/image" Target="../media/image1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emf"/><Relationship Id="rId11" Type="http://schemas.openxmlformats.org/officeDocument/2006/relationships/image" Target="../media/image27.png"/><Relationship Id="rId5" Type="http://schemas.openxmlformats.org/officeDocument/2006/relationships/image" Target="../media/image18.emf"/><Relationship Id="rId10" Type="http://schemas.openxmlformats.org/officeDocument/2006/relationships/image" Target="../media/image23.png"/><Relationship Id="rId4" Type="http://schemas.openxmlformats.org/officeDocument/2006/relationships/image" Target="../media/image17.emf"/><Relationship Id="rId9" Type="http://schemas.openxmlformats.org/officeDocument/2006/relationships/image" Target="../media/image22.em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emf"/><Relationship Id="rId13" Type="http://schemas.openxmlformats.org/officeDocument/2006/relationships/image" Target="../media/image11.jpeg"/><Relationship Id="rId3" Type="http://schemas.openxmlformats.org/officeDocument/2006/relationships/image" Target="../media/image16.png"/><Relationship Id="rId7" Type="http://schemas.openxmlformats.org/officeDocument/2006/relationships/image" Target="../media/image20.emf"/><Relationship Id="rId12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emf"/><Relationship Id="rId11" Type="http://schemas.openxmlformats.org/officeDocument/2006/relationships/image" Target="../media/image28.png"/><Relationship Id="rId5" Type="http://schemas.openxmlformats.org/officeDocument/2006/relationships/image" Target="../media/image18.emf"/><Relationship Id="rId10" Type="http://schemas.openxmlformats.org/officeDocument/2006/relationships/image" Target="../media/image23.png"/><Relationship Id="rId4" Type="http://schemas.openxmlformats.org/officeDocument/2006/relationships/image" Target="../media/image17.emf"/><Relationship Id="rId9" Type="http://schemas.openxmlformats.org/officeDocument/2006/relationships/image" Target="../media/image22.em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emf"/><Relationship Id="rId13" Type="http://schemas.openxmlformats.org/officeDocument/2006/relationships/image" Target="../media/image11.jpeg"/><Relationship Id="rId3" Type="http://schemas.openxmlformats.org/officeDocument/2006/relationships/image" Target="../media/image16.png"/><Relationship Id="rId7" Type="http://schemas.openxmlformats.org/officeDocument/2006/relationships/image" Target="../media/image20.emf"/><Relationship Id="rId12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emf"/><Relationship Id="rId11" Type="http://schemas.openxmlformats.org/officeDocument/2006/relationships/image" Target="../media/image28.png"/><Relationship Id="rId5" Type="http://schemas.openxmlformats.org/officeDocument/2006/relationships/image" Target="../media/image18.emf"/><Relationship Id="rId10" Type="http://schemas.openxmlformats.org/officeDocument/2006/relationships/image" Target="../media/image23.png"/><Relationship Id="rId4" Type="http://schemas.openxmlformats.org/officeDocument/2006/relationships/image" Target="../media/image17.emf"/><Relationship Id="rId9" Type="http://schemas.openxmlformats.org/officeDocument/2006/relationships/image" Target="../media/image22.em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3.emf"/><Relationship Id="rId5" Type="http://schemas.openxmlformats.org/officeDocument/2006/relationships/image" Target="../media/image32.emf"/><Relationship Id="rId4" Type="http://schemas.openxmlformats.org/officeDocument/2006/relationships/image" Target="../media/image31.emf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emf"/><Relationship Id="rId3" Type="http://schemas.openxmlformats.org/officeDocument/2006/relationships/image" Target="../media/image30.emf"/><Relationship Id="rId7" Type="http://schemas.openxmlformats.org/officeDocument/2006/relationships/image" Target="../media/image35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4.emf"/><Relationship Id="rId5" Type="http://schemas.openxmlformats.org/officeDocument/2006/relationships/image" Target="../media/image32.emf"/><Relationship Id="rId4" Type="http://schemas.openxmlformats.org/officeDocument/2006/relationships/image" Target="../media/image31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7" Type="http://schemas.openxmlformats.org/officeDocument/2006/relationships/image" Target="../media/image33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4.emf"/><Relationship Id="rId5" Type="http://schemas.openxmlformats.org/officeDocument/2006/relationships/image" Target="../media/image32.emf"/><Relationship Id="rId4" Type="http://schemas.openxmlformats.org/officeDocument/2006/relationships/image" Target="../media/image31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8.emf"/><Relationship Id="rId4" Type="http://schemas.openxmlformats.org/officeDocument/2006/relationships/image" Target="../media/image37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9.emf"/><Relationship Id="rId5" Type="http://schemas.openxmlformats.org/officeDocument/2006/relationships/image" Target="../media/image38.emf"/><Relationship Id="rId4" Type="http://schemas.openxmlformats.org/officeDocument/2006/relationships/image" Target="../media/image37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7" Type="http://schemas.openxmlformats.org/officeDocument/2006/relationships/image" Target="../media/image40.e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9.emf"/><Relationship Id="rId5" Type="http://schemas.openxmlformats.org/officeDocument/2006/relationships/image" Target="../media/image38.emf"/><Relationship Id="rId4" Type="http://schemas.openxmlformats.org/officeDocument/2006/relationships/image" Target="../media/image37.emf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emf"/><Relationship Id="rId3" Type="http://schemas.openxmlformats.org/officeDocument/2006/relationships/image" Target="../media/image36.emf"/><Relationship Id="rId7" Type="http://schemas.openxmlformats.org/officeDocument/2006/relationships/image" Target="../media/image39.e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1.emf"/><Relationship Id="rId5" Type="http://schemas.openxmlformats.org/officeDocument/2006/relationships/image" Target="../media/image38.emf"/><Relationship Id="rId4" Type="http://schemas.openxmlformats.org/officeDocument/2006/relationships/image" Target="../media/image37.emf"/><Relationship Id="rId9" Type="http://schemas.openxmlformats.org/officeDocument/2006/relationships/image" Target="../media/image41.e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emf"/><Relationship Id="rId3" Type="http://schemas.openxmlformats.org/officeDocument/2006/relationships/image" Target="../media/image36.emf"/><Relationship Id="rId7" Type="http://schemas.openxmlformats.org/officeDocument/2006/relationships/image" Target="../media/image39.e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1.emf"/><Relationship Id="rId5" Type="http://schemas.openxmlformats.org/officeDocument/2006/relationships/image" Target="../media/image38.emf"/><Relationship Id="rId4" Type="http://schemas.openxmlformats.org/officeDocument/2006/relationships/image" Target="../media/image37.emf"/><Relationship Id="rId9" Type="http://schemas.openxmlformats.org/officeDocument/2006/relationships/image" Target="../media/image42.emf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emf"/><Relationship Id="rId3" Type="http://schemas.openxmlformats.org/officeDocument/2006/relationships/image" Target="../media/image36.emf"/><Relationship Id="rId7" Type="http://schemas.openxmlformats.org/officeDocument/2006/relationships/image" Target="../media/image39.em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1.emf"/><Relationship Id="rId5" Type="http://schemas.openxmlformats.org/officeDocument/2006/relationships/image" Target="../media/image38.emf"/><Relationship Id="rId4" Type="http://schemas.openxmlformats.org/officeDocument/2006/relationships/image" Target="../media/image37.emf"/><Relationship Id="rId9" Type="http://schemas.openxmlformats.org/officeDocument/2006/relationships/image" Target="../media/image43.emf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emf"/><Relationship Id="rId3" Type="http://schemas.openxmlformats.org/officeDocument/2006/relationships/image" Target="../media/image36.emf"/><Relationship Id="rId7" Type="http://schemas.openxmlformats.org/officeDocument/2006/relationships/image" Target="../media/image39.em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1.emf"/><Relationship Id="rId5" Type="http://schemas.openxmlformats.org/officeDocument/2006/relationships/image" Target="../media/image38.emf"/><Relationship Id="rId10" Type="http://schemas.openxmlformats.org/officeDocument/2006/relationships/image" Target="../media/image44.emf"/><Relationship Id="rId4" Type="http://schemas.openxmlformats.org/officeDocument/2006/relationships/image" Target="../media/image37.emf"/><Relationship Id="rId9" Type="http://schemas.openxmlformats.org/officeDocument/2006/relationships/image" Target="../media/image43.emf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emf"/><Relationship Id="rId3" Type="http://schemas.openxmlformats.org/officeDocument/2006/relationships/image" Target="../media/image36.emf"/><Relationship Id="rId7" Type="http://schemas.openxmlformats.org/officeDocument/2006/relationships/image" Target="../media/image45.em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1.emf"/><Relationship Id="rId5" Type="http://schemas.openxmlformats.org/officeDocument/2006/relationships/image" Target="../media/image38.emf"/><Relationship Id="rId10" Type="http://schemas.openxmlformats.org/officeDocument/2006/relationships/image" Target="../media/image46.emf"/><Relationship Id="rId4" Type="http://schemas.openxmlformats.org/officeDocument/2006/relationships/image" Target="../media/image37.emf"/><Relationship Id="rId9" Type="http://schemas.openxmlformats.org/officeDocument/2006/relationships/image" Target="../media/image40.emf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emf"/><Relationship Id="rId3" Type="http://schemas.openxmlformats.org/officeDocument/2006/relationships/image" Target="../media/image36.emf"/><Relationship Id="rId7" Type="http://schemas.openxmlformats.org/officeDocument/2006/relationships/image" Target="../media/image45.em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1.emf"/><Relationship Id="rId5" Type="http://schemas.openxmlformats.org/officeDocument/2006/relationships/image" Target="../media/image38.emf"/><Relationship Id="rId10" Type="http://schemas.openxmlformats.org/officeDocument/2006/relationships/image" Target="../media/image47.emf"/><Relationship Id="rId4" Type="http://schemas.openxmlformats.org/officeDocument/2006/relationships/image" Target="../media/image37.emf"/><Relationship Id="rId9" Type="http://schemas.openxmlformats.org/officeDocument/2006/relationships/image" Target="../media/image40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0.emf"/><Relationship Id="rId4" Type="http://schemas.openxmlformats.org/officeDocument/2006/relationships/image" Target="../media/image49.emf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emf"/><Relationship Id="rId3" Type="http://schemas.openxmlformats.org/officeDocument/2006/relationships/image" Target="../media/image31.emf"/><Relationship Id="rId7" Type="http://schemas.openxmlformats.org/officeDocument/2006/relationships/image" Target="../media/image51.em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0.emf"/><Relationship Id="rId5" Type="http://schemas.openxmlformats.org/officeDocument/2006/relationships/image" Target="../media/image49.emf"/><Relationship Id="rId10" Type="http://schemas.openxmlformats.org/officeDocument/2006/relationships/image" Target="../media/image53.emf"/><Relationship Id="rId4" Type="http://schemas.openxmlformats.org/officeDocument/2006/relationships/image" Target="../media/image48.emf"/><Relationship Id="rId9" Type="http://schemas.openxmlformats.org/officeDocument/2006/relationships/image" Target="../media/image52.emf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emf"/><Relationship Id="rId3" Type="http://schemas.openxmlformats.org/officeDocument/2006/relationships/image" Target="../media/image48.emf"/><Relationship Id="rId7" Type="http://schemas.openxmlformats.org/officeDocument/2006/relationships/image" Target="../media/image49.em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8.emf"/><Relationship Id="rId5" Type="http://schemas.openxmlformats.org/officeDocument/2006/relationships/image" Target="../media/image37.emf"/><Relationship Id="rId4" Type="http://schemas.openxmlformats.org/officeDocument/2006/relationships/image" Target="../media/image36.emf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emf"/><Relationship Id="rId3" Type="http://schemas.openxmlformats.org/officeDocument/2006/relationships/image" Target="../media/image48.emf"/><Relationship Id="rId7" Type="http://schemas.openxmlformats.org/officeDocument/2006/relationships/image" Target="../media/image49.em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8.emf"/><Relationship Id="rId5" Type="http://schemas.openxmlformats.org/officeDocument/2006/relationships/image" Target="../media/image37.emf"/><Relationship Id="rId4" Type="http://schemas.openxmlformats.org/officeDocument/2006/relationships/image" Target="../media/image36.emf"/><Relationship Id="rId9" Type="http://schemas.openxmlformats.org/officeDocument/2006/relationships/image" Target="../media/image54.emf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emf"/><Relationship Id="rId3" Type="http://schemas.openxmlformats.org/officeDocument/2006/relationships/image" Target="../media/image48.emf"/><Relationship Id="rId7" Type="http://schemas.openxmlformats.org/officeDocument/2006/relationships/image" Target="../media/image49.em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8.emf"/><Relationship Id="rId11" Type="http://schemas.openxmlformats.org/officeDocument/2006/relationships/image" Target="../media/image54.emf"/><Relationship Id="rId5" Type="http://schemas.openxmlformats.org/officeDocument/2006/relationships/image" Target="../media/image37.emf"/><Relationship Id="rId10" Type="http://schemas.openxmlformats.org/officeDocument/2006/relationships/image" Target="../media/image55.emf"/><Relationship Id="rId4" Type="http://schemas.openxmlformats.org/officeDocument/2006/relationships/image" Target="../media/image36.emf"/><Relationship Id="rId9" Type="http://schemas.openxmlformats.org/officeDocument/2006/relationships/image" Target="../media/image30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emf"/><Relationship Id="rId3" Type="http://schemas.openxmlformats.org/officeDocument/2006/relationships/image" Target="../media/image48.emf"/><Relationship Id="rId7" Type="http://schemas.openxmlformats.org/officeDocument/2006/relationships/image" Target="../media/image49.em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8.emf"/><Relationship Id="rId11" Type="http://schemas.openxmlformats.org/officeDocument/2006/relationships/image" Target="../media/image56.emf"/><Relationship Id="rId5" Type="http://schemas.openxmlformats.org/officeDocument/2006/relationships/image" Target="../media/image37.emf"/><Relationship Id="rId10" Type="http://schemas.openxmlformats.org/officeDocument/2006/relationships/image" Target="../media/image55.emf"/><Relationship Id="rId4" Type="http://schemas.openxmlformats.org/officeDocument/2006/relationships/image" Target="../media/image36.emf"/><Relationship Id="rId9" Type="http://schemas.openxmlformats.org/officeDocument/2006/relationships/image" Target="../media/image30.emf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emf"/><Relationship Id="rId3" Type="http://schemas.openxmlformats.org/officeDocument/2006/relationships/image" Target="../media/image48.emf"/><Relationship Id="rId7" Type="http://schemas.openxmlformats.org/officeDocument/2006/relationships/image" Target="../media/image49.em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8.emf"/><Relationship Id="rId5" Type="http://schemas.openxmlformats.org/officeDocument/2006/relationships/image" Target="../media/image37.emf"/><Relationship Id="rId4" Type="http://schemas.openxmlformats.org/officeDocument/2006/relationships/image" Target="../media/image36.emf"/><Relationship Id="rId9" Type="http://schemas.openxmlformats.org/officeDocument/2006/relationships/image" Target="../media/image57.emf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emf"/><Relationship Id="rId3" Type="http://schemas.openxmlformats.org/officeDocument/2006/relationships/image" Target="../media/image48.emf"/><Relationship Id="rId7" Type="http://schemas.openxmlformats.org/officeDocument/2006/relationships/image" Target="../media/image49.emf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8.emf"/><Relationship Id="rId5" Type="http://schemas.openxmlformats.org/officeDocument/2006/relationships/image" Target="../media/image37.emf"/><Relationship Id="rId4" Type="http://schemas.openxmlformats.org/officeDocument/2006/relationships/image" Target="../media/image36.emf"/><Relationship Id="rId9" Type="http://schemas.openxmlformats.org/officeDocument/2006/relationships/image" Target="../media/image58.emf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emf"/><Relationship Id="rId3" Type="http://schemas.openxmlformats.org/officeDocument/2006/relationships/image" Target="../media/image48.emf"/><Relationship Id="rId7" Type="http://schemas.openxmlformats.org/officeDocument/2006/relationships/image" Target="../media/image49.emf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8.emf"/><Relationship Id="rId5" Type="http://schemas.openxmlformats.org/officeDocument/2006/relationships/image" Target="../media/image37.emf"/><Relationship Id="rId10" Type="http://schemas.openxmlformats.org/officeDocument/2006/relationships/image" Target="../media/image59.emf"/><Relationship Id="rId4" Type="http://schemas.openxmlformats.org/officeDocument/2006/relationships/image" Target="../media/image36.emf"/><Relationship Id="rId9" Type="http://schemas.openxmlformats.org/officeDocument/2006/relationships/image" Target="../media/image58.emf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emf"/><Relationship Id="rId3" Type="http://schemas.openxmlformats.org/officeDocument/2006/relationships/image" Target="../media/image48.emf"/><Relationship Id="rId7" Type="http://schemas.openxmlformats.org/officeDocument/2006/relationships/image" Target="../media/image49.emf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8.emf"/><Relationship Id="rId5" Type="http://schemas.openxmlformats.org/officeDocument/2006/relationships/image" Target="../media/image37.emf"/><Relationship Id="rId4" Type="http://schemas.openxmlformats.org/officeDocument/2006/relationships/image" Target="../media/image36.emf"/><Relationship Id="rId9" Type="http://schemas.openxmlformats.org/officeDocument/2006/relationships/image" Target="../media/image60.emf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emf"/><Relationship Id="rId3" Type="http://schemas.openxmlformats.org/officeDocument/2006/relationships/image" Target="../media/image48.emf"/><Relationship Id="rId7" Type="http://schemas.openxmlformats.org/officeDocument/2006/relationships/image" Target="../media/image49.emf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8.emf"/><Relationship Id="rId5" Type="http://schemas.openxmlformats.org/officeDocument/2006/relationships/image" Target="../media/image37.emf"/><Relationship Id="rId4" Type="http://schemas.openxmlformats.org/officeDocument/2006/relationships/image" Target="../media/image36.emf"/><Relationship Id="rId9" Type="http://schemas.openxmlformats.org/officeDocument/2006/relationships/image" Target="../media/image61.emf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emf"/><Relationship Id="rId3" Type="http://schemas.openxmlformats.org/officeDocument/2006/relationships/image" Target="../media/image48.emf"/><Relationship Id="rId7" Type="http://schemas.openxmlformats.org/officeDocument/2006/relationships/image" Target="../media/image49.emf"/><Relationship Id="rId12" Type="http://schemas.openxmlformats.org/officeDocument/2006/relationships/image" Target="../media/image6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8.emf"/><Relationship Id="rId11" Type="http://schemas.openxmlformats.org/officeDocument/2006/relationships/image" Target="../media/image64.png"/><Relationship Id="rId5" Type="http://schemas.openxmlformats.org/officeDocument/2006/relationships/image" Target="../media/image37.emf"/><Relationship Id="rId10" Type="http://schemas.openxmlformats.org/officeDocument/2006/relationships/image" Target="../media/image63.emf"/><Relationship Id="rId4" Type="http://schemas.openxmlformats.org/officeDocument/2006/relationships/image" Target="../media/image36.emf"/><Relationship Id="rId9" Type="http://schemas.openxmlformats.org/officeDocument/2006/relationships/image" Target="../media/image62.e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emf"/><Relationship Id="rId3" Type="http://schemas.openxmlformats.org/officeDocument/2006/relationships/image" Target="../media/image56.emf"/><Relationship Id="rId7" Type="http://schemas.openxmlformats.org/officeDocument/2006/relationships/image" Target="../media/image69.emf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8.emf"/><Relationship Id="rId5" Type="http://schemas.openxmlformats.org/officeDocument/2006/relationships/image" Target="../media/image67.emf"/><Relationship Id="rId4" Type="http://schemas.openxmlformats.org/officeDocument/2006/relationships/image" Target="../media/image66.emf"/><Relationship Id="rId9" Type="http://schemas.openxmlformats.org/officeDocument/2006/relationships/image" Target="../media/image71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.emf"/><Relationship Id="rId4" Type="http://schemas.openxmlformats.org/officeDocument/2006/relationships/image" Target="../media/image6.emf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emf"/><Relationship Id="rId13" Type="http://schemas.openxmlformats.org/officeDocument/2006/relationships/image" Target="../media/image71.emf"/><Relationship Id="rId3" Type="http://schemas.openxmlformats.org/officeDocument/2006/relationships/image" Target="../media/image56.emf"/><Relationship Id="rId7" Type="http://schemas.openxmlformats.org/officeDocument/2006/relationships/image" Target="../media/image75.emf"/><Relationship Id="rId12" Type="http://schemas.openxmlformats.org/officeDocument/2006/relationships/image" Target="../media/image70.emf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4.emf"/><Relationship Id="rId11" Type="http://schemas.openxmlformats.org/officeDocument/2006/relationships/image" Target="../media/image69.emf"/><Relationship Id="rId5" Type="http://schemas.openxmlformats.org/officeDocument/2006/relationships/image" Target="../media/image73.emf"/><Relationship Id="rId10" Type="http://schemas.openxmlformats.org/officeDocument/2006/relationships/image" Target="../media/image68.emf"/><Relationship Id="rId4" Type="http://schemas.openxmlformats.org/officeDocument/2006/relationships/image" Target="../media/image72.emf"/><Relationship Id="rId9" Type="http://schemas.openxmlformats.org/officeDocument/2006/relationships/image" Target="../media/image67.emf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emf"/><Relationship Id="rId13" Type="http://schemas.openxmlformats.org/officeDocument/2006/relationships/image" Target="../media/image71.emf"/><Relationship Id="rId3" Type="http://schemas.openxmlformats.org/officeDocument/2006/relationships/image" Target="../media/image56.emf"/><Relationship Id="rId7" Type="http://schemas.openxmlformats.org/officeDocument/2006/relationships/image" Target="../media/image75.emf"/><Relationship Id="rId12" Type="http://schemas.openxmlformats.org/officeDocument/2006/relationships/image" Target="../media/image70.emf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4.emf"/><Relationship Id="rId11" Type="http://schemas.openxmlformats.org/officeDocument/2006/relationships/image" Target="../media/image69.emf"/><Relationship Id="rId5" Type="http://schemas.openxmlformats.org/officeDocument/2006/relationships/image" Target="../media/image73.emf"/><Relationship Id="rId10" Type="http://schemas.openxmlformats.org/officeDocument/2006/relationships/image" Target="../media/image68.emf"/><Relationship Id="rId4" Type="http://schemas.openxmlformats.org/officeDocument/2006/relationships/image" Target="../media/image72.emf"/><Relationship Id="rId9" Type="http://schemas.openxmlformats.org/officeDocument/2006/relationships/image" Target="../media/image67.emf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emf"/><Relationship Id="rId13" Type="http://schemas.openxmlformats.org/officeDocument/2006/relationships/image" Target="../media/image71.emf"/><Relationship Id="rId3" Type="http://schemas.openxmlformats.org/officeDocument/2006/relationships/image" Target="../media/image56.emf"/><Relationship Id="rId7" Type="http://schemas.openxmlformats.org/officeDocument/2006/relationships/image" Target="../media/image75.emf"/><Relationship Id="rId12" Type="http://schemas.openxmlformats.org/officeDocument/2006/relationships/image" Target="../media/image70.emf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4.emf"/><Relationship Id="rId11" Type="http://schemas.openxmlformats.org/officeDocument/2006/relationships/image" Target="../media/image69.emf"/><Relationship Id="rId5" Type="http://schemas.openxmlformats.org/officeDocument/2006/relationships/image" Target="../media/image73.emf"/><Relationship Id="rId10" Type="http://schemas.openxmlformats.org/officeDocument/2006/relationships/image" Target="../media/image68.emf"/><Relationship Id="rId4" Type="http://schemas.openxmlformats.org/officeDocument/2006/relationships/image" Target="../media/image72.emf"/><Relationship Id="rId9" Type="http://schemas.openxmlformats.org/officeDocument/2006/relationships/image" Target="../media/image67.emf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emf"/><Relationship Id="rId13" Type="http://schemas.openxmlformats.org/officeDocument/2006/relationships/image" Target="../media/image79.emf"/><Relationship Id="rId3" Type="http://schemas.openxmlformats.org/officeDocument/2006/relationships/image" Target="../media/image56.emf"/><Relationship Id="rId7" Type="http://schemas.openxmlformats.org/officeDocument/2006/relationships/image" Target="../media/image69.emf"/><Relationship Id="rId12" Type="http://schemas.openxmlformats.org/officeDocument/2006/relationships/image" Target="../media/image78.emf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8.emf"/><Relationship Id="rId11" Type="http://schemas.openxmlformats.org/officeDocument/2006/relationships/image" Target="../media/image77.emf"/><Relationship Id="rId5" Type="http://schemas.openxmlformats.org/officeDocument/2006/relationships/image" Target="../media/image67.emf"/><Relationship Id="rId10" Type="http://schemas.openxmlformats.org/officeDocument/2006/relationships/image" Target="../media/image76.emf"/><Relationship Id="rId4" Type="http://schemas.openxmlformats.org/officeDocument/2006/relationships/image" Target="../media/image66.emf"/><Relationship Id="rId9" Type="http://schemas.openxmlformats.org/officeDocument/2006/relationships/image" Target="../media/image71.emf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emf"/><Relationship Id="rId13" Type="http://schemas.openxmlformats.org/officeDocument/2006/relationships/image" Target="../media/image79.emf"/><Relationship Id="rId3" Type="http://schemas.openxmlformats.org/officeDocument/2006/relationships/image" Target="../media/image56.emf"/><Relationship Id="rId7" Type="http://schemas.openxmlformats.org/officeDocument/2006/relationships/image" Target="../media/image69.emf"/><Relationship Id="rId12" Type="http://schemas.openxmlformats.org/officeDocument/2006/relationships/image" Target="../media/image78.emf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8.emf"/><Relationship Id="rId11" Type="http://schemas.openxmlformats.org/officeDocument/2006/relationships/image" Target="../media/image77.emf"/><Relationship Id="rId5" Type="http://schemas.openxmlformats.org/officeDocument/2006/relationships/image" Target="../media/image67.emf"/><Relationship Id="rId10" Type="http://schemas.openxmlformats.org/officeDocument/2006/relationships/image" Target="../media/image76.emf"/><Relationship Id="rId4" Type="http://schemas.openxmlformats.org/officeDocument/2006/relationships/image" Target="../media/image66.emf"/><Relationship Id="rId9" Type="http://schemas.openxmlformats.org/officeDocument/2006/relationships/image" Target="../media/image71.emf"/><Relationship Id="rId14" Type="http://schemas.openxmlformats.org/officeDocument/2006/relationships/image" Target="../media/image80.emf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emf"/><Relationship Id="rId13" Type="http://schemas.openxmlformats.org/officeDocument/2006/relationships/image" Target="../media/image79.emf"/><Relationship Id="rId3" Type="http://schemas.openxmlformats.org/officeDocument/2006/relationships/image" Target="../media/image56.emf"/><Relationship Id="rId7" Type="http://schemas.openxmlformats.org/officeDocument/2006/relationships/image" Target="../media/image69.emf"/><Relationship Id="rId12" Type="http://schemas.openxmlformats.org/officeDocument/2006/relationships/image" Target="../media/image78.emf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8.emf"/><Relationship Id="rId11" Type="http://schemas.openxmlformats.org/officeDocument/2006/relationships/image" Target="../media/image77.emf"/><Relationship Id="rId5" Type="http://schemas.openxmlformats.org/officeDocument/2006/relationships/image" Target="../media/image67.emf"/><Relationship Id="rId10" Type="http://schemas.openxmlformats.org/officeDocument/2006/relationships/image" Target="../media/image76.emf"/><Relationship Id="rId4" Type="http://schemas.openxmlformats.org/officeDocument/2006/relationships/image" Target="../media/image66.emf"/><Relationship Id="rId9" Type="http://schemas.openxmlformats.org/officeDocument/2006/relationships/image" Target="../media/image71.emf"/><Relationship Id="rId14" Type="http://schemas.openxmlformats.org/officeDocument/2006/relationships/image" Target="../media/image81.emf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emf"/><Relationship Id="rId13" Type="http://schemas.openxmlformats.org/officeDocument/2006/relationships/image" Target="../media/image79.emf"/><Relationship Id="rId3" Type="http://schemas.openxmlformats.org/officeDocument/2006/relationships/image" Target="../media/image56.emf"/><Relationship Id="rId7" Type="http://schemas.openxmlformats.org/officeDocument/2006/relationships/image" Target="../media/image69.emf"/><Relationship Id="rId12" Type="http://schemas.openxmlformats.org/officeDocument/2006/relationships/image" Target="../media/image78.emf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8.emf"/><Relationship Id="rId11" Type="http://schemas.openxmlformats.org/officeDocument/2006/relationships/image" Target="../media/image77.emf"/><Relationship Id="rId5" Type="http://schemas.openxmlformats.org/officeDocument/2006/relationships/image" Target="../media/image67.emf"/><Relationship Id="rId15" Type="http://schemas.openxmlformats.org/officeDocument/2006/relationships/image" Target="../media/image82.emf"/><Relationship Id="rId10" Type="http://schemas.openxmlformats.org/officeDocument/2006/relationships/image" Target="../media/image76.emf"/><Relationship Id="rId4" Type="http://schemas.openxmlformats.org/officeDocument/2006/relationships/image" Target="../media/image66.emf"/><Relationship Id="rId9" Type="http://schemas.openxmlformats.org/officeDocument/2006/relationships/image" Target="../media/image71.emf"/><Relationship Id="rId14" Type="http://schemas.openxmlformats.org/officeDocument/2006/relationships/image" Target="../media/image81.emf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emf"/><Relationship Id="rId13" Type="http://schemas.openxmlformats.org/officeDocument/2006/relationships/image" Target="../media/image79.emf"/><Relationship Id="rId3" Type="http://schemas.openxmlformats.org/officeDocument/2006/relationships/image" Target="../media/image56.emf"/><Relationship Id="rId7" Type="http://schemas.openxmlformats.org/officeDocument/2006/relationships/image" Target="../media/image69.emf"/><Relationship Id="rId12" Type="http://schemas.openxmlformats.org/officeDocument/2006/relationships/image" Target="../media/image78.emf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8.emf"/><Relationship Id="rId11" Type="http://schemas.openxmlformats.org/officeDocument/2006/relationships/image" Target="../media/image77.emf"/><Relationship Id="rId5" Type="http://schemas.openxmlformats.org/officeDocument/2006/relationships/image" Target="../media/image67.emf"/><Relationship Id="rId15" Type="http://schemas.openxmlformats.org/officeDocument/2006/relationships/image" Target="../media/image83.emf"/><Relationship Id="rId10" Type="http://schemas.openxmlformats.org/officeDocument/2006/relationships/image" Target="../media/image76.emf"/><Relationship Id="rId4" Type="http://schemas.openxmlformats.org/officeDocument/2006/relationships/image" Target="../media/image66.emf"/><Relationship Id="rId9" Type="http://schemas.openxmlformats.org/officeDocument/2006/relationships/image" Target="../media/image71.emf"/><Relationship Id="rId14" Type="http://schemas.openxmlformats.org/officeDocument/2006/relationships/image" Target="../media/image81.emf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emf"/><Relationship Id="rId13" Type="http://schemas.openxmlformats.org/officeDocument/2006/relationships/image" Target="../media/image79.emf"/><Relationship Id="rId3" Type="http://schemas.openxmlformats.org/officeDocument/2006/relationships/image" Target="../media/image56.emf"/><Relationship Id="rId7" Type="http://schemas.openxmlformats.org/officeDocument/2006/relationships/image" Target="../media/image69.emf"/><Relationship Id="rId12" Type="http://schemas.openxmlformats.org/officeDocument/2006/relationships/image" Target="../media/image78.emf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8.emf"/><Relationship Id="rId11" Type="http://schemas.openxmlformats.org/officeDocument/2006/relationships/image" Target="../media/image77.emf"/><Relationship Id="rId5" Type="http://schemas.openxmlformats.org/officeDocument/2006/relationships/image" Target="../media/image67.emf"/><Relationship Id="rId15" Type="http://schemas.openxmlformats.org/officeDocument/2006/relationships/image" Target="../media/image83.emf"/><Relationship Id="rId10" Type="http://schemas.openxmlformats.org/officeDocument/2006/relationships/image" Target="../media/image76.emf"/><Relationship Id="rId4" Type="http://schemas.openxmlformats.org/officeDocument/2006/relationships/image" Target="../media/image66.emf"/><Relationship Id="rId9" Type="http://schemas.openxmlformats.org/officeDocument/2006/relationships/image" Target="../media/image71.emf"/><Relationship Id="rId14" Type="http://schemas.openxmlformats.org/officeDocument/2006/relationships/image" Target="../media/image81.emf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7" Type="http://schemas.openxmlformats.org/officeDocument/2006/relationships/image" Target="../media/image86.emf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5.emf"/><Relationship Id="rId5" Type="http://schemas.openxmlformats.org/officeDocument/2006/relationships/image" Target="../media/image59.emf"/><Relationship Id="rId4" Type="http://schemas.openxmlformats.org/officeDocument/2006/relationships/image" Target="../media/image84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emf"/><Relationship Id="rId5" Type="http://schemas.openxmlformats.org/officeDocument/2006/relationships/image" Target="../media/image6.emf"/><Relationship Id="rId4" Type="http://schemas.openxmlformats.org/officeDocument/2006/relationships/image" Target="../media/image5.emf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7" Type="http://schemas.openxmlformats.org/officeDocument/2006/relationships/image" Target="../media/image87.emf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5.emf"/><Relationship Id="rId5" Type="http://schemas.openxmlformats.org/officeDocument/2006/relationships/image" Target="../media/image59.emf"/><Relationship Id="rId4" Type="http://schemas.openxmlformats.org/officeDocument/2006/relationships/image" Target="../media/image84.emf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emf"/><Relationship Id="rId3" Type="http://schemas.openxmlformats.org/officeDocument/2006/relationships/image" Target="../media/image30.emf"/><Relationship Id="rId7" Type="http://schemas.openxmlformats.org/officeDocument/2006/relationships/image" Target="../media/image87.emf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5.emf"/><Relationship Id="rId5" Type="http://schemas.openxmlformats.org/officeDocument/2006/relationships/image" Target="../media/image59.emf"/><Relationship Id="rId10" Type="http://schemas.openxmlformats.org/officeDocument/2006/relationships/image" Target="../media/image90.emf"/><Relationship Id="rId4" Type="http://schemas.openxmlformats.org/officeDocument/2006/relationships/image" Target="../media/image84.emf"/><Relationship Id="rId9" Type="http://schemas.openxmlformats.org/officeDocument/2006/relationships/image" Target="../media/image89.emf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emf"/><Relationship Id="rId3" Type="http://schemas.openxmlformats.org/officeDocument/2006/relationships/image" Target="../media/image30.emf"/><Relationship Id="rId7" Type="http://schemas.openxmlformats.org/officeDocument/2006/relationships/image" Target="../media/image87.emf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5.emf"/><Relationship Id="rId11" Type="http://schemas.openxmlformats.org/officeDocument/2006/relationships/image" Target="../media/image90.emf"/><Relationship Id="rId5" Type="http://schemas.openxmlformats.org/officeDocument/2006/relationships/image" Target="../media/image59.emf"/><Relationship Id="rId10" Type="http://schemas.openxmlformats.org/officeDocument/2006/relationships/image" Target="../media/image91.emf"/><Relationship Id="rId4" Type="http://schemas.openxmlformats.org/officeDocument/2006/relationships/image" Target="../media/image84.emf"/><Relationship Id="rId9" Type="http://schemas.openxmlformats.org/officeDocument/2006/relationships/image" Target="../media/image89.emf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emf"/><Relationship Id="rId3" Type="http://schemas.openxmlformats.org/officeDocument/2006/relationships/image" Target="../media/image30.emf"/><Relationship Id="rId7" Type="http://schemas.openxmlformats.org/officeDocument/2006/relationships/image" Target="../media/image87.emf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5.emf"/><Relationship Id="rId5" Type="http://schemas.openxmlformats.org/officeDocument/2006/relationships/image" Target="../media/image59.emf"/><Relationship Id="rId10" Type="http://schemas.openxmlformats.org/officeDocument/2006/relationships/image" Target="../media/image92.emf"/><Relationship Id="rId4" Type="http://schemas.openxmlformats.org/officeDocument/2006/relationships/image" Target="../media/image84.emf"/><Relationship Id="rId9" Type="http://schemas.openxmlformats.org/officeDocument/2006/relationships/image" Target="../media/image91.emf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emf"/><Relationship Id="rId3" Type="http://schemas.openxmlformats.org/officeDocument/2006/relationships/image" Target="../media/image30.emf"/><Relationship Id="rId7" Type="http://schemas.openxmlformats.org/officeDocument/2006/relationships/image" Target="../media/image87.emf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5.emf"/><Relationship Id="rId5" Type="http://schemas.openxmlformats.org/officeDocument/2006/relationships/image" Target="../media/image59.emf"/><Relationship Id="rId10" Type="http://schemas.openxmlformats.org/officeDocument/2006/relationships/image" Target="../media/image92.emf"/><Relationship Id="rId4" Type="http://schemas.openxmlformats.org/officeDocument/2006/relationships/image" Target="../media/image84.emf"/><Relationship Id="rId9" Type="http://schemas.openxmlformats.org/officeDocument/2006/relationships/image" Target="../media/image91.emf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emf"/><Relationship Id="rId3" Type="http://schemas.openxmlformats.org/officeDocument/2006/relationships/image" Target="../media/image30.emf"/><Relationship Id="rId7" Type="http://schemas.openxmlformats.org/officeDocument/2006/relationships/image" Target="../media/image87.emf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5.emf"/><Relationship Id="rId5" Type="http://schemas.openxmlformats.org/officeDocument/2006/relationships/image" Target="../media/image59.emf"/><Relationship Id="rId10" Type="http://schemas.openxmlformats.org/officeDocument/2006/relationships/image" Target="../media/image94.emf"/><Relationship Id="rId4" Type="http://schemas.openxmlformats.org/officeDocument/2006/relationships/image" Target="../media/image84.emf"/><Relationship Id="rId9" Type="http://schemas.openxmlformats.org/officeDocument/2006/relationships/image" Target="../media/image93.emf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emf"/><Relationship Id="rId3" Type="http://schemas.openxmlformats.org/officeDocument/2006/relationships/image" Target="../media/image30.emf"/><Relationship Id="rId7" Type="http://schemas.openxmlformats.org/officeDocument/2006/relationships/image" Target="../media/image87.emf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5.emf"/><Relationship Id="rId11" Type="http://schemas.openxmlformats.org/officeDocument/2006/relationships/image" Target="../media/image94.emf"/><Relationship Id="rId5" Type="http://schemas.openxmlformats.org/officeDocument/2006/relationships/image" Target="../media/image59.emf"/><Relationship Id="rId10" Type="http://schemas.openxmlformats.org/officeDocument/2006/relationships/image" Target="../media/image95.emf"/><Relationship Id="rId4" Type="http://schemas.openxmlformats.org/officeDocument/2006/relationships/image" Target="../media/image84.emf"/><Relationship Id="rId9" Type="http://schemas.openxmlformats.org/officeDocument/2006/relationships/image" Target="../media/image93.emf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8.jpeg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emf"/><Relationship Id="rId5" Type="http://schemas.openxmlformats.org/officeDocument/2006/relationships/image" Target="../media/image6.emf"/><Relationship Id="rId10" Type="http://schemas.openxmlformats.org/officeDocument/2006/relationships/image" Target="../media/image12.jpeg"/><Relationship Id="rId4" Type="http://schemas.openxmlformats.org/officeDocument/2006/relationships/image" Target="../media/image5.emf"/><Relationship Id="rId9" Type="http://schemas.openxmlformats.org/officeDocument/2006/relationships/image" Target="../media/image11.jpe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emf"/><Relationship Id="rId13" Type="http://schemas.openxmlformats.org/officeDocument/2006/relationships/image" Target="../media/image79.emf"/><Relationship Id="rId3" Type="http://schemas.openxmlformats.org/officeDocument/2006/relationships/image" Target="../media/image56.emf"/><Relationship Id="rId7" Type="http://schemas.openxmlformats.org/officeDocument/2006/relationships/image" Target="../media/image69.emf"/><Relationship Id="rId12" Type="http://schemas.openxmlformats.org/officeDocument/2006/relationships/image" Target="../media/image78.emf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8.emf"/><Relationship Id="rId11" Type="http://schemas.openxmlformats.org/officeDocument/2006/relationships/image" Target="../media/image77.emf"/><Relationship Id="rId5" Type="http://schemas.openxmlformats.org/officeDocument/2006/relationships/image" Target="../media/image67.emf"/><Relationship Id="rId10" Type="http://schemas.openxmlformats.org/officeDocument/2006/relationships/image" Target="../media/image76.emf"/><Relationship Id="rId4" Type="http://schemas.openxmlformats.org/officeDocument/2006/relationships/image" Target="../media/image66.emf"/><Relationship Id="rId9" Type="http://schemas.openxmlformats.org/officeDocument/2006/relationships/image" Target="../media/image71.emf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emf"/><Relationship Id="rId13" Type="http://schemas.openxmlformats.org/officeDocument/2006/relationships/image" Target="../media/image79.emf"/><Relationship Id="rId3" Type="http://schemas.openxmlformats.org/officeDocument/2006/relationships/image" Target="../media/image56.emf"/><Relationship Id="rId7" Type="http://schemas.openxmlformats.org/officeDocument/2006/relationships/image" Target="../media/image69.emf"/><Relationship Id="rId12" Type="http://schemas.openxmlformats.org/officeDocument/2006/relationships/image" Target="../media/image78.emf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8.emf"/><Relationship Id="rId11" Type="http://schemas.openxmlformats.org/officeDocument/2006/relationships/image" Target="../media/image77.emf"/><Relationship Id="rId5" Type="http://schemas.openxmlformats.org/officeDocument/2006/relationships/image" Target="../media/image67.emf"/><Relationship Id="rId15" Type="http://schemas.openxmlformats.org/officeDocument/2006/relationships/image" Target="../media/image83.emf"/><Relationship Id="rId10" Type="http://schemas.openxmlformats.org/officeDocument/2006/relationships/image" Target="../media/image76.emf"/><Relationship Id="rId4" Type="http://schemas.openxmlformats.org/officeDocument/2006/relationships/image" Target="../media/image66.emf"/><Relationship Id="rId9" Type="http://schemas.openxmlformats.org/officeDocument/2006/relationships/image" Target="../media/image71.emf"/><Relationship Id="rId14" Type="http://schemas.openxmlformats.org/officeDocument/2006/relationships/image" Target="../media/image81.emf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emf"/><Relationship Id="rId13" Type="http://schemas.openxmlformats.org/officeDocument/2006/relationships/image" Target="../media/image81.emf"/><Relationship Id="rId3" Type="http://schemas.openxmlformats.org/officeDocument/2006/relationships/image" Target="../media/image66.emf"/><Relationship Id="rId7" Type="http://schemas.openxmlformats.org/officeDocument/2006/relationships/image" Target="../media/image70.emf"/><Relationship Id="rId12" Type="http://schemas.openxmlformats.org/officeDocument/2006/relationships/image" Target="../media/image79.emf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9.emf"/><Relationship Id="rId11" Type="http://schemas.openxmlformats.org/officeDocument/2006/relationships/image" Target="../media/image78.emf"/><Relationship Id="rId5" Type="http://schemas.openxmlformats.org/officeDocument/2006/relationships/image" Target="../media/image68.emf"/><Relationship Id="rId10" Type="http://schemas.openxmlformats.org/officeDocument/2006/relationships/image" Target="../media/image77.emf"/><Relationship Id="rId4" Type="http://schemas.openxmlformats.org/officeDocument/2006/relationships/image" Target="../media/image67.emf"/><Relationship Id="rId9" Type="http://schemas.openxmlformats.org/officeDocument/2006/relationships/image" Target="../media/image76.emf"/><Relationship Id="rId14" Type="http://schemas.openxmlformats.org/officeDocument/2006/relationships/image" Target="../media/image83.emf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emf"/><Relationship Id="rId13" Type="http://schemas.openxmlformats.org/officeDocument/2006/relationships/image" Target="../media/image81.emf"/><Relationship Id="rId3" Type="http://schemas.openxmlformats.org/officeDocument/2006/relationships/image" Target="../media/image66.emf"/><Relationship Id="rId7" Type="http://schemas.openxmlformats.org/officeDocument/2006/relationships/image" Target="../media/image70.emf"/><Relationship Id="rId12" Type="http://schemas.openxmlformats.org/officeDocument/2006/relationships/image" Target="../media/image79.emf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9.emf"/><Relationship Id="rId11" Type="http://schemas.openxmlformats.org/officeDocument/2006/relationships/image" Target="../media/image78.emf"/><Relationship Id="rId5" Type="http://schemas.openxmlformats.org/officeDocument/2006/relationships/image" Target="../media/image68.emf"/><Relationship Id="rId10" Type="http://schemas.openxmlformats.org/officeDocument/2006/relationships/image" Target="../media/image77.emf"/><Relationship Id="rId4" Type="http://schemas.openxmlformats.org/officeDocument/2006/relationships/image" Target="../media/image67.emf"/><Relationship Id="rId9" Type="http://schemas.openxmlformats.org/officeDocument/2006/relationships/image" Target="../media/image76.emf"/><Relationship Id="rId14" Type="http://schemas.openxmlformats.org/officeDocument/2006/relationships/image" Target="../media/image83.emf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emf"/><Relationship Id="rId13" Type="http://schemas.openxmlformats.org/officeDocument/2006/relationships/image" Target="../media/image81.emf"/><Relationship Id="rId3" Type="http://schemas.openxmlformats.org/officeDocument/2006/relationships/image" Target="../media/image66.emf"/><Relationship Id="rId7" Type="http://schemas.openxmlformats.org/officeDocument/2006/relationships/image" Target="../media/image70.emf"/><Relationship Id="rId12" Type="http://schemas.openxmlformats.org/officeDocument/2006/relationships/image" Target="../media/image79.emf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9.emf"/><Relationship Id="rId11" Type="http://schemas.openxmlformats.org/officeDocument/2006/relationships/image" Target="../media/image78.emf"/><Relationship Id="rId5" Type="http://schemas.openxmlformats.org/officeDocument/2006/relationships/image" Target="../media/image68.emf"/><Relationship Id="rId10" Type="http://schemas.openxmlformats.org/officeDocument/2006/relationships/image" Target="../media/image77.emf"/><Relationship Id="rId4" Type="http://schemas.openxmlformats.org/officeDocument/2006/relationships/image" Target="../media/image67.emf"/><Relationship Id="rId9" Type="http://schemas.openxmlformats.org/officeDocument/2006/relationships/image" Target="../media/image76.emf"/><Relationship Id="rId14" Type="http://schemas.openxmlformats.org/officeDocument/2006/relationships/image" Target="../media/image83.emf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emf"/><Relationship Id="rId13" Type="http://schemas.openxmlformats.org/officeDocument/2006/relationships/image" Target="../media/image81.emf"/><Relationship Id="rId3" Type="http://schemas.openxmlformats.org/officeDocument/2006/relationships/image" Target="../media/image66.emf"/><Relationship Id="rId7" Type="http://schemas.openxmlformats.org/officeDocument/2006/relationships/image" Target="../media/image70.emf"/><Relationship Id="rId12" Type="http://schemas.openxmlformats.org/officeDocument/2006/relationships/image" Target="../media/image79.emf"/><Relationship Id="rId17" Type="http://schemas.openxmlformats.org/officeDocument/2006/relationships/image" Target="../media/image98.emf"/><Relationship Id="rId2" Type="http://schemas.openxmlformats.org/officeDocument/2006/relationships/notesSlide" Target="../notesSlides/notesSlide73.xml"/><Relationship Id="rId16" Type="http://schemas.openxmlformats.org/officeDocument/2006/relationships/image" Target="../media/image97.emf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9.emf"/><Relationship Id="rId11" Type="http://schemas.openxmlformats.org/officeDocument/2006/relationships/image" Target="../media/image78.emf"/><Relationship Id="rId5" Type="http://schemas.openxmlformats.org/officeDocument/2006/relationships/image" Target="../media/image68.emf"/><Relationship Id="rId15" Type="http://schemas.openxmlformats.org/officeDocument/2006/relationships/image" Target="../media/image96.emf"/><Relationship Id="rId10" Type="http://schemas.openxmlformats.org/officeDocument/2006/relationships/image" Target="../media/image77.emf"/><Relationship Id="rId4" Type="http://schemas.openxmlformats.org/officeDocument/2006/relationships/image" Target="../media/image67.emf"/><Relationship Id="rId9" Type="http://schemas.openxmlformats.org/officeDocument/2006/relationships/image" Target="../media/image76.emf"/><Relationship Id="rId14" Type="http://schemas.openxmlformats.org/officeDocument/2006/relationships/image" Target="../media/image83.emf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emf"/><Relationship Id="rId3" Type="http://schemas.openxmlformats.org/officeDocument/2006/relationships/image" Target="../media/image66.emf"/><Relationship Id="rId7" Type="http://schemas.openxmlformats.org/officeDocument/2006/relationships/image" Target="../media/image70.emf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9.emf"/><Relationship Id="rId5" Type="http://schemas.openxmlformats.org/officeDocument/2006/relationships/image" Target="../media/image68.emf"/><Relationship Id="rId4" Type="http://schemas.openxmlformats.org/officeDocument/2006/relationships/image" Target="../media/image67.emf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emf"/><Relationship Id="rId3" Type="http://schemas.openxmlformats.org/officeDocument/2006/relationships/image" Target="../media/image66.emf"/><Relationship Id="rId7" Type="http://schemas.openxmlformats.org/officeDocument/2006/relationships/image" Target="../media/image70.emf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9.emf"/><Relationship Id="rId5" Type="http://schemas.openxmlformats.org/officeDocument/2006/relationships/image" Target="../media/image68.emf"/><Relationship Id="rId10" Type="http://schemas.openxmlformats.org/officeDocument/2006/relationships/image" Target="../media/image100.emf"/><Relationship Id="rId4" Type="http://schemas.openxmlformats.org/officeDocument/2006/relationships/image" Target="../media/image67.emf"/><Relationship Id="rId9" Type="http://schemas.openxmlformats.org/officeDocument/2006/relationships/image" Target="../media/image99.emf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emf"/><Relationship Id="rId3" Type="http://schemas.openxmlformats.org/officeDocument/2006/relationships/image" Target="../media/image66.emf"/><Relationship Id="rId7" Type="http://schemas.openxmlformats.org/officeDocument/2006/relationships/image" Target="../media/image70.emf"/><Relationship Id="rId12" Type="http://schemas.openxmlformats.org/officeDocument/2006/relationships/image" Target="../media/image102.emf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9.emf"/><Relationship Id="rId11" Type="http://schemas.openxmlformats.org/officeDocument/2006/relationships/image" Target="../media/image101.emf"/><Relationship Id="rId5" Type="http://schemas.openxmlformats.org/officeDocument/2006/relationships/image" Target="../media/image68.emf"/><Relationship Id="rId10" Type="http://schemas.openxmlformats.org/officeDocument/2006/relationships/image" Target="../media/image100.emf"/><Relationship Id="rId4" Type="http://schemas.openxmlformats.org/officeDocument/2006/relationships/image" Target="../media/image67.emf"/><Relationship Id="rId9" Type="http://schemas.openxmlformats.org/officeDocument/2006/relationships/image" Target="../media/image99.e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emf"/><Relationship Id="rId3" Type="http://schemas.openxmlformats.org/officeDocument/2006/relationships/image" Target="../media/image9.jpeg"/><Relationship Id="rId7" Type="http://schemas.openxmlformats.org/officeDocument/2006/relationships/image" Target="../media/image5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10" Type="http://schemas.openxmlformats.org/officeDocument/2006/relationships/image" Target="../media/image13.jpeg"/><Relationship Id="rId4" Type="http://schemas.openxmlformats.org/officeDocument/2006/relationships/image" Target="../media/image10.jpeg"/><Relationship Id="rId9" Type="http://schemas.openxmlformats.org/officeDocument/2006/relationships/image" Target="../media/image8.jpe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emf"/><Relationship Id="rId3" Type="http://schemas.openxmlformats.org/officeDocument/2006/relationships/image" Target="../media/image66.emf"/><Relationship Id="rId7" Type="http://schemas.openxmlformats.org/officeDocument/2006/relationships/image" Target="../media/image70.emf"/><Relationship Id="rId12" Type="http://schemas.openxmlformats.org/officeDocument/2006/relationships/image" Target="../media/image104.emf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9.emf"/><Relationship Id="rId11" Type="http://schemas.openxmlformats.org/officeDocument/2006/relationships/image" Target="../media/image103.emf"/><Relationship Id="rId5" Type="http://schemas.openxmlformats.org/officeDocument/2006/relationships/image" Target="../media/image68.emf"/><Relationship Id="rId10" Type="http://schemas.openxmlformats.org/officeDocument/2006/relationships/image" Target="../media/image100.emf"/><Relationship Id="rId4" Type="http://schemas.openxmlformats.org/officeDocument/2006/relationships/image" Target="../media/image67.emf"/><Relationship Id="rId9" Type="http://schemas.openxmlformats.org/officeDocument/2006/relationships/image" Target="../media/image99.emf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emf"/><Relationship Id="rId13" Type="http://schemas.openxmlformats.org/officeDocument/2006/relationships/image" Target="../media/image101.emf"/><Relationship Id="rId3" Type="http://schemas.openxmlformats.org/officeDocument/2006/relationships/image" Target="../media/image66.emf"/><Relationship Id="rId7" Type="http://schemas.openxmlformats.org/officeDocument/2006/relationships/image" Target="../media/image70.emf"/><Relationship Id="rId12" Type="http://schemas.openxmlformats.org/officeDocument/2006/relationships/image" Target="../media/image104.emf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9.emf"/><Relationship Id="rId11" Type="http://schemas.openxmlformats.org/officeDocument/2006/relationships/image" Target="../media/image103.emf"/><Relationship Id="rId5" Type="http://schemas.openxmlformats.org/officeDocument/2006/relationships/image" Target="../media/image68.emf"/><Relationship Id="rId10" Type="http://schemas.openxmlformats.org/officeDocument/2006/relationships/image" Target="../media/image100.emf"/><Relationship Id="rId4" Type="http://schemas.openxmlformats.org/officeDocument/2006/relationships/image" Target="../media/image67.emf"/><Relationship Id="rId9" Type="http://schemas.openxmlformats.org/officeDocument/2006/relationships/image" Target="../media/image99.emf"/><Relationship Id="rId14" Type="http://schemas.openxmlformats.org/officeDocument/2006/relationships/image" Target="../media/image102.emf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emf"/><Relationship Id="rId13" Type="http://schemas.openxmlformats.org/officeDocument/2006/relationships/image" Target="../media/image105.emf"/><Relationship Id="rId3" Type="http://schemas.openxmlformats.org/officeDocument/2006/relationships/image" Target="../media/image66.emf"/><Relationship Id="rId7" Type="http://schemas.openxmlformats.org/officeDocument/2006/relationships/image" Target="../media/image70.emf"/><Relationship Id="rId12" Type="http://schemas.openxmlformats.org/officeDocument/2006/relationships/image" Target="../media/image104.emf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9.emf"/><Relationship Id="rId11" Type="http://schemas.openxmlformats.org/officeDocument/2006/relationships/image" Target="../media/image103.emf"/><Relationship Id="rId5" Type="http://schemas.openxmlformats.org/officeDocument/2006/relationships/image" Target="../media/image68.emf"/><Relationship Id="rId10" Type="http://schemas.openxmlformats.org/officeDocument/2006/relationships/image" Target="../media/image100.emf"/><Relationship Id="rId4" Type="http://schemas.openxmlformats.org/officeDocument/2006/relationships/image" Target="../media/image67.emf"/><Relationship Id="rId9" Type="http://schemas.openxmlformats.org/officeDocument/2006/relationships/image" Target="../media/image99.emf"/><Relationship Id="rId14" Type="http://schemas.openxmlformats.org/officeDocument/2006/relationships/image" Target="../media/image106.emf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emf"/><Relationship Id="rId13" Type="http://schemas.openxmlformats.org/officeDocument/2006/relationships/image" Target="../media/image106.emf"/><Relationship Id="rId3" Type="http://schemas.openxmlformats.org/officeDocument/2006/relationships/image" Target="../media/image66.emf"/><Relationship Id="rId7" Type="http://schemas.openxmlformats.org/officeDocument/2006/relationships/image" Target="../media/image70.emf"/><Relationship Id="rId12" Type="http://schemas.openxmlformats.org/officeDocument/2006/relationships/image" Target="../media/image105.emf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9.emf"/><Relationship Id="rId11" Type="http://schemas.openxmlformats.org/officeDocument/2006/relationships/image" Target="../media/image103.emf"/><Relationship Id="rId5" Type="http://schemas.openxmlformats.org/officeDocument/2006/relationships/image" Target="../media/image68.emf"/><Relationship Id="rId10" Type="http://schemas.openxmlformats.org/officeDocument/2006/relationships/image" Target="../media/image100.emf"/><Relationship Id="rId4" Type="http://schemas.openxmlformats.org/officeDocument/2006/relationships/image" Target="../media/image67.emf"/><Relationship Id="rId9" Type="http://schemas.openxmlformats.org/officeDocument/2006/relationships/image" Target="../media/image99.emf"/><Relationship Id="rId14" Type="http://schemas.openxmlformats.org/officeDocument/2006/relationships/image" Target="../media/image104.emf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emf"/><Relationship Id="rId3" Type="http://schemas.openxmlformats.org/officeDocument/2006/relationships/image" Target="../media/image76.emf"/><Relationship Id="rId7" Type="http://schemas.openxmlformats.org/officeDocument/2006/relationships/image" Target="../media/image66.emf"/><Relationship Id="rId12" Type="http://schemas.openxmlformats.org/officeDocument/2006/relationships/image" Target="../media/image71.emf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9.emf"/><Relationship Id="rId11" Type="http://schemas.openxmlformats.org/officeDocument/2006/relationships/image" Target="../media/image70.emf"/><Relationship Id="rId5" Type="http://schemas.openxmlformats.org/officeDocument/2006/relationships/image" Target="../media/image78.emf"/><Relationship Id="rId10" Type="http://schemas.openxmlformats.org/officeDocument/2006/relationships/image" Target="../media/image69.emf"/><Relationship Id="rId4" Type="http://schemas.openxmlformats.org/officeDocument/2006/relationships/image" Target="../media/image77.emf"/><Relationship Id="rId9" Type="http://schemas.openxmlformats.org/officeDocument/2006/relationships/image" Target="../media/image68.emf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emf"/><Relationship Id="rId13" Type="http://schemas.openxmlformats.org/officeDocument/2006/relationships/image" Target="../media/image66.emf"/><Relationship Id="rId18" Type="http://schemas.openxmlformats.org/officeDocument/2006/relationships/image" Target="../media/image110.emf"/><Relationship Id="rId3" Type="http://schemas.openxmlformats.org/officeDocument/2006/relationships/image" Target="../media/image99.emf"/><Relationship Id="rId7" Type="http://schemas.openxmlformats.org/officeDocument/2006/relationships/image" Target="../media/image68.emf"/><Relationship Id="rId12" Type="http://schemas.openxmlformats.org/officeDocument/2006/relationships/image" Target="../media/image79.emf"/><Relationship Id="rId17" Type="http://schemas.openxmlformats.org/officeDocument/2006/relationships/image" Target="../media/image109.emf"/><Relationship Id="rId2" Type="http://schemas.openxmlformats.org/officeDocument/2006/relationships/notesSlide" Target="../notesSlides/notesSlide82.xml"/><Relationship Id="rId16" Type="http://schemas.openxmlformats.org/officeDocument/2006/relationships/image" Target="../media/image108.emf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9.emf"/><Relationship Id="rId11" Type="http://schemas.openxmlformats.org/officeDocument/2006/relationships/image" Target="../media/image78.emf"/><Relationship Id="rId5" Type="http://schemas.openxmlformats.org/officeDocument/2006/relationships/image" Target="../media/image67.emf"/><Relationship Id="rId15" Type="http://schemas.openxmlformats.org/officeDocument/2006/relationships/image" Target="../media/image107.emf"/><Relationship Id="rId10" Type="http://schemas.openxmlformats.org/officeDocument/2006/relationships/image" Target="../media/image77.emf"/><Relationship Id="rId4" Type="http://schemas.openxmlformats.org/officeDocument/2006/relationships/image" Target="../media/image100.emf"/><Relationship Id="rId9" Type="http://schemas.openxmlformats.org/officeDocument/2006/relationships/image" Target="../media/image76.emf"/><Relationship Id="rId14" Type="http://schemas.openxmlformats.org/officeDocument/2006/relationships/image" Target="../media/image70.emf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emf"/><Relationship Id="rId13" Type="http://schemas.openxmlformats.org/officeDocument/2006/relationships/image" Target="../media/image66.emf"/><Relationship Id="rId18" Type="http://schemas.openxmlformats.org/officeDocument/2006/relationships/image" Target="../media/image110.emf"/><Relationship Id="rId3" Type="http://schemas.openxmlformats.org/officeDocument/2006/relationships/image" Target="../media/image99.emf"/><Relationship Id="rId7" Type="http://schemas.openxmlformats.org/officeDocument/2006/relationships/image" Target="../media/image68.emf"/><Relationship Id="rId12" Type="http://schemas.openxmlformats.org/officeDocument/2006/relationships/image" Target="../media/image79.emf"/><Relationship Id="rId17" Type="http://schemas.openxmlformats.org/officeDocument/2006/relationships/image" Target="../media/image109.emf"/><Relationship Id="rId2" Type="http://schemas.openxmlformats.org/officeDocument/2006/relationships/notesSlide" Target="../notesSlides/notesSlide83.xml"/><Relationship Id="rId16" Type="http://schemas.openxmlformats.org/officeDocument/2006/relationships/image" Target="../media/image108.emf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9.emf"/><Relationship Id="rId11" Type="http://schemas.openxmlformats.org/officeDocument/2006/relationships/image" Target="../media/image78.emf"/><Relationship Id="rId5" Type="http://schemas.openxmlformats.org/officeDocument/2006/relationships/image" Target="../media/image67.emf"/><Relationship Id="rId15" Type="http://schemas.openxmlformats.org/officeDocument/2006/relationships/image" Target="../media/image107.emf"/><Relationship Id="rId10" Type="http://schemas.openxmlformats.org/officeDocument/2006/relationships/image" Target="../media/image77.emf"/><Relationship Id="rId4" Type="http://schemas.openxmlformats.org/officeDocument/2006/relationships/image" Target="../media/image100.emf"/><Relationship Id="rId9" Type="http://schemas.openxmlformats.org/officeDocument/2006/relationships/image" Target="../media/image76.emf"/><Relationship Id="rId14" Type="http://schemas.openxmlformats.org/officeDocument/2006/relationships/image" Target="../media/image70.emf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emf"/><Relationship Id="rId13" Type="http://schemas.openxmlformats.org/officeDocument/2006/relationships/image" Target="../media/image66.emf"/><Relationship Id="rId18" Type="http://schemas.openxmlformats.org/officeDocument/2006/relationships/image" Target="../media/image110.emf"/><Relationship Id="rId3" Type="http://schemas.openxmlformats.org/officeDocument/2006/relationships/image" Target="../media/image99.emf"/><Relationship Id="rId7" Type="http://schemas.openxmlformats.org/officeDocument/2006/relationships/image" Target="../media/image68.emf"/><Relationship Id="rId12" Type="http://schemas.openxmlformats.org/officeDocument/2006/relationships/image" Target="../media/image79.emf"/><Relationship Id="rId17" Type="http://schemas.openxmlformats.org/officeDocument/2006/relationships/image" Target="../media/image109.emf"/><Relationship Id="rId2" Type="http://schemas.openxmlformats.org/officeDocument/2006/relationships/notesSlide" Target="../notesSlides/notesSlide84.xml"/><Relationship Id="rId16" Type="http://schemas.openxmlformats.org/officeDocument/2006/relationships/image" Target="../media/image108.emf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9.emf"/><Relationship Id="rId11" Type="http://schemas.openxmlformats.org/officeDocument/2006/relationships/image" Target="../media/image78.emf"/><Relationship Id="rId5" Type="http://schemas.openxmlformats.org/officeDocument/2006/relationships/image" Target="../media/image67.emf"/><Relationship Id="rId15" Type="http://schemas.openxmlformats.org/officeDocument/2006/relationships/image" Target="../media/image107.emf"/><Relationship Id="rId10" Type="http://schemas.openxmlformats.org/officeDocument/2006/relationships/image" Target="../media/image77.emf"/><Relationship Id="rId4" Type="http://schemas.openxmlformats.org/officeDocument/2006/relationships/image" Target="../media/image100.emf"/><Relationship Id="rId9" Type="http://schemas.openxmlformats.org/officeDocument/2006/relationships/image" Target="../media/image76.emf"/><Relationship Id="rId14" Type="http://schemas.openxmlformats.org/officeDocument/2006/relationships/image" Target="../media/image70.emf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emf"/><Relationship Id="rId3" Type="http://schemas.openxmlformats.org/officeDocument/2006/relationships/image" Target="../media/image81.emf"/><Relationship Id="rId7" Type="http://schemas.openxmlformats.org/officeDocument/2006/relationships/image" Target="../media/image108.emf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1.emf"/><Relationship Id="rId5" Type="http://schemas.openxmlformats.org/officeDocument/2006/relationships/image" Target="../media/image68.emf"/><Relationship Id="rId4" Type="http://schemas.openxmlformats.org/officeDocument/2006/relationships/image" Target="../media/image100.emf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emf"/><Relationship Id="rId3" Type="http://schemas.openxmlformats.org/officeDocument/2006/relationships/image" Target="../media/image100.emf"/><Relationship Id="rId7" Type="http://schemas.openxmlformats.org/officeDocument/2006/relationships/image" Target="../media/image110.emf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8.emf"/><Relationship Id="rId5" Type="http://schemas.openxmlformats.org/officeDocument/2006/relationships/image" Target="../media/image71.emf"/><Relationship Id="rId4" Type="http://schemas.openxmlformats.org/officeDocument/2006/relationships/image" Target="../media/image68.e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14.jpeg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emf"/><Relationship Id="rId11" Type="http://schemas.openxmlformats.org/officeDocument/2006/relationships/image" Target="../media/image12.jpeg"/><Relationship Id="rId5" Type="http://schemas.openxmlformats.org/officeDocument/2006/relationships/image" Target="../media/image5.emf"/><Relationship Id="rId10" Type="http://schemas.openxmlformats.org/officeDocument/2006/relationships/image" Target="../media/image11.jpeg"/><Relationship Id="rId4" Type="http://schemas.openxmlformats.org/officeDocument/2006/relationships/image" Target="../media/image15.jpeg"/><Relationship Id="rId9" Type="http://schemas.openxmlformats.org/officeDocument/2006/relationships/image" Target="../media/image10.jpe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emf"/><Relationship Id="rId3" Type="http://schemas.openxmlformats.org/officeDocument/2006/relationships/image" Target="../media/image100.emf"/><Relationship Id="rId7" Type="http://schemas.openxmlformats.org/officeDocument/2006/relationships/image" Target="../media/image110.emf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8.emf"/><Relationship Id="rId5" Type="http://schemas.openxmlformats.org/officeDocument/2006/relationships/image" Target="../media/image71.emf"/><Relationship Id="rId4" Type="http://schemas.openxmlformats.org/officeDocument/2006/relationships/image" Target="../media/image68.emf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emf"/><Relationship Id="rId3" Type="http://schemas.openxmlformats.org/officeDocument/2006/relationships/image" Target="../media/image100.emf"/><Relationship Id="rId7" Type="http://schemas.openxmlformats.org/officeDocument/2006/relationships/image" Target="../media/image110.emf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8.emf"/><Relationship Id="rId11" Type="http://schemas.openxmlformats.org/officeDocument/2006/relationships/image" Target="../media/image115.emf"/><Relationship Id="rId5" Type="http://schemas.openxmlformats.org/officeDocument/2006/relationships/image" Target="../media/image71.emf"/><Relationship Id="rId10" Type="http://schemas.openxmlformats.org/officeDocument/2006/relationships/image" Target="../media/image114.emf"/><Relationship Id="rId4" Type="http://schemas.openxmlformats.org/officeDocument/2006/relationships/image" Target="../media/image68.emf"/><Relationship Id="rId9" Type="http://schemas.openxmlformats.org/officeDocument/2006/relationships/image" Target="../media/image113.emf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emf"/><Relationship Id="rId13" Type="http://schemas.openxmlformats.org/officeDocument/2006/relationships/image" Target="../media/image120.emf"/><Relationship Id="rId3" Type="http://schemas.openxmlformats.org/officeDocument/2006/relationships/image" Target="../media/image100.emf"/><Relationship Id="rId7" Type="http://schemas.openxmlformats.org/officeDocument/2006/relationships/image" Target="../media/image110.emf"/><Relationship Id="rId12" Type="http://schemas.openxmlformats.org/officeDocument/2006/relationships/image" Target="../media/image119.emf"/><Relationship Id="rId2" Type="http://schemas.openxmlformats.org/officeDocument/2006/relationships/notesSlide" Target="../notesSlides/notesSlide89.xml"/><Relationship Id="rId16" Type="http://schemas.openxmlformats.org/officeDocument/2006/relationships/image" Target="../media/image115.emf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8.emf"/><Relationship Id="rId11" Type="http://schemas.openxmlformats.org/officeDocument/2006/relationships/image" Target="../media/image118.emf"/><Relationship Id="rId5" Type="http://schemas.openxmlformats.org/officeDocument/2006/relationships/image" Target="../media/image71.emf"/><Relationship Id="rId15" Type="http://schemas.openxmlformats.org/officeDocument/2006/relationships/image" Target="../media/image114.emf"/><Relationship Id="rId10" Type="http://schemas.openxmlformats.org/officeDocument/2006/relationships/image" Target="../media/image117.emf"/><Relationship Id="rId4" Type="http://schemas.openxmlformats.org/officeDocument/2006/relationships/image" Target="../media/image68.emf"/><Relationship Id="rId9" Type="http://schemas.openxmlformats.org/officeDocument/2006/relationships/image" Target="../media/image116.emf"/><Relationship Id="rId14" Type="http://schemas.openxmlformats.org/officeDocument/2006/relationships/image" Target="../media/image113.emf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emf"/><Relationship Id="rId13" Type="http://schemas.openxmlformats.org/officeDocument/2006/relationships/image" Target="../media/image113.emf"/><Relationship Id="rId3" Type="http://schemas.openxmlformats.org/officeDocument/2006/relationships/image" Target="../media/image100.emf"/><Relationship Id="rId7" Type="http://schemas.openxmlformats.org/officeDocument/2006/relationships/image" Target="../media/image110.emf"/><Relationship Id="rId12" Type="http://schemas.openxmlformats.org/officeDocument/2006/relationships/image" Target="../media/image120.emf"/><Relationship Id="rId2" Type="http://schemas.openxmlformats.org/officeDocument/2006/relationships/notesSlide" Target="../notesSlides/notesSlide90.xml"/><Relationship Id="rId16" Type="http://schemas.openxmlformats.org/officeDocument/2006/relationships/image" Target="../media/image121.emf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8.emf"/><Relationship Id="rId11" Type="http://schemas.openxmlformats.org/officeDocument/2006/relationships/image" Target="../media/image119.emf"/><Relationship Id="rId5" Type="http://schemas.openxmlformats.org/officeDocument/2006/relationships/image" Target="../media/image71.emf"/><Relationship Id="rId15" Type="http://schemas.openxmlformats.org/officeDocument/2006/relationships/image" Target="../media/image115.emf"/><Relationship Id="rId10" Type="http://schemas.openxmlformats.org/officeDocument/2006/relationships/image" Target="../media/image118.emf"/><Relationship Id="rId4" Type="http://schemas.openxmlformats.org/officeDocument/2006/relationships/image" Target="../media/image68.emf"/><Relationship Id="rId9" Type="http://schemas.openxmlformats.org/officeDocument/2006/relationships/image" Target="../media/image117.emf"/><Relationship Id="rId14" Type="http://schemas.openxmlformats.org/officeDocument/2006/relationships/image" Target="../media/image114.emf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emf"/><Relationship Id="rId13" Type="http://schemas.openxmlformats.org/officeDocument/2006/relationships/image" Target="../media/image113.emf"/><Relationship Id="rId3" Type="http://schemas.openxmlformats.org/officeDocument/2006/relationships/image" Target="../media/image100.emf"/><Relationship Id="rId7" Type="http://schemas.openxmlformats.org/officeDocument/2006/relationships/image" Target="../media/image110.emf"/><Relationship Id="rId12" Type="http://schemas.openxmlformats.org/officeDocument/2006/relationships/image" Target="../media/image120.emf"/><Relationship Id="rId2" Type="http://schemas.openxmlformats.org/officeDocument/2006/relationships/notesSlide" Target="../notesSlides/notesSlide91.xml"/><Relationship Id="rId16" Type="http://schemas.openxmlformats.org/officeDocument/2006/relationships/image" Target="../media/image121.emf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8.emf"/><Relationship Id="rId11" Type="http://schemas.openxmlformats.org/officeDocument/2006/relationships/image" Target="../media/image119.emf"/><Relationship Id="rId5" Type="http://schemas.openxmlformats.org/officeDocument/2006/relationships/image" Target="../media/image71.emf"/><Relationship Id="rId15" Type="http://schemas.openxmlformats.org/officeDocument/2006/relationships/image" Target="../media/image115.emf"/><Relationship Id="rId10" Type="http://schemas.openxmlformats.org/officeDocument/2006/relationships/image" Target="../media/image118.emf"/><Relationship Id="rId4" Type="http://schemas.openxmlformats.org/officeDocument/2006/relationships/image" Target="../media/image68.emf"/><Relationship Id="rId9" Type="http://schemas.openxmlformats.org/officeDocument/2006/relationships/image" Target="../media/image117.emf"/><Relationship Id="rId14" Type="http://schemas.openxmlformats.org/officeDocument/2006/relationships/image" Target="../media/image114.emf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emf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24.emf"/><Relationship Id="rId4" Type="http://schemas.openxmlformats.org/officeDocument/2006/relationships/image" Target="../media/image123.emf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emf"/><Relationship Id="rId7" Type="http://schemas.openxmlformats.org/officeDocument/2006/relationships/image" Target="../media/image124.emf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3.emf"/><Relationship Id="rId5" Type="http://schemas.openxmlformats.org/officeDocument/2006/relationships/image" Target="../media/image122.emf"/><Relationship Id="rId4" Type="http://schemas.openxmlformats.org/officeDocument/2006/relationships/image" Target="../media/image96.emf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emf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24.emf"/><Relationship Id="rId4" Type="http://schemas.openxmlformats.org/officeDocument/2006/relationships/image" Target="../media/image123.emf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emf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4.emf"/><Relationship Id="rId5" Type="http://schemas.openxmlformats.org/officeDocument/2006/relationships/image" Target="../media/image126.emf"/><Relationship Id="rId4" Type="http://schemas.openxmlformats.org/officeDocument/2006/relationships/image" Target="../media/image125.emf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emf"/><Relationship Id="rId7" Type="http://schemas.openxmlformats.org/officeDocument/2006/relationships/image" Target="../media/image124.emf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7.emf"/><Relationship Id="rId5" Type="http://schemas.openxmlformats.org/officeDocument/2006/relationships/image" Target="../media/image126.emf"/><Relationship Id="rId4" Type="http://schemas.openxmlformats.org/officeDocument/2006/relationships/image" Target="../media/image125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41034" y="799344"/>
            <a:ext cx="10050967" cy="2926445"/>
          </a:xfrm>
        </p:spPr>
        <p:txBody>
          <a:bodyPr>
            <a:noAutofit/>
          </a:bodyPr>
          <a:lstStyle/>
          <a:p>
            <a:pPr algn="l"/>
            <a:r>
              <a:rPr lang="en-US" sz="3733" b="1" dirty="0"/>
              <a:t>Structure preserving discretizations II</a:t>
            </a:r>
            <a:br>
              <a:rPr lang="en-US" sz="3733" b="1" dirty="0"/>
            </a:br>
            <a:r>
              <a:rPr lang="en-US" sz="2400" b="1" dirty="0"/>
              <a:t>Application to the shallow waters equations</a:t>
            </a:r>
            <a:endParaRPr lang="en-US" sz="3733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72456" y="3886200"/>
            <a:ext cx="9361977" cy="2367455"/>
          </a:xfrm>
        </p:spPr>
        <p:txBody>
          <a:bodyPr>
            <a:normAutofit/>
          </a:bodyPr>
          <a:lstStyle/>
          <a:p>
            <a:r>
              <a:rPr lang="en-US" sz="2400" b="1" u="sng" dirty="0"/>
              <a:t>Artur Palha</a:t>
            </a:r>
            <a:r>
              <a:rPr lang="en-US" sz="2400" b="1" u="sng" baseline="30000" dirty="0"/>
              <a:t>1</a:t>
            </a:r>
            <a:endParaRPr lang="en-US" sz="1467" dirty="0"/>
          </a:p>
          <a:p>
            <a:pPr algn="r"/>
            <a:endParaRPr lang="en-US" sz="1333" dirty="0"/>
          </a:p>
          <a:p>
            <a:r>
              <a:rPr lang="en-US" sz="1333" baseline="30000" dirty="0"/>
              <a:t>1</a:t>
            </a:r>
            <a:r>
              <a:rPr lang="en-US" sz="1333" dirty="0"/>
              <a:t>Delft Institute of Applied Mathematics, Delft University of Technology</a:t>
            </a:r>
            <a:endParaRPr lang="en-US" sz="1333" baseline="30000" dirty="0"/>
          </a:p>
          <a:p>
            <a:pPr algn="l"/>
            <a:endParaRPr lang="en-US" sz="1467" dirty="0"/>
          </a:p>
          <a:p>
            <a:r>
              <a:rPr lang="en-US" sz="1600" dirty="0"/>
              <a:t>@WCCM24 – W24-09 Geometric Mechanics Formulations and Structure Preserving Discretizations:</a:t>
            </a:r>
          </a:p>
          <a:p>
            <a:r>
              <a:rPr lang="en-US" sz="1600" dirty="0"/>
              <a:t>An Introductory course</a:t>
            </a:r>
          </a:p>
          <a:p>
            <a:pPr algn="l"/>
            <a:endParaRPr lang="en-US" sz="1467" dirty="0"/>
          </a:p>
          <a:p>
            <a:pPr algn="r"/>
            <a:r>
              <a:rPr lang="en-US" sz="1333" dirty="0"/>
              <a:t>21/07/2024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AF93A745-F0DB-1E70-7D04-B62F0CBBFE7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2222" y="5824920"/>
            <a:ext cx="1461599" cy="1033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9523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3842EC2D-7EE6-1B0E-7A71-A30E18C6A7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6113223" y="1683674"/>
            <a:ext cx="2044071" cy="2447127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08805FE9-71BC-9339-8005-01FAE9DA3C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3649388" y="1597729"/>
            <a:ext cx="1820270" cy="25510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4298" y="107917"/>
            <a:ext cx="11462927" cy="944563"/>
          </a:xfrm>
        </p:spPr>
        <p:txBody>
          <a:bodyPr>
            <a:normAutofit/>
          </a:bodyPr>
          <a:lstStyle/>
          <a:p>
            <a:r>
              <a:rPr lang="en-US" dirty="0"/>
              <a:t>Intro shallow waters equations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F9BB97A-B44C-9A40-B535-9C28844410EA}"/>
              </a:ext>
            </a:extLst>
          </p:cNvPr>
          <p:cNvSpPr txBox="1"/>
          <p:nvPr/>
        </p:nvSpPr>
        <p:spPr>
          <a:xfrm>
            <a:off x="354296" y="985640"/>
            <a:ext cx="118377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The equations and possible discretizations</a:t>
            </a:r>
            <a:endParaRPr lang="en-NL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48DE1E-57CF-3AC8-BA7F-6B448C1975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241" y="1828395"/>
            <a:ext cx="2006600" cy="533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5604128-CF75-EBE7-9BEA-5204D5E634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9241" y="2690353"/>
            <a:ext cx="2895600" cy="533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F8BAEDE-AE90-D70A-CA17-D50A5C373C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8312425" y="985640"/>
            <a:ext cx="3692187" cy="232959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E26E94B-65D8-3B5B-17DF-39CE51B3F9E9}"/>
              </a:ext>
            </a:extLst>
          </p:cNvPr>
          <p:cNvSpPr txBox="1"/>
          <p:nvPr/>
        </p:nvSpPr>
        <p:spPr>
          <a:xfrm>
            <a:off x="425928" y="4036130"/>
            <a:ext cx="74444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Studied the properties of the famous Arakawa grids</a:t>
            </a:r>
            <a:endParaRPr lang="en-NL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F9CC0DA-0DCA-AF69-961E-B4CC8B0496E8}"/>
              </a:ext>
            </a:extLst>
          </p:cNvPr>
          <p:cNvSpPr txBox="1"/>
          <p:nvPr/>
        </p:nvSpPr>
        <p:spPr>
          <a:xfrm>
            <a:off x="1361026" y="6351816"/>
            <a:ext cx="83711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sz="1800" dirty="0"/>
              <a:t>All finite differences but unknowns placed at different locations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97FD1C6-D33C-3E89-D8AE-754E61E9D1BD}"/>
              </a:ext>
            </a:extLst>
          </p:cNvPr>
          <p:cNvSpPr txBox="1"/>
          <p:nvPr/>
        </p:nvSpPr>
        <p:spPr>
          <a:xfrm>
            <a:off x="3793353" y="1375449"/>
            <a:ext cx="20708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600" dirty="0"/>
              <a:t>Time evolution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CF02CBC-D80F-3EE7-7775-3CBCA7B5B428}"/>
              </a:ext>
            </a:extLst>
          </p:cNvPr>
          <p:cNvSpPr txBox="1"/>
          <p:nvPr/>
        </p:nvSpPr>
        <p:spPr>
          <a:xfrm>
            <a:off x="6293467" y="1375449"/>
            <a:ext cx="20708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600" dirty="0"/>
              <a:t>Spatial at an instant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48011E0-F082-E281-4B44-A96C6DF27C8F}"/>
              </a:ext>
            </a:extLst>
          </p:cNvPr>
          <p:cNvSpPr/>
          <p:nvPr/>
        </p:nvSpPr>
        <p:spPr>
          <a:xfrm>
            <a:off x="3957087" y="2142327"/>
            <a:ext cx="1549634" cy="701316"/>
          </a:xfrm>
          <a:prstGeom prst="rect">
            <a:avLst/>
          </a:prstGeom>
          <a:solidFill>
            <a:schemeClr val="accent3">
              <a:alpha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6A737E3-992C-AF31-2055-C0D0BC1AAFF5}"/>
              </a:ext>
            </a:extLst>
          </p:cNvPr>
          <p:cNvSpPr/>
          <p:nvPr/>
        </p:nvSpPr>
        <p:spPr>
          <a:xfrm>
            <a:off x="6405357" y="2163960"/>
            <a:ext cx="1605788" cy="804096"/>
          </a:xfrm>
          <a:prstGeom prst="rect">
            <a:avLst/>
          </a:prstGeom>
          <a:solidFill>
            <a:schemeClr val="accent3">
              <a:alpha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CA19134-DCF4-73F8-5ADE-31EE8831F5BD}"/>
              </a:ext>
            </a:extLst>
          </p:cNvPr>
          <p:cNvSpPr/>
          <p:nvPr/>
        </p:nvSpPr>
        <p:spPr>
          <a:xfrm>
            <a:off x="3950497" y="1665441"/>
            <a:ext cx="1556224" cy="443288"/>
          </a:xfrm>
          <a:prstGeom prst="rect">
            <a:avLst/>
          </a:prstGeom>
          <a:solidFill>
            <a:schemeClr val="accent2">
              <a:alpha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DDF1881-A84E-B56A-AFB4-D3004FECF18B}"/>
              </a:ext>
            </a:extLst>
          </p:cNvPr>
          <p:cNvSpPr/>
          <p:nvPr/>
        </p:nvSpPr>
        <p:spPr>
          <a:xfrm>
            <a:off x="3957087" y="2864617"/>
            <a:ext cx="1556224" cy="443288"/>
          </a:xfrm>
          <a:prstGeom prst="rect">
            <a:avLst/>
          </a:prstGeom>
          <a:solidFill>
            <a:schemeClr val="accent2">
              <a:alpha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85EF6DC-DA9E-20FB-6051-96A6D5CED5B7}"/>
              </a:ext>
            </a:extLst>
          </p:cNvPr>
          <p:cNvSpPr/>
          <p:nvPr/>
        </p:nvSpPr>
        <p:spPr>
          <a:xfrm>
            <a:off x="6398767" y="2985712"/>
            <a:ext cx="1612378" cy="443288"/>
          </a:xfrm>
          <a:prstGeom prst="rect">
            <a:avLst/>
          </a:prstGeom>
          <a:solidFill>
            <a:schemeClr val="accent2">
              <a:alpha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9F83CC7-7A6A-88E1-92D3-5DB42E45010A}"/>
              </a:ext>
            </a:extLst>
          </p:cNvPr>
          <p:cNvSpPr/>
          <p:nvPr/>
        </p:nvSpPr>
        <p:spPr>
          <a:xfrm>
            <a:off x="6405357" y="1702595"/>
            <a:ext cx="1612378" cy="443288"/>
          </a:xfrm>
          <a:prstGeom prst="rect">
            <a:avLst/>
          </a:prstGeom>
          <a:solidFill>
            <a:schemeClr val="accent2">
              <a:alpha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C8B012-6250-1FA1-17F7-DC3D27E5F808}"/>
              </a:ext>
            </a:extLst>
          </p:cNvPr>
          <p:cNvSpPr txBox="1"/>
          <p:nvPr/>
        </p:nvSpPr>
        <p:spPr>
          <a:xfrm>
            <a:off x="8918385" y="3725529"/>
            <a:ext cx="27203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dirty="0"/>
              <a:t>Quality of numerical results depends on placement of DOFs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22D7B3-6FA1-08F9-577A-CBCC1FB0B6E3}"/>
              </a:ext>
            </a:extLst>
          </p:cNvPr>
          <p:cNvSpPr txBox="1"/>
          <p:nvPr/>
        </p:nvSpPr>
        <p:spPr>
          <a:xfrm>
            <a:off x="8918385" y="5336153"/>
            <a:ext cx="27203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dirty="0"/>
              <a:t>Some perform better than others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65D34BC-AA2A-B415-E216-27A23CF86FF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0800000">
            <a:off x="503802" y="4512709"/>
            <a:ext cx="1830323" cy="189647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E25B932-67CC-60C1-9A89-7279A2555CB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0800000">
            <a:off x="2556178" y="4512709"/>
            <a:ext cx="1588644" cy="180046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85817DA-F81F-4137-75C1-8C18921884D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10800000">
            <a:off x="4443202" y="4453321"/>
            <a:ext cx="1773877" cy="197343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E91C869-31F2-90BF-6292-065ED5C39E9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10800000">
            <a:off x="6449714" y="4498689"/>
            <a:ext cx="1741853" cy="1916038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E4D94CF3-FE63-62AB-B418-A507DBAF92EE}"/>
              </a:ext>
            </a:extLst>
          </p:cNvPr>
          <p:cNvSpPr/>
          <p:nvPr/>
        </p:nvSpPr>
        <p:spPr>
          <a:xfrm>
            <a:off x="2459860" y="4491338"/>
            <a:ext cx="1786759" cy="1887237"/>
          </a:xfrm>
          <a:prstGeom prst="rect">
            <a:avLst/>
          </a:prstGeom>
          <a:solidFill>
            <a:schemeClr val="accent3">
              <a:alpha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F04C6E8-D04F-90F7-41B2-9C2A75C50702}"/>
              </a:ext>
            </a:extLst>
          </p:cNvPr>
          <p:cNvSpPr/>
          <p:nvPr/>
        </p:nvSpPr>
        <p:spPr>
          <a:xfrm>
            <a:off x="4373982" y="4491338"/>
            <a:ext cx="1786759" cy="1887237"/>
          </a:xfrm>
          <a:prstGeom prst="rect">
            <a:avLst/>
          </a:prstGeom>
          <a:solidFill>
            <a:schemeClr val="accent3">
              <a:alpha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644F9A2-B169-7F27-5665-E1D15564C984}"/>
              </a:ext>
            </a:extLst>
          </p:cNvPr>
          <p:cNvSpPr/>
          <p:nvPr/>
        </p:nvSpPr>
        <p:spPr>
          <a:xfrm>
            <a:off x="523911" y="4491338"/>
            <a:ext cx="1786759" cy="1887238"/>
          </a:xfrm>
          <a:prstGeom prst="rect">
            <a:avLst/>
          </a:prstGeom>
          <a:solidFill>
            <a:schemeClr val="accent2">
              <a:alpha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CEFF116-6F14-DA31-60D0-3C40B4CF18B9}"/>
              </a:ext>
            </a:extLst>
          </p:cNvPr>
          <p:cNvSpPr/>
          <p:nvPr/>
        </p:nvSpPr>
        <p:spPr>
          <a:xfrm>
            <a:off x="6446635" y="4491338"/>
            <a:ext cx="1786759" cy="1887236"/>
          </a:xfrm>
          <a:prstGeom prst="rect">
            <a:avLst/>
          </a:prstGeom>
          <a:solidFill>
            <a:schemeClr val="accent2">
              <a:alpha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63126929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4298" y="107917"/>
            <a:ext cx="11462927" cy="944563"/>
          </a:xfrm>
        </p:spPr>
        <p:txBody>
          <a:bodyPr>
            <a:normAutofit/>
          </a:bodyPr>
          <a:lstStyle/>
          <a:p>
            <a:r>
              <a:rPr lang="en-US" dirty="0"/>
              <a:t>Spatial discretization shallow waters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F9BB97A-B44C-9A40-B535-9C28844410EA}"/>
              </a:ext>
            </a:extLst>
          </p:cNvPr>
          <p:cNvSpPr txBox="1"/>
          <p:nvPr/>
        </p:nvSpPr>
        <p:spPr>
          <a:xfrm>
            <a:off x="354296" y="985640"/>
            <a:ext cx="118377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Replicating the continuous structures: Semi-discrete energy conservation</a:t>
            </a:r>
            <a:endParaRPr lang="en-NL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CBE84ADA-7D79-D919-76DE-B799D805B602}"/>
              </a:ext>
            </a:extLst>
          </p:cNvPr>
          <p:cNvSpPr/>
          <p:nvPr/>
        </p:nvSpPr>
        <p:spPr>
          <a:xfrm rot="5400000">
            <a:off x="5371086" y="3197617"/>
            <a:ext cx="72215" cy="2919028"/>
          </a:xfrm>
          <a:prstGeom prst="rightBrace">
            <a:avLst/>
          </a:prstGeom>
          <a:ln w="1270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0203DEB-4700-6F49-C3B5-4623BE483A99}"/>
              </a:ext>
            </a:extLst>
          </p:cNvPr>
          <p:cNvSpPr/>
          <p:nvPr/>
        </p:nvSpPr>
        <p:spPr>
          <a:xfrm>
            <a:off x="737953" y="1546975"/>
            <a:ext cx="9282395" cy="12375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F460D8A9-BC3F-7C61-1DB2-F23519BA27C0}"/>
              </a:ext>
            </a:extLst>
          </p:cNvPr>
          <p:cNvSpPr/>
          <p:nvPr/>
        </p:nvSpPr>
        <p:spPr>
          <a:xfrm>
            <a:off x="7677657" y="1686188"/>
            <a:ext cx="45719" cy="914676"/>
          </a:xfrm>
          <a:prstGeom prst="rightBrace">
            <a:avLst/>
          </a:prstGeom>
          <a:ln w="1270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E4F5EBA-86B7-1B47-FD5F-F3E29A778739}"/>
              </a:ext>
            </a:extLst>
          </p:cNvPr>
          <p:cNvSpPr txBox="1"/>
          <p:nvPr/>
        </p:nvSpPr>
        <p:spPr>
          <a:xfrm>
            <a:off x="7790493" y="1976252"/>
            <a:ext cx="3189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800" i="1" dirty="0"/>
              <a:t>Prognostic</a:t>
            </a:r>
            <a:r>
              <a:rPr lang="en-NL" sz="1800" dirty="0"/>
              <a:t> equations</a:t>
            </a:r>
            <a:endParaRPr lang="en-NL" sz="1800" i="1" dirty="0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78619B6F-4D93-C775-5F17-7488E7A763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9863" y="4823406"/>
            <a:ext cx="190500" cy="190500"/>
          </a:xfrm>
          <a:prstGeom prst="rect">
            <a:avLst/>
          </a:prstGeom>
        </p:spPr>
      </p:pic>
      <p:sp>
        <p:nvSpPr>
          <p:cNvPr id="37" name="Down Arrow 36">
            <a:extLst>
              <a:ext uri="{FF2B5EF4-FFF2-40B4-BE49-F238E27FC236}">
                <a16:creationId xmlns:a16="http://schemas.microsoft.com/office/drawing/2014/main" id="{37DE8307-2C2D-2280-00A3-F934C623A8F6}"/>
              </a:ext>
            </a:extLst>
          </p:cNvPr>
          <p:cNvSpPr/>
          <p:nvPr/>
        </p:nvSpPr>
        <p:spPr>
          <a:xfrm>
            <a:off x="3262914" y="2892211"/>
            <a:ext cx="388216" cy="564151"/>
          </a:xfrm>
          <a:prstGeom prst="downArrow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739C9BB-70D5-43A0-BB4E-E875871870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751" y="3643121"/>
            <a:ext cx="7531100" cy="977900"/>
          </a:xfrm>
          <a:prstGeom prst="rect">
            <a:avLst/>
          </a:prstGeom>
        </p:spPr>
      </p:pic>
      <p:sp>
        <p:nvSpPr>
          <p:cNvPr id="16" name="Right Brace 15">
            <a:extLst>
              <a:ext uri="{FF2B5EF4-FFF2-40B4-BE49-F238E27FC236}">
                <a16:creationId xmlns:a16="http://schemas.microsoft.com/office/drawing/2014/main" id="{7E568B96-085F-82B0-162A-CC103D31B36F}"/>
              </a:ext>
            </a:extLst>
          </p:cNvPr>
          <p:cNvSpPr/>
          <p:nvPr/>
        </p:nvSpPr>
        <p:spPr>
          <a:xfrm rot="5400000">
            <a:off x="1662677" y="3704159"/>
            <a:ext cx="58508" cy="1919658"/>
          </a:xfrm>
          <a:prstGeom prst="rightBrace">
            <a:avLst/>
          </a:prstGeom>
          <a:ln w="1270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151CD70E-2B6E-F3D4-290F-AAD653DFE6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8944" y="4823406"/>
            <a:ext cx="292100" cy="1905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8B1AF5A-19F3-1035-3C7D-126A9F3A3B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1730" y="5953571"/>
            <a:ext cx="5905500" cy="4445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25B484D-1696-179E-8872-D93441084BC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14302" y="6578491"/>
            <a:ext cx="228600" cy="152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D9EFE1C-065A-979E-F0F2-3FB5E49A6C1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36569" y="6578491"/>
            <a:ext cx="228600" cy="152400"/>
          </a:xfrm>
          <a:prstGeom prst="rect">
            <a:avLst/>
          </a:prstGeom>
        </p:spPr>
      </p:pic>
      <p:sp>
        <p:nvSpPr>
          <p:cNvPr id="13" name="Right Brace 12">
            <a:extLst>
              <a:ext uri="{FF2B5EF4-FFF2-40B4-BE49-F238E27FC236}">
                <a16:creationId xmlns:a16="http://schemas.microsoft.com/office/drawing/2014/main" id="{D0808420-0FA5-84AB-4B63-5795361928D9}"/>
              </a:ext>
            </a:extLst>
          </p:cNvPr>
          <p:cNvSpPr/>
          <p:nvPr/>
        </p:nvSpPr>
        <p:spPr>
          <a:xfrm rot="5400000">
            <a:off x="2391948" y="6211446"/>
            <a:ext cx="109293" cy="410330"/>
          </a:xfrm>
          <a:prstGeom prst="rightBrace">
            <a:avLst/>
          </a:prstGeom>
          <a:ln w="1270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7" name="Right Brace 16">
            <a:extLst>
              <a:ext uri="{FF2B5EF4-FFF2-40B4-BE49-F238E27FC236}">
                <a16:creationId xmlns:a16="http://schemas.microsoft.com/office/drawing/2014/main" id="{563C0BB2-4931-F290-947E-8BC9C09BC10D}"/>
              </a:ext>
            </a:extLst>
          </p:cNvPr>
          <p:cNvSpPr/>
          <p:nvPr/>
        </p:nvSpPr>
        <p:spPr>
          <a:xfrm rot="5400000">
            <a:off x="4496222" y="6247553"/>
            <a:ext cx="109293" cy="410330"/>
          </a:xfrm>
          <a:prstGeom prst="rightBrace">
            <a:avLst/>
          </a:prstGeom>
          <a:ln w="1270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F8CC549-A746-20E4-C9EA-17E5591814C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07598" y="5971929"/>
            <a:ext cx="2819400" cy="431800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7F5B7F1-1460-C8FA-8BBE-A668DB4E66AC}"/>
              </a:ext>
            </a:extLst>
          </p:cNvPr>
          <p:cNvCxnSpPr>
            <a:cxnSpLocks/>
          </p:cNvCxnSpPr>
          <p:nvPr/>
        </p:nvCxnSpPr>
        <p:spPr>
          <a:xfrm flipH="1">
            <a:off x="7236828" y="6187829"/>
            <a:ext cx="125996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12E561A2-8506-0F58-951F-37408BA64AF5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511" b="59571"/>
          <a:stretch/>
        </p:blipFill>
        <p:spPr>
          <a:xfrm>
            <a:off x="737952" y="1572758"/>
            <a:ext cx="6704291" cy="1211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189801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4298" y="107917"/>
            <a:ext cx="11462927" cy="944563"/>
          </a:xfrm>
        </p:spPr>
        <p:txBody>
          <a:bodyPr>
            <a:normAutofit/>
          </a:bodyPr>
          <a:lstStyle/>
          <a:p>
            <a:r>
              <a:rPr lang="en-US" dirty="0"/>
              <a:t>Spatial discretization shallow waters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F9BB97A-B44C-9A40-B535-9C28844410EA}"/>
              </a:ext>
            </a:extLst>
          </p:cNvPr>
          <p:cNvSpPr txBox="1"/>
          <p:nvPr/>
        </p:nvSpPr>
        <p:spPr>
          <a:xfrm>
            <a:off x="354296" y="985640"/>
            <a:ext cx="118377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Replicating the continuous structures: Semi-discrete energy conservation</a:t>
            </a:r>
            <a:endParaRPr lang="en-NL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CBE84ADA-7D79-D919-76DE-B799D805B602}"/>
              </a:ext>
            </a:extLst>
          </p:cNvPr>
          <p:cNvSpPr/>
          <p:nvPr/>
        </p:nvSpPr>
        <p:spPr>
          <a:xfrm rot="5400000">
            <a:off x="5371086" y="3197617"/>
            <a:ext cx="72215" cy="2919028"/>
          </a:xfrm>
          <a:prstGeom prst="rightBrace">
            <a:avLst/>
          </a:prstGeom>
          <a:ln w="1270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0203DEB-4700-6F49-C3B5-4623BE483A99}"/>
              </a:ext>
            </a:extLst>
          </p:cNvPr>
          <p:cNvSpPr/>
          <p:nvPr/>
        </p:nvSpPr>
        <p:spPr>
          <a:xfrm>
            <a:off x="737953" y="1546975"/>
            <a:ext cx="9282395" cy="12375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F460D8A9-BC3F-7C61-1DB2-F23519BA27C0}"/>
              </a:ext>
            </a:extLst>
          </p:cNvPr>
          <p:cNvSpPr/>
          <p:nvPr/>
        </p:nvSpPr>
        <p:spPr>
          <a:xfrm>
            <a:off x="7677657" y="1686188"/>
            <a:ext cx="45719" cy="914676"/>
          </a:xfrm>
          <a:prstGeom prst="rightBrace">
            <a:avLst/>
          </a:prstGeom>
          <a:ln w="1270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E4F5EBA-86B7-1B47-FD5F-F3E29A778739}"/>
              </a:ext>
            </a:extLst>
          </p:cNvPr>
          <p:cNvSpPr txBox="1"/>
          <p:nvPr/>
        </p:nvSpPr>
        <p:spPr>
          <a:xfrm>
            <a:off x="7790493" y="1976252"/>
            <a:ext cx="3189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800" i="1" dirty="0"/>
              <a:t>Prognostic</a:t>
            </a:r>
            <a:r>
              <a:rPr lang="en-NL" sz="1800" dirty="0"/>
              <a:t> equations</a:t>
            </a:r>
            <a:endParaRPr lang="en-NL" sz="1800" i="1" dirty="0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78619B6F-4D93-C775-5F17-7488E7A763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9863" y="4823406"/>
            <a:ext cx="190500" cy="190500"/>
          </a:xfrm>
          <a:prstGeom prst="rect">
            <a:avLst/>
          </a:prstGeom>
        </p:spPr>
      </p:pic>
      <p:sp>
        <p:nvSpPr>
          <p:cNvPr id="37" name="Down Arrow 36">
            <a:extLst>
              <a:ext uri="{FF2B5EF4-FFF2-40B4-BE49-F238E27FC236}">
                <a16:creationId xmlns:a16="http://schemas.microsoft.com/office/drawing/2014/main" id="{37DE8307-2C2D-2280-00A3-F934C623A8F6}"/>
              </a:ext>
            </a:extLst>
          </p:cNvPr>
          <p:cNvSpPr/>
          <p:nvPr/>
        </p:nvSpPr>
        <p:spPr>
          <a:xfrm>
            <a:off x="3262914" y="2892211"/>
            <a:ext cx="388216" cy="564151"/>
          </a:xfrm>
          <a:prstGeom prst="downArrow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739C9BB-70D5-43A0-BB4E-E875871870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751" y="3643121"/>
            <a:ext cx="7531100" cy="977900"/>
          </a:xfrm>
          <a:prstGeom prst="rect">
            <a:avLst/>
          </a:prstGeom>
        </p:spPr>
      </p:pic>
      <p:sp>
        <p:nvSpPr>
          <p:cNvPr id="16" name="Right Brace 15">
            <a:extLst>
              <a:ext uri="{FF2B5EF4-FFF2-40B4-BE49-F238E27FC236}">
                <a16:creationId xmlns:a16="http://schemas.microsoft.com/office/drawing/2014/main" id="{7E568B96-085F-82B0-162A-CC103D31B36F}"/>
              </a:ext>
            </a:extLst>
          </p:cNvPr>
          <p:cNvSpPr/>
          <p:nvPr/>
        </p:nvSpPr>
        <p:spPr>
          <a:xfrm rot="5400000">
            <a:off x="1662677" y="3704159"/>
            <a:ext cx="58508" cy="1919658"/>
          </a:xfrm>
          <a:prstGeom prst="rightBrace">
            <a:avLst/>
          </a:prstGeom>
          <a:ln w="1270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151CD70E-2B6E-F3D4-290F-AAD653DFE6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8944" y="4823406"/>
            <a:ext cx="292100" cy="1905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DE0732F-726F-CBA7-B2B0-C39F99C348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8825" y="5971929"/>
            <a:ext cx="4508500" cy="4318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0D16510-0D50-108D-E5E9-20DE02C0E0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07598" y="5971929"/>
            <a:ext cx="2819400" cy="431800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7D31C8B-C96C-A332-C97A-8A00C2C5E70E}"/>
              </a:ext>
            </a:extLst>
          </p:cNvPr>
          <p:cNvCxnSpPr>
            <a:cxnSpLocks/>
          </p:cNvCxnSpPr>
          <p:nvPr/>
        </p:nvCxnSpPr>
        <p:spPr>
          <a:xfrm flipH="1">
            <a:off x="7236828" y="6187829"/>
            <a:ext cx="125996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8EE47B59-E54B-7863-E72D-628A4AADAAE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511" b="59571"/>
          <a:stretch/>
        </p:blipFill>
        <p:spPr>
          <a:xfrm>
            <a:off x="737952" y="1572758"/>
            <a:ext cx="6704291" cy="1211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46370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4298" y="107917"/>
            <a:ext cx="11462927" cy="944563"/>
          </a:xfrm>
        </p:spPr>
        <p:txBody>
          <a:bodyPr>
            <a:normAutofit/>
          </a:bodyPr>
          <a:lstStyle/>
          <a:p>
            <a:r>
              <a:rPr lang="en-US" dirty="0"/>
              <a:t>Spatial discretization shallow waters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F9BB97A-B44C-9A40-B535-9C28844410EA}"/>
              </a:ext>
            </a:extLst>
          </p:cNvPr>
          <p:cNvSpPr txBox="1"/>
          <p:nvPr/>
        </p:nvSpPr>
        <p:spPr>
          <a:xfrm>
            <a:off x="354296" y="985640"/>
            <a:ext cx="118377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Replicating the continuous structures: Semi-discrete energy conservation</a:t>
            </a:r>
            <a:endParaRPr lang="en-NL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CBE84ADA-7D79-D919-76DE-B799D805B602}"/>
              </a:ext>
            </a:extLst>
          </p:cNvPr>
          <p:cNvSpPr/>
          <p:nvPr/>
        </p:nvSpPr>
        <p:spPr>
          <a:xfrm rot="5400000">
            <a:off x="8571489" y="3197617"/>
            <a:ext cx="72215" cy="2919028"/>
          </a:xfrm>
          <a:prstGeom prst="rightBrace">
            <a:avLst/>
          </a:prstGeom>
          <a:ln w="1270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0203DEB-4700-6F49-C3B5-4623BE483A99}"/>
              </a:ext>
            </a:extLst>
          </p:cNvPr>
          <p:cNvSpPr/>
          <p:nvPr/>
        </p:nvSpPr>
        <p:spPr>
          <a:xfrm>
            <a:off x="737953" y="1546975"/>
            <a:ext cx="9282395" cy="12375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F460D8A9-BC3F-7C61-1DB2-F23519BA27C0}"/>
              </a:ext>
            </a:extLst>
          </p:cNvPr>
          <p:cNvSpPr/>
          <p:nvPr/>
        </p:nvSpPr>
        <p:spPr>
          <a:xfrm>
            <a:off x="7677657" y="1686188"/>
            <a:ext cx="45719" cy="914676"/>
          </a:xfrm>
          <a:prstGeom prst="rightBrace">
            <a:avLst/>
          </a:prstGeom>
          <a:ln w="1270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E4F5EBA-86B7-1B47-FD5F-F3E29A778739}"/>
              </a:ext>
            </a:extLst>
          </p:cNvPr>
          <p:cNvSpPr txBox="1"/>
          <p:nvPr/>
        </p:nvSpPr>
        <p:spPr>
          <a:xfrm>
            <a:off x="7790493" y="1976252"/>
            <a:ext cx="3189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800" i="1" dirty="0"/>
              <a:t>Prognostic</a:t>
            </a:r>
            <a:r>
              <a:rPr lang="en-NL" sz="1800" dirty="0"/>
              <a:t> equations</a:t>
            </a:r>
            <a:endParaRPr lang="en-NL" sz="1800" i="1" dirty="0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78619B6F-4D93-C775-5F17-7488E7A763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0266" y="4823406"/>
            <a:ext cx="190500" cy="190500"/>
          </a:xfrm>
          <a:prstGeom prst="rect">
            <a:avLst/>
          </a:prstGeom>
        </p:spPr>
      </p:pic>
      <p:sp>
        <p:nvSpPr>
          <p:cNvPr id="37" name="Down Arrow 36">
            <a:extLst>
              <a:ext uri="{FF2B5EF4-FFF2-40B4-BE49-F238E27FC236}">
                <a16:creationId xmlns:a16="http://schemas.microsoft.com/office/drawing/2014/main" id="{37DE8307-2C2D-2280-00A3-F934C623A8F6}"/>
              </a:ext>
            </a:extLst>
          </p:cNvPr>
          <p:cNvSpPr/>
          <p:nvPr/>
        </p:nvSpPr>
        <p:spPr>
          <a:xfrm>
            <a:off x="3262914" y="2892211"/>
            <a:ext cx="388216" cy="564151"/>
          </a:xfrm>
          <a:prstGeom prst="downArrow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6" name="Right Brace 15">
            <a:extLst>
              <a:ext uri="{FF2B5EF4-FFF2-40B4-BE49-F238E27FC236}">
                <a16:creationId xmlns:a16="http://schemas.microsoft.com/office/drawing/2014/main" id="{7E568B96-085F-82B0-162A-CC103D31B36F}"/>
              </a:ext>
            </a:extLst>
          </p:cNvPr>
          <p:cNvSpPr/>
          <p:nvPr/>
        </p:nvSpPr>
        <p:spPr>
          <a:xfrm rot="5400000">
            <a:off x="3295537" y="3704159"/>
            <a:ext cx="58508" cy="1919658"/>
          </a:xfrm>
          <a:prstGeom prst="rightBrace">
            <a:avLst/>
          </a:prstGeom>
          <a:ln w="1270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151CD70E-2B6E-F3D4-290F-AAD653DFE6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1804" y="4823406"/>
            <a:ext cx="292100" cy="1905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DE0732F-726F-CBA7-B2B0-C39F99C348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8825" y="5971929"/>
            <a:ext cx="4508500" cy="4318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2FD9954-59AB-136C-8E8F-1BE3D6D616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3751" y="3667247"/>
            <a:ext cx="9308758" cy="9792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5B1D17D-D83C-217B-3C49-4C6CBB4D61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07353" y="3788547"/>
            <a:ext cx="1130300" cy="7366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A7012E7-E901-E294-4FBD-B7714A27D5F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07598" y="5971929"/>
            <a:ext cx="2819400" cy="431800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120E579-07ED-250B-F869-B816D5719CD8}"/>
              </a:ext>
            </a:extLst>
          </p:cNvPr>
          <p:cNvCxnSpPr>
            <a:cxnSpLocks/>
          </p:cNvCxnSpPr>
          <p:nvPr/>
        </p:nvCxnSpPr>
        <p:spPr>
          <a:xfrm flipH="1">
            <a:off x="7236828" y="6187829"/>
            <a:ext cx="125996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Down Arrow 16">
            <a:extLst>
              <a:ext uri="{FF2B5EF4-FFF2-40B4-BE49-F238E27FC236}">
                <a16:creationId xmlns:a16="http://schemas.microsoft.com/office/drawing/2014/main" id="{8BD19D9A-A55F-EE5B-DD69-2CF3581E7AEC}"/>
              </a:ext>
            </a:extLst>
          </p:cNvPr>
          <p:cNvSpPr/>
          <p:nvPr/>
        </p:nvSpPr>
        <p:spPr>
          <a:xfrm rot="10800000">
            <a:off x="3101525" y="5276157"/>
            <a:ext cx="388216" cy="564151"/>
          </a:xfrm>
          <a:prstGeom prst="downArrow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9A5AA67-31FE-ED0A-CDDE-746F944FEFB6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511" b="59571"/>
          <a:stretch/>
        </p:blipFill>
        <p:spPr>
          <a:xfrm>
            <a:off x="737952" y="1572758"/>
            <a:ext cx="6704291" cy="1211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01930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2959CAC-EEAC-572C-7A4F-A99BED8D97E6}"/>
              </a:ext>
            </a:extLst>
          </p:cNvPr>
          <p:cNvSpPr/>
          <p:nvPr/>
        </p:nvSpPr>
        <p:spPr>
          <a:xfrm>
            <a:off x="7061200" y="3738983"/>
            <a:ext cx="3057915" cy="83996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4298" y="107917"/>
            <a:ext cx="11462927" cy="944563"/>
          </a:xfrm>
        </p:spPr>
        <p:txBody>
          <a:bodyPr>
            <a:normAutofit/>
          </a:bodyPr>
          <a:lstStyle/>
          <a:p>
            <a:r>
              <a:rPr lang="en-US" dirty="0"/>
              <a:t>Spatial discretization shallow waters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F9BB97A-B44C-9A40-B535-9C28844410EA}"/>
              </a:ext>
            </a:extLst>
          </p:cNvPr>
          <p:cNvSpPr txBox="1"/>
          <p:nvPr/>
        </p:nvSpPr>
        <p:spPr>
          <a:xfrm>
            <a:off x="354296" y="985640"/>
            <a:ext cx="118377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Replicating the continuous structures: Semi-discrete energy conservation</a:t>
            </a:r>
            <a:endParaRPr lang="en-NL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CBE84ADA-7D79-D919-76DE-B799D805B602}"/>
              </a:ext>
            </a:extLst>
          </p:cNvPr>
          <p:cNvSpPr/>
          <p:nvPr/>
        </p:nvSpPr>
        <p:spPr>
          <a:xfrm rot="5400000">
            <a:off x="8571489" y="3197617"/>
            <a:ext cx="72215" cy="2919028"/>
          </a:xfrm>
          <a:prstGeom prst="rightBrace">
            <a:avLst/>
          </a:prstGeom>
          <a:ln w="1270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0203DEB-4700-6F49-C3B5-4623BE483A99}"/>
              </a:ext>
            </a:extLst>
          </p:cNvPr>
          <p:cNvSpPr/>
          <p:nvPr/>
        </p:nvSpPr>
        <p:spPr>
          <a:xfrm>
            <a:off x="737953" y="1546975"/>
            <a:ext cx="9282395" cy="12375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F460D8A9-BC3F-7C61-1DB2-F23519BA27C0}"/>
              </a:ext>
            </a:extLst>
          </p:cNvPr>
          <p:cNvSpPr/>
          <p:nvPr/>
        </p:nvSpPr>
        <p:spPr>
          <a:xfrm>
            <a:off x="7677657" y="1686188"/>
            <a:ext cx="45719" cy="914676"/>
          </a:xfrm>
          <a:prstGeom prst="rightBrace">
            <a:avLst/>
          </a:prstGeom>
          <a:ln w="1270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E4F5EBA-86B7-1B47-FD5F-F3E29A778739}"/>
              </a:ext>
            </a:extLst>
          </p:cNvPr>
          <p:cNvSpPr txBox="1"/>
          <p:nvPr/>
        </p:nvSpPr>
        <p:spPr>
          <a:xfrm>
            <a:off x="7790493" y="1976252"/>
            <a:ext cx="3189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800" i="1" dirty="0"/>
              <a:t>Prognostic</a:t>
            </a:r>
            <a:r>
              <a:rPr lang="en-NL" sz="1800" dirty="0"/>
              <a:t> equations</a:t>
            </a:r>
            <a:endParaRPr lang="en-NL" sz="1800" i="1" dirty="0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78619B6F-4D93-C775-5F17-7488E7A763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0266" y="4823406"/>
            <a:ext cx="190500" cy="190500"/>
          </a:xfrm>
          <a:prstGeom prst="rect">
            <a:avLst/>
          </a:prstGeom>
        </p:spPr>
      </p:pic>
      <p:sp>
        <p:nvSpPr>
          <p:cNvPr id="37" name="Down Arrow 36">
            <a:extLst>
              <a:ext uri="{FF2B5EF4-FFF2-40B4-BE49-F238E27FC236}">
                <a16:creationId xmlns:a16="http://schemas.microsoft.com/office/drawing/2014/main" id="{37DE8307-2C2D-2280-00A3-F934C623A8F6}"/>
              </a:ext>
            </a:extLst>
          </p:cNvPr>
          <p:cNvSpPr/>
          <p:nvPr/>
        </p:nvSpPr>
        <p:spPr>
          <a:xfrm>
            <a:off x="3262914" y="2892211"/>
            <a:ext cx="388216" cy="564151"/>
          </a:xfrm>
          <a:prstGeom prst="downArrow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6" name="Right Brace 15">
            <a:extLst>
              <a:ext uri="{FF2B5EF4-FFF2-40B4-BE49-F238E27FC236}">
                <a16:creationId xmlns:a16="http://schemas.microsoft.com/office/drawing/2014/main" id="{7E568B96-085F-82B0-162A-CC103D31B36F}"/>
              </a:ext>
            </a:extLst>
          </p:cNvPr>
          <p:cNvSpPr/>
          <p:nvPr/>
        </p:nvSpPr>
        <p:spPr>
          <a:xfrm rot="5400000">
            <a:off x="3295537" y="3704159"/>
            <a:ext cx="58508" cy="1919658"/>
          </a:xfrm>
          <a:prstGeom prst="rightBrace">
            <a:avLst/>
          </a:prstGeom>
          <a:ln w="1270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151CD70E-2B6E-F3D4-290F-AAD653DFE6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1804" y="4823406"/>
            <a:ext cx="292100" cy="1905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DE0732F-726F-CBA7-B2B0-C39F99C348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8825" y="5971929"/>
            <a:ext cx="4508500" cy="4318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2FD9954-59AB-136C-8E8F-1BE3D6D616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3751" y="3667247"/>
            <a:ext cx="9308758" cy="9792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5B1D17D-D83C-217B-3C49-4C6CBB4D61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07353" y="3788547"/>
            <a:ext cx="1130300" cy="7366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33BCFDD-64C5-DDB5-A3BE-5BDEAE27EC7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425891" y="4080647"/>
            <a:ext cx="304800" cy="1524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04099F5-A76D-5B80-389B-29C3A2C5A4C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07598" y="5971929"/>
            <a:ext cx="2819400" cy="431800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4F25534-27BD-986B-999C-0F7BCD51DE54}"/>
              </a:ext>
            </a:extLst>
          </p:cNvPr>
          <p:cNvCxnSpPr>
            <a:cxnSpLocks/>
          </p:cNvCxnSpPr>
          <p:nvPr/>
        </p:nvCxnSpPr>
        <p:spPr>
          <a:xfrm flipH="1">
            <a:off x="7236828" y="6187829"/>
            <a:ext cx="125996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Down Arrow 24">
            <a:extLst>
              <a:ext uri="{FF2B5EF4-FFF2-40B4-BE49-F238E27FC236}">
                <a16:creationId xmlns:a16="http://schemas.microsoft.com/office/drawing/2014/main" id="{E6F601A1-52E2-0A5D-04A0-B7E615A98B89}"/>
              </a:ext>
            </a:extLst>
          </p:cNvPr>
          <p:cNvSpPr/>
          <p:nvPr/>
        </p:nvSpPr>
        <p:spPr>
          <a:xfrm rot="10800000">
            <a:off x="3101525" y="5276157"/>
            <a:ext cx="388216" cy="564151"/>
          </a:xfrm>
          <a:prstGeom prst="downArrow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87A3CEF-31C9-2719-0B41-0E6B077EF942}"/>
              </a:ext>
            </a:extLst>
          </p:cNvPr>
          <p:cNvSpPr txBox="1"/>
          <p:nvPr/>
        </p:nvSpPr>
        <p:spPr>
          <a:xfrm>
            <a:off x="6983762" y="5091491"/>
            <a:ext cx="3189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sz="1800" dirty="0"/>
              <a:t>From the skew-symmetry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9F2B7C89-E9F0-3E4D-8A96-9F81E08A0938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511" b="59571"/>
          <a:stretch/>
        </p:blipFill>
        <p:spPr>
          <a:xfrm>
            <a:off x="737952" y="1572758"/>
            <a:ext cx="6704291" cy="1211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32497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4298" y="107917"/>
            <a:ext cx="11462927" cy="944563"/>
          </a:xfrm>
        </p:spPr>
        <p:txBody>
          <a:bodyPr>
            <a:normAutofit/>
          </a:bodyPr>
          <a:lstStyle/>
          <a:p>
            <a:r>
              <a:rPr lang="en-US" dirty="0"/>
              <a:t>Spatial discretization shallow waters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F9BB97A-B44C-9A40-B535-9C28844410EA}"/>
              </a:ext>
            </a:extLst>
          </p:cNvPr>
          <p:cNvSpPr txBox="1"/>
          <p:nvPr/>
        </p:nvSpPr>
        <p:spPr>
          <a:xfrm>
            <a:off x="354296" y="985640"/>
            <a:ext cx="118377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How does this compare to Arakawa and Lamb?</a:t>
            </a:r>
            <a:endParaRPr lang="en-NL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410350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32032A0A-EE18-7C02-17BF-9D7E136DACE6}"/>
              </a:ext>
            </a:extLst>
          </p:cNvPr>
          <p:cNvSpPr/>
          <p:nvPr/>
        </p:nvSpPr>
        <p:spPr>
          <a:xfrm>
            <a:off x="6403763" y="1997743"/>
            <a:ext cx="5496614" cy="476744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B680A9E-03A5-F754-5C15-5E018C331C43}"/>
              </a:ext>
            </a:extLst>
          </p:cNvPr>
          <p:cNvSpPr/>
          <p:nvPr/>
        </p:nvSpPr>
        <p:spPr>
          <a:xfrm>
            <a:off x="120415" y="2024742"/>
            <a:ext cx="5496614" cy="474044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4298" y="107917"/>
            <a:ext cx="11462927" cy="944563"/>
          </a:xfrm>
        </p:spPr>
        <p:txBody>
          <a:bodyPr>
            <a:normAutofit/>
          </a:bodyPr>
          <a:lstStyle/>
          <a:p>
            <a:r>
              <a:rPr lang="en-US" dirty="0"/>
              <a:t>Spatial discretization shallow waters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F9BB97A-B44C-9A40-B535-9C28844410EA}"/>
              </a:ext>
            </a:extLst>
          </p:cNvPr>
          <p:cNvSpPr txBox="1"/>
          <p:nvPr/>
        </p:nvSpPr>
        <p:spPr>
          <a:xfrm>
            <a:off x="354296" y="985640"/>
            <a:ext cx="118377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How does this compare to Arakawa and Lamb?</a:t>
            </a:r>
            <a:endParaRPr lang="en-NL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5C2E6F4-371E-D5EE-AC2B-C57F48CCCC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241" y="3977151"/>
            <a:ext cx="1346200" cy="5207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8A5BA16-892A-3A8A-F452-07084ED7CF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237" y="5930507"/>
            <a:ext cx="927100" cy="190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BEFEC76-41B6-B9DB-AC32-8FAB778253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6351" y="5453163"/>
            <a:ext cx="1701800" cy="2286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D76D355-DF23-B16C-B8BA-ED7B82DCE1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7237" y="4740557"/>
            <a:ext cx="723900" cy="4699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3626A17-4D23-246C-D37F-547E125E55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7237" y="2333003"/>
            <a:ext cx="1701800" cy="5334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7240F25-327D-18D4-DB57-EEA3FAC2E9E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7237" y="3203248"/>
            <a:ext cx="3606800" cy="5334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5C24A6F-9D21-E398-4393-7DE6406FD41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02287" y="4017966"/>
            <a:ext cx="2603500" cy="25781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0416E423-ADA6-EFF3-11D3-FC8AA9A631D4}"/>
              </a:ext>
            </a:extLst>
          </p:cNvPr>
          <p:cNvSpPr txBox="1"/>
          <p:nvPr/>
        </p:nvSpPr>
        <p:spPr>
          <a:xfrm>
            <a:off x="120415" y="1711518"/>
            <a:ext cx="3189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800" dirty="0"/>
              <a:t>Arakawa and Lamb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F8C1571-153F-2D02-28B7-62EA0BB7EDD4}"/>
              </a:ext>
            </a:extLst>
          </p:cNvPr>
          <p:cNvSpPr txBox="1"/>
          <p:nvPr/>
        </p:nvSpPr>
        <p:spPr>
          <a:xfrm>
            <a:off x="6191794" y="1711518"/>
            <a:ext cx="5722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800" dirty="0"/>
              <a:t>Hamiltonian formulation + discrete structure preserving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489A7C3-7BC4-BE82-27F5-0C87816CB742}"/>
              </a:ext>
            </a:extLst>
          </p:cNvPr>
          <p:cNvSpPr txBox="1"/>
          <p:nvPr/>
        </p:nvSpPr>
        <p:spPr>
          <a:xfrm>
            <a:off x="6178021" y="1447305"/>
            <a:ext cx="5722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800" dirty="0"/>
              <a:t>e.g., FEM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2E6D7BC5-15BF-AB84-FFF0-10D5AC994D8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53320" y="2201866"/>
            <a:ext cx="5397500" cy="18161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7727F21D-51C1-5CAF-EA88-2471DA04882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995846" y="4167189"/>
            <a:ext cx="2696913" cy="2719018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E462A9FE-73E0-567F-35BB-469C536720F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099055" y="5925735"/>
            <a:ext cx="127000" cy="10160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2509759D-0173-B257-AC70-EF89C03E0DC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140062" y="5928190"/>
            <a:ext cx="127000" cy="10160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60A6D078-90E2-09E9-55A6-ABF1FB1537A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159711" y="5924157"/>
            <a:ext cx="127000" cy="10160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894CBBC2-F15E-B09B-D751-35968906FDF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099895" y="4928755"/>
            <a:ext cx="127000" cy="10160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A9331C77-2453-9D82-4301-0F6FFD2DCA5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140902" y="4931210"/>
            <a:ext cx="127000" cy="10160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52F5FB0A-93D1-895A-71BC-EE9910E68C8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160551" y="4927177"/>
            <a:ext cx="127000" cy="10160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73269EBE-5F42-7B60-5CF1-5B3859AFC51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817100" y="4209463"/>
            <a:ext cx="101600" cy="101600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97BE80B1-A2E3-9DBC-E5EA-5B58B789F4B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826750" y="4209463"/>
            <a:ext cx="101600" cy="10160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BDE4C2F8-2531-B2D5-8A4E-F43E0FA66C8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817100" y="5573687"/>
            <a:ext cx="101600" cy="101600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15DD7AC1-561D-2BC3-500B-A91D5952637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826750" y="5573687"/>
            <a:ext cx="101600" cy="10160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C5FB377E-873D-4080-9AD5-72441103122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817100" y="6570667"/>
            <a:ext cx="101600" cy="101600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08E12B3A-81B2-FD97-0572-0CA1B6E5635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826750" y="6570667"/>
            <a:ext cx="101600" cy="101600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52D7F918-E262-7550-1D30-B2FCB7D9E7A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825023" y="4897397"/>
            <a:ext cx="114300" cy="152400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215E6C72-C5CE-FFE3-C3B3-D7CCDA41AA8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828243" y="4887007"/>
            <a:ext cx="114300" cy="152400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3805247A-FF1B-CED8-6D78-A6F680D78A3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825023" y="5907750"/>
            <a:ext cx="114300" cy="152400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F0DF0AD3-E0FB-1AFA-5A43-14FDC5AAC8A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828243" y="5897360"/>
            <a:ext cx="114300" cy="152400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408C88B4-75FC-4706-FD4E-34C2CED8FA2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220722" y="6494467"/>
            <a:ext cx="88900" cy="152400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74EA70BE-B7D4-ADCE-9F8F-24EB62157A0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191037" y="5405878"/>
            <a:ext cx="88900" cy="152400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D2B4E213-1B22-DA25-657E-BCE1EC89984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192525" y="4400832"/>
            <a:ext cx="88900" cy="152400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8F7E03EE-65B1-3A82-6A4D-BBB3B4AB8DE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247582" y="6494467"/>
            <a:ext cx="88900" cy="152400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ECA5AEEA-D273-956C-DBC5-9B0BDBC47A9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216698" y="5285838"/>
            <a:ext cx="88900" cy="152400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C95AD4F4-997F-E3E1-47E9-08BF6122934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218186" y="4280792"/>
            <a:ext cx="88900" cy="152400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E7045AD4-834C-CDDA-D78A-4A62D75FF6B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433249" y="6412899"/>
            <a:ext cx="88900" cy="152400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322E3368-0616-96EE-C325-C15F3701BCD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403564" y="5324310"/>
            <a:ext cx="88900" cy="152400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CD477595-0CC2-0BBA-DF88-92C33D75272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405052" y="4319264"/>
            <a:ext cx="88900" cy="1524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C19CD5E-B488-2976-96D1-60CF31B425C9}"/>
              </a:ext>
            </a:extLst>
          </p:cNvPr>
          <p:cNvSpPr txBox="1"/>
          <p:nvPr/>
        </p:nvSpPr>
        <p:spPr>
          <a:xfrm>
            <a:off x="6552887" y="4967715"/>
            <a:ext cx="19105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Lowest order</a:t>
            </a:r>
          </a:p>
          <a:p>
            <a:r>
              <a:rPr lang="en-GB" dirty="0"/>
              <a:t>p</a:t>
            </a:r>
            <a:r>
              <a:rPr lang="en-NL" dirty="0"/>
              <a:t> = 1</a:t>
            </a:r>
          </a:p>
        </p:txBody>
      </p:sp>
    </p:spTree>
    <p:extLst>
      <p:ext uri="{BB962C8B-B14F-4D97-AF65-F5344CB8AC3E}">
        <p14:creationId xmlns:p14="http://schemas.microsoft.com/office/powerpoint/2010/main" val="275695782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32032A0A-EE18-7C02-17BF-9D7E136DACE6}"/>
              </a:ext>
            </a:extLst>
          </p:cNvPr>
          <p:cNvSpPr/>
          <p:nvPr/>
        </p:nvSpPr>
        <p:spPr>
          <a:xfrm>
            <a:off x="6403763" y="1997743"/>
            <a:ext cx="5496614" cy="476744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B680A9E-03A5-F754-5C15-5E018C331C43}"/>
              </a:ext>
            </a:extLst>
          </p:cNvPr>
          <p:cNvSpPr/>
          <p:nvPr/>
        </p:nvSpPr>
        <p:spPr>
          <a:xfrm>
            <a:off x="120415" y="2024742"/>
            <a:ext cx="5496614" cy="474044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4298" y="107917"/>
            <a:ext cx="11462927" cy="944563"/>
          </a:xfrm>
        </p:spPr>
        <p:txBody>
          <a:bodyPr>
            <a:normAutofit/>
          </a:bodyPr>
          <a:lstStyle/>
          <a:p>
            <a:r>
              <a:rPr lang="en-US" dirty="0"/>
              <a:t>Spatial discretization shallow waters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F9BB97A-B44C-9A40-B535-9C28844410EA}"/>
              </a:ext>
            </a:extLst>
          </p:cNvPr>
          <p:cNvSpPr txBox="1"/>
          <p:nvPr/>
        </p:nvSpPr>
        <p:spPr>
          <a:xfrm>
            <a:off x="354296" y="985640"/>
            <a:ext cx="118377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How does this compare to Arakawa and Lamb?</a:t>
            </a:r>
            <a:endParaRPr lang="en-NL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5C2E6F4-371E-D5EE-AC2B-C57F48CCCC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241" y="3977151"/>
            <a:ext cx="1346200" cy="5207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8A5BA16-892A-3A8A-F452-07084ED7CF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237" y="5930507"/>
            <a:ext cx="927100" cy="190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BEFEC76-41B6-B9DB-AC32-8FAB778253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6351" y="5453163"/>
            <a:ext cx="1701800" cy="2286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D76D355-DF23-B16C-B8BA-ED7B82DCE1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7237" y="4740557"/>
            <a:ext cx="723900" cy="4699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3626A17-4D23-246C-D37F-547E125E55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7237" y="2333003"/>
            <a:ext cx="1701800" cy="5334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7240F25-327D-18D4-DB57-EEA3FAC2E9E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7237" y="3203248"/>
            <a:ext cx="3606800" cy="5334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5C24A6F-9D21-E398-4393-7DE6406FD41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02287" y="4017966"/>
            <a:ext cx="2603500" cy="25781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0416E423-ADA6-EFF3-11D3-FC8AA9A631D4}"/>
              </a:ext>
            </a:extLst>
          </p:cNvPr>
          <p:cNvSpPr txBox="1"/>
          <p:nvPr/>
        </p:nvSpPr>
        <p:spPr>
          <a:xfrm>
            <a:off x="120415" y="1711518"/>
            <a:ext cx="3189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800" dirty="0"/>
              <a:t>Arakawa and Lamb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F8C1571-153F-2D02-28B7-62EA0BB7EDD4}"/>
              </a:ext>
            </a:extLst>
          </p:cNvPr>
          <p:cNvSpPr txBox="1"/>
          <p:nvPr/>
        </p:nvSpPr>
        <p:spPr>
          <a:xfrm>
            <a:off x="6191794" y="1711518"/>
            <a:ext cx="5722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800" dirty="0"/>
              <a:t>Hamiltonian formulation + discrete structure preserving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489A7C3-7BC4-BE82-27F5-0C87816CB742}"/>
              </a:ext>
            </a:extLst>
          </p:cNvPr>
          <p:cNvSpPr txBox="1"/>
          <p:nvPr/>
        </p:nvSpPr>
        <p:spPr>
          <a:xfrm>
            <a:off x="6178021" y="1447305"/>
            <a:ext cx="5722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800" dirty="0"/>
              <a:t>e.g., FEM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2E6D7BC5-15BF-AB84-FFF0-10D5AC994D8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53320" y="2201866"/>
            <a:ext cx="5397500" cy="18161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7727F21D-51C1-5CAF-EA88-2471DA04882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995846" y="4167189"/>
            <a:ext cx="2696913" cy="2719018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E462A9FE-73E0-567F-35BB-469C536720F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099055" y="5925735"/>
            <a:ext cx="127000" cy="10160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2509759D-0173-B257-AC70-EF89C03E0DC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140062" y="5928190"/>
            <a:ext cx="127000" cy="10160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60A6D078-90E2-09E9-55A6-ABF1FB1537A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159711" y="5924157"/>
            <a:ext cx="127000" cy="10160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894CBBC2-F15E-B09B-D751-35968906FDF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099895" y="4928755"/>
            <a:ext cx="127000" cy="10160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A9331C77-2453-9D82-4301-0F6FFD2DCA5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140902" y="4931210"/>
            <a:ext cx="127000" cy="10160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52F5FB0A-93D1-895A-71BC-EE9910E68C8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160551" y="4927177"/>
            <a:ext cx="127000" cy="10160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73269EBE-5F42-7B60-5CF1-5B3859AFC51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817100" y="4209463"/>
            <a:ext cx="101600" cy="101600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97BE80B1-A2E3-9DBC-E5EA-5B58B789F4B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826750" y="4209463"/>
            <a:ext cx="101600" cy="10160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BDE4C2F8-2531-B2D5-8A4E-F43E0FA66C8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817100" y="5573687"/>
            <a:ext cx="101600" cy="101600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15DD7AC1-561D-2BC3-500B-A91D5952637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826750" y="5573687"/>
            <a:ext cx="101600" cy="10160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C5FB377E-873D-4080-9AD5-72441103122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817100" y="6570667"/>
            <a:ext cx="101600" cy="101600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08E12B3A-81B2-FD97-0572-0CA1B6E5635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826750" y="6570667"/>
            <a:ext cx="101600" cy="101600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52D7F918-E262-7550-1D30-B2FCB7D9E7A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825023" y="4897397"/>
            <a:ext cx="114300" cy="152400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215E6C72-C5CE-FFE3-C3B3-D7CCDA41AA8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828243" y="4887007"/>
            <a:ext cx="114300" cy="152400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3805247A-FF1B-CED8-6D78-A6F680D78A3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825023" y="5907750"/>
            <a:ext cx="114300" cy="152400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F0DF0AD3-E0FB-1AFA-5A43-14FDC5AAC8A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828243" y="5897360"/>
            <a:ext cx="114300" cy="152400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408C88B4-75FC-4706-FD4E-34C2CED8FA2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220722" y="6494467"/>
            <a:ext cx="88900" cy="152400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74EA70BE-B7D4-ADCE-9F8F-24EB62157A0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191037" y="5405878"/>
            <a:ext cx="88900" cy="152400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D2B4E213-1B22-DA25-657E-BCE1EC89984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192525" y="4400832"/>
            <a:ext cx="88900" cy="152400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8F7E03EE-65B1-3A82-6A4D-BBB3B4AB8DE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247582" y="6494467"/>
            <a:ext cx="88900" cy="152400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ECA5AEEA-D273-956C-DBC5-9B0BDBC47A9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216698" y="5285838"/>
            <a:ext cx="88900" cy="152400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C95AD4F4-997F-E3E1-47E9-08BF6122934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218186" y="4280792"/>
            <a:ext cx="88900" cy="152400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E7045AD4-834C-CDDA-D78A-4A62D75FF6B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433249" y="6412899"/>
            <a:ext cx="88900" cy="152400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322E3368-0616-96EE-C325-C15F3701BCD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403564" y="5324310"/>
            <a:ext cx="88900" cy="152400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CD477595-0CC2-0BBA-DF88-92C33D75272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405052" y="4319264"/>
            <a:ext cx="88900" cy="152400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F1C3F092-37C0-3F45-4465-D696E10909BB}"/>
              </a:ext>
            </a:extLst>
          </p:cNvPr>
          <p:cNvSpPr txBox="1"/>
          <p:nvPr/>
        </p:nvSpPr>
        <p:spPr>
          <a:xfrm>
            <a:off x="7020938" y="5253572"/>
            <a:ext cx="1581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800" dirty="0"/>
              <a:t>Fluxes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C9EFB9F1-715C-F957-80F9-05EAA46C8C4B}"/>
              </a:ext>
            </a:extLst>
          </p:cNvPr>
          <p:cNvSpPr txBox="1"/>
          <p:nvPr/>
        </p:nvSpPr>
        <p:spPr>
          <a:xfrm>
            <a:off x="7005257" y="6190350"/>
            <a:ext cx="17251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800" dirty="0"/>
              <a:t>Pointwise values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E55A971C-3E62-192B-51F4-79FEAE9EDE51}"/>
              </a:ext>
            </a:extLst>
          </p:cNvPr>
          <p:cNvSpPr txBox="1"/>
          <p:nvPr/>
        </p:nvSpPr>
        <p:spPr>
          <a:xfrm>
            <a:off x="6986937" y="4434873"/>
            <a:ext cx="1845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800" dirty="0"/>
              <a:t>Surface integrals</a:t>
            </a:r>
          </a:p>
        </p:txBody>
      </p:sp>
      <p:sp>
        <p:nvSpPr>
          <p:cNvPr id="67" name="Freeform 66">
            <a:extLst>
              <a:ext uri="{FF2B5EF4-FFF2-40B4-BE49-F238E27FC236}">
                <a16:creationId xmlns:a16="http://schemas.microsoft.com/office/drawing/2014/main" id="{D11931CC-1A45-C805-9DF7-9AE27D699CE2}"/>
              </a:ext>
            </a:extLst>
          </p:cNvPr>
          <p:cNvSpPr/>
          <p:nvPr/>
        </p:nvSpPr>
        <p:spPr>
          <a:xfrm>
            <a:off x="8693426" y="4611757"/>
            <a:ext cx="1126603" cy="265043"/>
          </a:xfrm>
          <a:custGeom>
            <a:avLst/>
            <a:gdLst>
              <a:gd name="connsiteX0" fmla="*/ 0 w 1126603"/>
              <a:gd name="connsiteY0" fmla="*/ 0 h 265043"/>
              <a:gd name="connsiteX1" fmla="*/ 940904 w 1126603"/>
              <a:gd name="connsiteY1" fmla="*/ 106017 h 265043"/>
              <a:gd name="connsiteX2" fmla="*/ 1126435 w 1126603"/>
              <a:gd name="connsiteY2" fmla="*/ 265043 h 2650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26603" h="265043">
                <a:moveTo>
                  <a:pt x="0" y="0"/>
                </a:moveTo>
                <a:cubicBezTo>
                  <a:pt x="376582" y="30921"/>
                  <a:pt x="753165" y="61843"/>
                  <a:pt x="940904" y="106017"/>
                </a:cubicBezTo>
                <a:cubicBezTo>
                  <a:pt x="1128643" y="150191"/>
                  <a:pt x="1127539" y="207617"/>
                  <a:pt x="1126435" y="265043"/>
                </a:cubicBezTo>
              </a:path>
            </a:pathLst>
          </a:custGeom>
          <a:noFill/>
          <a:ln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8" name="Freeform 67">
            <a:extLst>
              <a:ext uri="{FF2B5EF4-FFF2-40B4-BE49-F238E27FC236}">
                <a16:creationId xmlns:a16="http://schemas.microsoft.com/office/drawing/2014/main" id="{D836C4BB-FEFC-9722-913B-ECA0B81899C9}"/>
              </a:ext>
            </a:extLst>
          </p:cNvPr>
          <p:cNvSpPr/>
          <p:nvPr/>
        </p:nvSpPr>
        <p:spPr>
          <a:xfrm>
            <a:off x="7792278" y="5473148"/>
            <a:ext cx="1258957" cy="410817"/>
          </a:xfrm>
          <a:custGeom>
            <a:avLst/>
            <a:gdLst>
              <a:gd name="connsiteX0" fmla="*/ 0 w 1258957"/>
              <a:gd name="connsiteY0" fmla="*/ 0 h 410817"/>
              <a:gd name="connsiteX1" fmla="*/ 649357 w 1258957"/>
              <a:gd name="connsiteY1" fmla="*/ 39756 h 410817"/>
              <a:gd name="connsiteX2" fmla="*/ 1258957 w 1258957"/>
              <a:gd name="connsiteY2" fmla="*/ 410817 h 410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58957" h="410817">
                <a:moveTo>
                  <a:pt x="0" y="0"/>
                </a:moveTo>
                <a:lnTo>
                  <a:pt x="649357" y="39756"/>
                </a:lnTo>
                <a:cubicBezTo>
                  <a:pt x="859183" y="108226"/>
                  <a:pt x="1059070" y="259521"/>
                  <a:pt x="1258957" y="410817"/>
                </a:cubicBezTo>
              </a:path>
            </a:pathLst>
          </a:custGeom>
          <a:noFill/>
          <a:ln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9" name="Freeform 68">
            <a:extLst>
              <a:ext uri="{FF2B5EF4-FFF2-40B4-BE49-F238E27FC236}">
                <a16:creationId xmlns:a16="http://schemas.microsoft.com/office/drawing/2014/main" id="{F71748C2-56D1-70AC-6BE6-D03E1F13A372}"/>
              </a:ext>
            </a:extLst>
          </p:cNvPr>
          <p:cNvSpPr/>
          <p:nvPr/>
        </p:nvSpPr>
        <p:spPr>
          <a:xfrm>
            <a:off x="7858539" y="3776592"/>
            <a:ext cx="1934818" cy="1696556"/>
          </a:xfrm>
          <a:custGeom>
            <a:avLst/>
            <a:gdLst>
              <a:gd name="connsiteX0" fmla="*/ 0 w 1934818"/>
              <a:gd name="connsiteY0" fmla="*/ 1696556 h 1696556"/>
              <a:gd name="connsiteX1" fmla="*/ 702365 w 1934818"/>
              <a:gd name="connsiteY1" fmla="*/ 1431512 h 1696556"/>
              <a:gd name="connsiteX2" fmla="*/ 1099931 w 1934818"/>
              <a:gd name="connsiteY2" fmla="*/ 450851 h 1696556"/>
              <a:gd name="connsiteX3" fmla="*/ 1550504 w 1934818"/>
              <a:gd name="connsiteY3" fmla="*/ 278 h 1696556"/>
              <a:gd name="connsiteX4" fmla="*/ 1934818 w 1934818"/>
              <a:gd name="connsiteY4" fmla="*/ 397843 h 1696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34818" h="1696556">
                <a:moveTo>
                  <a:pt x="0" y="1696556"/>
                </a:moveTo>
                <a:cubicBezTo>
                  <a:pt x="259521" y="1667842"/>
                  <a:pt x="519043" y="1639129"/>
                  <a:pt x="702365" y="1431512"/>
                </a:cubicBezTo>
                <a:cubicBezTo>
                  <a:pt x="885687" y="1223895"/>
                  <a:pt x="958574" y="689390"/>
                  <a:pt x="1099931" y="450851"/>
                </a:cubicBezTo>
                <a:cubicBezTo>
                  <a:pt x="1241288" y="212312"/>
                  <a:pt x="1411356" y="9113"/>
                  <a:pt x="1550504" y="278"/>
                </a:cubicBezTo>
                <a:cubicBezTo>
                  <a:pt x="1689652" y="-8557"/>
                  <a:pt x="1812235" y="194643"/>
                  <a:pt x="1934818" y="397843"/>
                </a:cubicBezTo>
              </a:path>
            </a:pathLst>
          </a:custGeom>
          <a:noFill/>
          <a:ln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0" name="Freeform 69">
            <a:extLst>
              <a:ext uri="{FF2B5EF4-FFF2-40B4-BE49-F238E27FC236}">
                <a16:creationId xmlns:a16="http://schemas.microsoft.com/office/drawing/2014/main" id="{608569A4-63E6-26BB-CC52-F7AED22438D8}"/>
              </a:ext>
            </a:extLst>
          </p:cNvPr>
          <p:cNvSpPr/>
          <p:nvPr/>
        </p:nvSpPr>
        <p:spPr>
          <a:xfrm>
            <a:off x="8733183" y="6374296"/>
            <a:ext cx="424069" cy="106017"/>
          </a:xfrm>
          <a:custGeom>
            <a:avLst/>
            <a:gdLst>
              <a:gd name="connsiteX0" fmla="*/ 0 w 424069"/>
              <a:gd name="connsiteY0" fmla="*/ 0 h 106017"/>
              <a:gd name="connsiteX1" fmla="*/ 251791 w 424069"/>
              <a:gd name="connsiteY1" fmla="*/ 26504 h 106017"/>
              <a:gd name="connsiteX2" fmla="*/ 424069 w 424069"/>
              <a:gd name="connsiteY2" fmla="*/ 106017 h 1060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24069" h="106017">
                <a:moveTo>
                  <a:pt x="0" y="0"/>
                </a:moveTo>
                <a:cubicBezTo>
                  <a:pt x="90556" y="4417"/>
                  <a:pt x="181113" y="8835"/>
                  <a:pt x="251791" y="26504"/>
                </a:cubicBezTo>
                <a:cubicBezTo>
                  <a:pt x="322469" y="44174"/>
                  <a:pt x="373269" y="75095"/>
                  <a:pt x="424069" y="106017"/>
                </a:cubicBezTo>
              </a:path>
            </a:pathLst>
          </a:custGeom>
          <a:noFill/>
          <a:ln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93D553C-CF83-A2B9-0A92-FA0189CD7077}"/>
              </a:ext>
            </a:extLst>
          </p:cNvPr>
          <p:cNvSpPr txBox="1"/>
          <p:nvPr/>
        </p:nvSpPr>
        <p:spPr>
          <a:xfrm>
            <a:off x="4233940" y="3371635"/>
            <a:ext cx="17251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sz="1800" dirty="0"/>
              <a:t>All pointwise values</a:t>
            </a:r>
          </a:p>
        </p:txBody>
      </p:sp>
    </p:spTree>
    <p:extLst>
      <p:ext uri="{BB962C8B-B14F-4D97-AF65-F5344CB8AC3E}">
        <p14:creationId xmlns:p14="http://schemas.microsoft.com/office/powerpoint/2010/main" val="2369389256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32032A0A-EE18-7C02-17BF-9D7E136DACE6}"/>
              </a:ext>
            </a:extLst>
          </p:cNvPr>
          <p:cNvSpPr/>
          <p:nvPr/>
        </p:nvSpPr>
        <p:spPr>
          <a:xfrm>
            <a:off x="6403763" y="1997743"/>
            <a:ext cx="5496614" cy="476744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B680A9E-03A5-F754-5C15-5E018C331C43}"/>
              </a:ext>
            </a:extLst>
          </p:cNvPr>
          <p:cNvSpPr/>
          <p:nvPr/>
        </p:nvSpPr>
        <p:spPr>
          <a:xfrm>
            <a:off x="120415" y="2024742"/>
            <a:ext cx="5496614" cy="474044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4298" y="107917"/>
            <a:ext cx="11462927" cy="944563"/>
          </a:xfrm>
        </p:spPr>
        <p:txBody>
          <a:bodyPr>
            <a:normAutofit/>
          </a:bodyPr>
          <a:lstStyle/>
          <a:p>
            <a:r>
              <a:rPr lang="en-US" dirty="0"/>
              <a:t>Spatial discretization shallow waters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F9BB97A-B44C-9A40-B535-9C28844410EA}"/>
              </a:ext>
            </a:extLst>
          </p:cNvPr>
          <p:cNvSpPr txBox="1"/>
          <p:nvPr/>
        </p:nvSpPr>
        <p:spPr>
          <a:xfrm>
            <a:off x="354296" y="985640"/>
            <a:ext cx="118377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How does this compare to Arakawa and Lamb?</a:t>
            </a:r>
            <a:endParaRPr lang="en-NL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5C2E6F4-371E-D5EE-AC2B-C57F48CCCC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241" y="3977151"/>
            <a:ext cx="1346200" cy="5207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8A5BA16-892A-3A8A-F452-07084ED7CF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237" y="5930507"/>
            <a:ext cx="927100" cy="190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BEFEC76-41B6-B9DB-AC32-8FAB778253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6351" y="5453163"/>
            <a:ext cx="1701800" cy="2286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D76D355-DF23-B16C-B8BA-ED7B82DCE1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7237" y="4740557"/>
            <a:ext cx="723900" cy="4699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3626A17-4D23-246C-D37F-547E125E55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7237" y="2333003"/>
            <a:ext cx="1701800" cy="5334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7240F25-327D-18D4-DB57-EEA3FAC2E9E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7237" y="3203248"/>
            <a:ext cx="3606800" cy="5334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5C24A6F-9D21-E398-4393-7DE6406FD41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02287" y="4017966"/>
            <a:ext cx="2603500" cy="25781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0416E423-ADA6-EFF3-11D3-FC8AA9A631D4}"/>
              </a:ext>
            </a:extLst>
          </p:cNvPr>
          <p:cNvSpPr txBox="1"/>
          <p:nvPr/>
        </p:nvSpPr>
        <p:spPr>
          <a:xfrm>
            <a:off x="120415" y="1711518"/>
            <a:ext cx="3189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800" dirty="0"/>
              <a:t>Arakawa and Lamb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F8C1571-153F-2D02-28B7-62EA0BB7EDD4}"/>
              </a:ext>
            </a:extLst>
          </p:cNvPr>
          <p:cNvSpPr txBox="1"/>
          <p:nvPr/>
        </p:nvSpPr>
        <p:spPr>
          <a:xfrm>
            <a:off x="6191794" y="1711518"/>
            <a:ext cx="5722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800" dirty="0"/>
              <a:t>Hamiltonian formulation + discrete structure preserving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489A7C3-7BC4-BE82-27F5-0C87816CB742}"/>
              </a:ext>
            </a:extLst>
          </p:cNvPr>
          <p:cNvSpPr txBox="1"/>
          <p:nvPr/>
        </p:nvSpPr>
        <p:spPr>
          <a:xfrm>
            <a:off x="6178021" y="1447305"/>
            <a:ext cx="5722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800" dirty="0"/>
              <a:t>e.g., FEM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2E6D7BC5-15BF-AB84-FFF0-10D5AC994D8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53320" y="2201866"/>
            <a:ext cx="5397500" cy="1816100"/>
          </a:xfrm>
          <a:prstGeom prst="rect">
            <a:avLst/>
          </a:prstGeom>
        </p:spPr>
      </p:pic>
      <p:sp>
        <p:nvSpPr>
          <p:cNvPr id="71" name="TextBox 70">
            <a:extLst>
              <a:ext uri="{FF2B5EF4-FFF2-40B4-BE49-F238E27FC236}">
                <a16:creationId xmlns:a16="http://schemas.microsoft.com/office/drawing/2014/main" id="{C93D553C-CF83-A2B9-0A92-FA0189CD7077}"/>
              </a:ext>
            </a:extLst>
          </p:cNvPr>
          <p:cNvSpPr txBox="1"/>
          <p:nvPr/>
        </p:nvSpPr>
        <p:spPr>
          <a:xfrm>
            <a:off x="4233940" y="3371635"/>
            <a:ext cx="17251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sz="1800" dirty="0"/>
              <a:t>All pointwise values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3330E5-5026-2EB4-1FF8-D5AAE32B5BE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35075" y="4497851"/>
            <a:ext cx="2052251" cy="203769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5EFC079-86EB-5337-77EB-EB393B5D0628}"/>
              </a:ext>
            </a:extLst>
          </p:cNvPr>
          <p:cNvSpPr txBox="1"/>
          <p:nvPr/>
        </p:nvSpPr>
        <p:spPr>
          <a:xfrm>
            <a:off x="6453320" y="4852998"/>
            <a:ext cx="227937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Directly obtain a</a:t>
            </a:r>
          </a:p>
          <a:p>
            <a:r>
              <a:rPr lang="en-NL" dirty="0"/>
              <a:t>high order (arbitrary p) approximation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8B1810-A851-766F-42D8-12A16C180801}"/>
              </a:ext>
            </a:extLst>
          </p:cNvPr>
          <p:cNvSpPr txBox="1"/>
          <p:nvPr/>
        </p:nvSpPr>
        <p:spPr>
          <a:xfrm>
            <a:off x="9221513" y="6478377"/>
            <a:ext cx="22793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sz="1400" dirty="0"/>
              <a:t>4x4 elements of degree 7</a:t>
            </a:r>
          </a:p>
        </p:txBody>
      </p:sp>
    </p:spTree>
    <p:extLst>
      <p:ext uri="{BB962C8B-B14F-4D97-AF65-F5344CB8AC3E}">
        <p14:creationId xmlns:p14="http://schemas.microsoft.com/office/powerpoint/2010/main" val="122475553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32032A0A-EE18-7C02-17BF-9D7E136DACE6}"/>
              </a:ext>
            </a:extLst>
          </p:cNvPr>
          <p:cNvSpPr/>
          <p:nvPr/>
        </p:nvSpPr>
        <p:spPr>
          <a:xfrm>
            <a:off x="6403763" y="1997743"/>
            <a:ext cx="5496614" cy="476744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B680A9E-03A5-F754-5C15-5E018C331C43}"/>
              </a:ext>
            </a:extLst>
          </p:cNvPr>
          <p:cNvSpPr/>
          <p:nvPr/>
        </p:nvSpPr>
        <p:spPr>
          <a:xfrm>
            <a:off x="120415" y="2024742"/>
            <a:ext cx="5496614" cy="474044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4298" y="107917"/>
            <a:ext cx="11462927" cy="944563"/>
          </a:xfrm>
        </p:spPr>
        <p:txBody>
          <a:bodyPr>
            <a:normAutofit/>
          </a:bodyPr>
          <a:lstStyle/>
          <a:p>
            <a:r>
              <a:rPr lang="en-US" dirty="0"/>
              <a:t>Spatial discretization shallow waters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F9BB97A-B44C-9A40-B535-9C28844410EA}"/>
              </a:ext>
            </a:extLst>
          </p:cNvPr>
          <p:cNvSpPr txBox="1"/>
          <p:nvPr/>
        </p:nvSpPr>
        <p:spPr>
          <a:xfrm>
            <a:off x="354296" y="985640"/>
            <a:ext cx="118377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How does this compare to Arakawa and Lamb?</a:t>
            </a:r>
            <a:endParaRPr lang="en-NL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5C2E6F4-371E-D5EE-AC2B-C57F48CCCC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241" y="3977151"/>
            <a:ext cx="1346200" cy="5207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8A5BA16-892A-3A8A-F452-07084ED7CF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237" y="5930507"/>
            <a:ext cx="927100" cy="190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BEFEC76-41B6-B9DB-AC32-8FAB778253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6351" y="5453163"/>
            <a:ext cx="1701800" cy="2286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D76D355-DF23-B16C-B8BA-ED7B82DCE1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7237" y="4740557"/>
            <a:ext cx="723900" cy="4699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3626A17-4D23-246C-D37F-547E125E55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7237" y="2333003"/>
            <a:ext cx="1701800" cy="5334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7240F25-327D-18D4-DB57-EEA3FAC2E9E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7237" y="3203248"/>
            <a:ext cx="3606800" cy="5334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5C24A6F-9D21-E398-4393-7DE6406FD41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02287" y="4017966"/>
            <a:ext cx="2603500" cy="25781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0416E423-ADA6-EFF3-11D3-FC8AA9A631D4}"/>
              </a:ext>
            </a:extLst>
          </p:cNvPr>
          <p:cNvSpPr txBox="1"/>
          <p:nvPr/>
        </p:nvSpPr>
        <p:spPr>
          <a:xfrm>
            <a:off x="120415" y="1711518"/>
            <a:ext cx="3189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800" dirty="0"/>
              <a:t>Arakawa and Lamb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F8C1571-153F-2D02-28B7-62EA0BB7EDD4}"/>
              </a:ext>
            </a:extLst>
          </p:cNvPr>
          <p:cNvSpPr txBox="1"/>
          <p:nvPr/>
        </p:nvSpPr>
        <p:spPr>
          <a:xfrm>
            <a:off x="6191794" y="1711518"/>
            <a:ext cx="5722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800" dirty="0"/>
              <a:t>Hamiltonian formulation + discrete structure preserving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489A7C3-7BC4-BE82-27F5-0C87816CB742}"/>
              </a:ext>
            </a:extLst>
          </p:cNvPr>
          <p:cNvSpPr txBox="1"/>
          <p:nvPr/>
        </p:nvSpPr>
        <p:spPr>
          <a:xfrm>
            <a:off x="6178021" y="1447305"/>
            <a:ext cx="5722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800" dirty="0"/>
              <a:t>e.g., FEM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2E6D7BC5-15BF-AB84-FFF0-10D5AC994D8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53320" y="2201866"/>
            <a:ext cx="5397500" cy="1816100"/>
          </a:xfrm>
          <a:prstGeom prst="rect">
            <a:avLst/>
          </a:prstGeom>
        </p:spPr>
      </p:pic>
      <p:sp>
        <p:nvSpPr>
          <p:cNvPr id="71" name="TextBox 70">
            <a:extLst>
              <a:ext uri="{FF2B5EF4-FFF2-40B4-BE49-F238E27FC236}">
                <a16:creationId xmlns:a16="http://schemas.microsoft.com/office/drawing/2014/main" id="{C93D553C-CF83-A2B9-0A92-FA0189CD7077}"/>
              </a:ext>
            </a:extLst>
          </p:cNvPr>
          <p:cNvSpPr txBox="1"/>
          <p:nvPr/>
        </p:nvSpPr>
        <p:spPr>
          <a:xfrm>
            <a:off x="4233940" y="3371635"/>
            <a:ext cx="17251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sz="1800" dirty="0"/>
              <a:t>All pointwise values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EFC079-86EB-5337-77EB-EB393B5D0628}"/>
              </a:ext>
            </a:extLst>
          </p:cNvPr>
          <p:cNvSpPr txBox="1"/>
          <p:nvPr/>
        </p:nvSpPr>
        <p:spPr>
          <a:xfrm>
            <a:off x="6453320" y="4852998"/>
            <a:ext cx="26781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Use either structured or unstructured grids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C627796-1388-6DEE-21D8-83E40F560A7E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7854" b="10222"/>
          <a:stretch/>
        </p:blipFill>
        <p:spPr>
          <a:xfrm>
            <a:off x="9340157" y="4362986"/>
            <a:ext cx="2186726" cy="2193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354798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4298" y="107917"/>
            <a:ext cx="11462927" cy="944563"/>
          </a:xfrm>
        </p:spPr>
        <p:txBody>
          <a:bodyPr>
            <a:normAutofit/>
          </a:bodyPr>
          <a:lstStyle/>
          <a:p>
            <a:r>
              <a:rPr lang="en-US" dirty="0"/>
              <a:t>Spatial discretization shallow waters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F9BB97A-B44C-9A40-B535-9C28844410EA}"/>
              </a:ext>
            </a:extLst>
          </p:cNvPr>
          <p:cNvSpPr txBox="1"/>
          <p:nvPr/>
        </p:nvSpPr>
        <p:spPr>
          <a:xfrm>
            <a:off x="354296" y="985640"/>
            <a:ext cx="118377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Key take-aways</a:t>
            </a:r>
            <a:endParaRPr lang="en-NL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33C77E1-0094-C041-E608-6D01F77C88D5}"/>
              </a:ext>
            </a:extLst>
          </p:cNvPr>
          <p:cNvSpPr txBox="1"/>
          <p:nvPr/>
        </p:nvSpPr>
        <p:spPr>
          <a:xfrm>
            <a:off x="536713" y="1769165"/>
            <a:ext cx="1093304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NL" dirty="0"/>
              <a:t>Spatial discretization follows directly from the continuous weak form and the discrete de Rham complex.</a:t>
            </a:r>
          </a:p>
          <a:p>
            <a:pPr marL="457200" indent="-457200">
              <a:buFont typeface="+mj-lt"/>
              <a:buAutoNum type="arabicPeriod"/>
            </a:pPr>
            <a:endParaRPr lang="en-NL" dirty="0"/>
          </a:p>
          <a:p>
            <a:pPr marL="457200" indent="-457200">
              <a:buFont typeface="+mj-lt"/>
              <a:buAutoNum type="arabicPeriod"/>
            </a:pPr>
            <a:r>
              <a:rPr lang="en-NL" dirty="0"/>
              <a:t>Arbitrary order approximation on structured and unstructured grids.</a:t>
            </a:r>
          </a:p>
          <a:p>
            <a:pPr marL="457200" indent="-457200">
              <a:buFont typeface="+mj-lt"/>
              <a:buAutoNum type="arabicPeriod"/>
            </a:pPr>
            <a:endParaRPr lang="en-NL" dirty="0"/>
          </a:p>
          <a:p>
            <a:pPr marL="457200" indent="-457200">
              <a:buFont typeface="+mj-lt"/>
              <a:buAutoNum type="arabicPeriod"/>
            </a:pPr>
            <a:r>
              <a:rPr lang="en-NL" dirty="0"/>
              <a:t>Prognostic variables are directly represented by their discrete counterparts.</a:t>
            </a:r>
          </a:p>
          <a:p>
            <a:pPr marL="457200" indent="-457200">
              <a:buFont typeface="+mj-lt"/>
              <a:buAutoNum type="arabicPeriod"/>
            </a:pPr>
            <a:endParaRPr lang="en-NL" dirty="0"/>
          </a:p>
          <a:p>
            <a:pPr marL="457200" indent="-457200">
              <a:buFont typeface="+mj-lt"/>
              <a:buAutoNum type="arabicPeriod"/>
            </a:pPr>
            <a:r>
              <a:rPr lang="en-NL" dirty="0"/>
              <a:t>Diagnostic variables (typically nonlinear combination of the prognostic ones) need to be explicitly constructed by introducting additional unknown fields.</a:t>
            </a:r>
          </a:p>
          <a:p>
            <a:pPr marL="457200" indent="-457200">
              <a:buFont typeface="+mj-lt"/>
              <a:buAutoNum type="arabicPeriod"/>
            </a:pPr>
            <a:endParaRPr lang="en-NL" dirty="0"/>
          </a:p>
          <a:p>
            <a:pPr marL="457200" indent="-457200">
              <a:buFont typeface="+mj-lt"/>
              <a:buAutoNum type="arabicPeriod"/>
            </a:pPr>
            <a:r>
              <a:rPr lang="en-NL" dirty="0"/>
              <a:t>Obtain semi-discrete conservation properties.</a:t>
            </a:r>
          </a:p>
          <a:p>
            <a:pPr marL="457200" indent="-457200">
              <a:buFont typeface="+mj-lt"/>
              <a:buAutoNum type="arabicPeriod"/>
            </a:pP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42061141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7255B76D-4056-BA41-D300-C210AFE800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6702" y="854052"/>
            <a:ext cx="5885297" cy="30154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4298" y="107917"/>
            <a:ext cx="11462927" cy="944563"/>
          </a:xfrm>
        </p:spPr>
        <p:txBody>
          <a:bodyPr>
            <a:normAutofit/>
          </a:bodyPr>
          <a:lstStyle/>
          <a:p>
            <a:r>
              <a:rPr lang="en-US" dirty="0"/>
              <a:t>Intro shallow waters equations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F9BB97A-B44C-9A40-B535-9C28844410EA}"/>
              </a:ext>
            </a:extLst>
          </p:cNvPr>
          <p:cNvSpPr txBox="1"/>
          <p:nvPr/>
        </p:nvSpPr>
        <p:spPr>
          <a:xfrm>
            <a:off x="354296" y="985640"/>
            <a:ext cx="118377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The equations and possible discretizations</a:t>
            </a:r>
            <a:endParaRPr lang="en-NL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48DE1E-57CF-3AC8-BA7F-6B448C1975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241" y="1828395"/>
            <a:ext cx="2006600" cy="533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5604128-CF75-EBE7-9BEA-5204D5E634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241" y="2690353"/>
            <a:ext cx="2895600" cy="533400"/>
          </a:xfrm>
          <a:prstGeom prst="rect">
            <a:avLst/>
          </a:prstGeom>
        </p:spPr>
      </p:pic>
      <p:sp>
        <p:nvSpPr>
          <p:cNvPr id="17" name="Freeform 16">
            <a:extLst>
              <a:ext uri="{FF2B5EF4-FFF2-40B4-BE49-F238E27FC236}">
                <a16:creationId xmlns:a16="http://schemas.microsoft.com/office/drawing/2014/main" id="{747AF2BE-E11B-69FF-FE52-7923E5A4EE31}"/>
              </a:ext>
            </a:extLst>
          </p:cNvPr>
          <p:cNvSpPr/>
          <p:nvPr/>
        </p:nvSpPr>
        <p:spPr>
          <a:xfrm>
            <a:off x="6444343" y="2415859"/>
            <a:ext cx="5595257" cy="741006"/>
          </a:xfrm>
          <a:custGeom>
            <a:avLst/>
            <a:gdLst>
              <a:gd name="connsiteX0" fmla="*/ 174171 w 5595257"/>
              <a:gd name="connsiteY0" fmla="*/ 11655 h 741006"/>
              <a:gd name="connsiteX1" fmla="*/ 174171 w 5595257"/>
              <a:gd name="connsiteY1" fmla="*/ 11655 h 741006"/>
              <a:gd name="connsiteX2" fmla="*/ 283028 w 5595257"/>
              <a:gd name="connsiteY2" fmla="*/ 22541 h 741006"/>
              <a:gd name="connsiteX3" fmla="*/ 957943 w 5595257"/>
              <a:gd name="connsiteY3" fmla="*/ 44312 h 741006"/>
              <a:gd name="connsiteX4" fmla="*/ 1850571 w 5595257"/>
              <a:gd name="connsiteY4" fmla="*/ 11655 h 741006"/>
              <a:gd name="connsiteX5" fmla="*/ 2449286 w 5595257"/>
              <a:gd name="connsiteY5" fmla="*/ 11655 h 741006"/>
              <a:gd name="connsiteX6" fmla="*/ 2841171 w 5595257"/>
              <a:gd name="connsiteY6" fmla="*/ 22541 h 741006"/>
              <a:gd name="connsiteX7" fmla="*/ 3918857 w 5595257"/>
              <a:gd name="connsiteY7" fmla="*/ 770 h 741006"/>
              <a:gd name="connsiteX8" fmla="*/ 4887686 w 5595257"/>
              <a:gd name="connsiteY8" fmla="*/ 11655 h 741006"/>
              <a:gd name="connsiteX9" fmla="*/ 5529943 w 5595257"/>
              <a:gd name="connsiteY9" fmla="*/ 11655 h 741006"/>
              <a:gd name="connsiteX10" fmla="*/ 5595257 w 5595257"/>
              <a:gd name="connsiteY10" fmla="*/ 22541 h 741006"/>
              <a:gd name="connsiteX11" fmla="*/ 5573486 w 5595257"/>
              <a:gd name="connsiteY11" fmla="*/ 479741 h 741006"/>
              <a:gd name="connsiteX12" fmla="*/ 5562600 w 5595257"/>
              <a:gd name="connsiteY12" fmla="*/ 610370 h 741006"/>
              <a:gd name="connsiteX13" fmla="*/ 5116286 w 5595257"/>
              <a:gd name="connsiteY13" fmla="*/ 599484 h 741006"/>
              <a:gd name="connsiteX14" fmla="*/ 4887686 w 5595257"/>
              <a:gd name="connsiteY14" fmla="*/ 588598 h 741006"/>
              <a:gd name="connsiteX15" fmla="*/ 4256314 w 5595257"/>
              <a:gd name="connsiteY15" fmla="*/ 599484 h 741006"/>
              <a:gd name="connsiteX16" fmla="*/ 4245428 w 5595257"/>
              <a:gd name="connsiteY16" fmla="*/ 632141 h 741006"/>
              <a:gd name="connsiteX17" fmla="*/ 4245428 w 5595257"/>
              <a:gd name="connsiteY17" fmla="*/ 708341 h 741006"/>
              <a:gd name="connsiteX18" fmla="*/ 3918857 w 5595257"/>
              <a:gd name="connsiteY18" fmla="*/ 697455 h 741006"/>
              <a:gd name="connsiteX19" fmla="*/ 3886200 w 5595257"/>
              <a:gd name="connsiteY19" fmla="*/ 708341 h 741006"/>
              <a:gd name="connsiteX20" fmla="*/ 3516086 w 5595257"/>
              <a:gd name="connsiteY20" fmla="*/ 719227 h 741006"/>
              <a:gd name="connsiteX21" fmla="*/ 3233057 w 5595257"/>
              <a:gd name="connsiteY21" fmla="*/ 730112 h 741006"/>
              <a:gd name="connsiteX22" fmla="*/ 2928257 w 5595257"/>
              <a:gd name="connsiteY22" fmla="*/ 730112 h 741006"/>
              <a:gd name="connsiteX23" fmla="*/ 1774371 w 5595257"/>
              <a:gd name="connsiteY23" fmla="*/ 740998 h 741006"/>
              <a:gd name="connsiteX24" fmla="*/ 1197428 w 5595257"/>
              <a:gd name="connsiteY24" fmla="*/ 730112 h 741006"/>
              <a:gd name="connsiteX25" fmla="*/ 762000 w 5595257"/>
              <a:gd name="connsiteY25" fmla="*/ 719227 h 741006"/>
              <a:gd name="connsiteX26" fmla="*/ 87086 w 5595257"/>
              <a:gd name="connsiteY26" fmla="*/ 708341 h 741006"/>
              <a:gd name="connsiteX27" fmla="*/ 21771 w 5595257"/>
              <a:gd name="connsiteY27" fmla="*/ 697455 h 741006"/>
              <a:gd name="connsiteX28" fmla="*/ 10886 w 5595257"/>
              <a:gd name="connsiteY28" fmla="*/ 664798 h 741006"/>
              <a:gd name="connsiteX29" fmla="*/ 0 w 5595257"/>
              <a:gd name="connsiteY29" fmla="*/ 207598 h 741006"/>
              <a:gd name="connsiteX30" fmla="*/ 21771 w 5595257"/>
              <a:gd name="connsiteY30" fmla="*/ 76970 h 741006"/>
              <a:gd name="connsiteX31" fmla="*/ 43543 w 5595257"/>
              <a:gd name="connsiteY31" fmla="*/ 55198 h 741006"/>
              <a:gd name="connsiteX32" fmla="*/ 108857 w 5595257"/>
              <a:gd name="connsiteY32" fmla="*/ 11655 h 741006"/>
              <a:gd name="connsiteX33" fmla="*/ 174171 w 5595257"/>
              <a:gd name="connsiteY33" fmla="*/ 11655 h 741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5595257" h="741006">
                <a:moveTo>
                  <a:pt x="174171" y="11655"/>
                </a:moveTo>
                <a:lnTo>
                  <a:pt x="174171" y="11655"/>
                </a:lnTo>
                <a:cubicBezTo>
                  <a:pt x="210457" y="15284"/>
                  <a:pt x="246648" y="20032"/>
                  <a:pt x="283028" y="22541"/>
                </a:cubicBezTo>
                <a:cubicBezTo>
                  <a:pt x="516116" y="38616"/>
                  <a:pt x="713807" y="38635"/>
                  <a:pt x="957943" y="44312"/>
                </a:cubicBezTo>
                <a:cubicBezTo>
                  <a:pt x="1705481" y="20198"/>
                  <a:pt x="1408050" y="33782"/>
                  <a:pt x="1850571" y="11655"/>
                </a:cubicBezTo>
                <a:cubicBezTo>
                  <a:pt x="2064290" y="82897"/>
                  <a:pt x="1838437" y="11655"/>
                  <a:pt x="2449286" y="11655"/>
                </a:cubicBezTo>
                <a:cubicBezTo>
                  <a:pt x="2579965" y="11655"/>
                  <a:pt x="2710543" y="18912"/>
                  <a:pt x="2841171" y="22541"/>
                </a:cubicBezTo>
                <a:cubicBezTo>
                  <a:pt x="3267388" y="7319"/>
                  <a:pt x="3389174" y="770"/>
                  <a:pt x="3918857" y="770"/>
                </a:cubicBezTo>
                <a:cubicBezTo>
                  <a:pt x="4241820" y="770"/>
                  <a:pt x="4564743" y="8027"/>
                  <a:pt x="4887686" y="11655"/>
                </a:cubicBezTo>
                <a:cubicBezTo>
                  <a:pt x="5204123" y="-1529"/>
                  <a:pt x="5166422" y="-6077"/>
                  <a:pt x="5529943" y="11655"/>
                </a:cubicBezTo>
                <a:cubicBezTo>
                  <a:pt x="5551988" y="12730"/>
                  <a:pt x="5573486" y="18912"/>
                  <a:pt x="5595257" y="22541"/>
                </a:cubicBezTo>
                <a:cubicBezTo>
                  <a:pt x="5570375" y="321123"/>
                  <a:pt x="5598168" y="-38597"/>
                  <a:pt x="5573486" y="479741"/>
                </a:cubicBezTo>
                <a:cubicBezTo>
                  <a:pt x="5571408" y="523385"/>
                  <a:pt x="5566229" y="566827"/>
                  <a:pt x="5562600" y="610370"/>
                </a:cubicBezTo>
                <a:lnTo>
                  <a:pt x="5116286" y="599484"/>
                </a:lnTo>
                <a:cubicBezTo>
                  <a:pt x="5040039" y="597024"/>
                  <a:pt x="4963972" y="588598"/>
                  <a:pt x="4887686" y="588598"/>
                </a:cubicBezTo>
                <a:cubicBezTo>
                  <a:pt x="4677197" y="588598"/>
                  <a:pt x="4466771" y="595855"/>
                  <a:pt x="4256314" y="599484"/>
                </a:cubicBezTo>
                <a:cubicBezTo>
                  <a:pt x="4252685" y="610370"/>
                  <a:pt x="4245428" y="620666"/>
                  <a:pt x="4245428" y="632141"/>
                </a:cubicBezTo>
                <a:cubicBezTo>
                  <a:pt x="4245428" y="727822"/>
                  <a:pt x="4271529" y="630041"/>
                  <a:pt x="4245428" y="708341"/>
                </a:cubicBezTo>
                <a:cubicBezTo>
                  <a:pt x="4136571" y="704712"/>
                  <a:pt x="4027774" y="697455"/>
                  <a:pt x="3918857" y="697455"/>
                </a:cubicBezTo>
                <a:cubicBezTo>
                  <a:pt x="3907382" y="697455"/>
                  <a:pt x="3897658" y="707722"/>
                  <a:pt x="3886200" y="708341"/>
                </a:cubicBezTo>
                <a:cubicBezTo>
                  <a:pt x="3762955" y="715003"/>
                  <a:pt x="3639442" y="715115"/>
                  <a:pt x="3516086" y="719227"/>
                </a:cubicBezTo>
                <a:lnTo>
                  <a:pt x="3233057" y="730112"/>
                </a:lnTo>
                <a:cubicBezTo>
                  <a:pt x="3012444" y="754625"/>
                  <a:pt x="3281412" y="730112"/>
                  <a:pt x="2928257" y="730112"/>
                </a:cubicBezTo>
                <a:lnTo>
                  <a:pt x="1774371" y="740998"/>
                </a:lnTo>
                <a:lnTo>
                  <a:pt x="1197428" y="730112"/>
                </a:lnTo>
                <a:lnTo>
                  <a:pt x="762000" y="719227"/>
                </a:lnTo>
                <a:lnTo>
                  <a:pt x="87086" y="708341"/>
                </a:lnTo>
                <a:cubicBezTo>
                  <a:pt x="65314" y="704712"/>
                  <a:pt x="40935" y="708406"/>
                  <a:pt x="21771" y="697455"/>
                </a:cubicBezTo>
                <a:cubicBezTo>
                  <a:pt x="11808" y="691762"/>
                  <a:pt x="11395" y="676261"/>
                  <a:pt x="10886" y="664798"/>
                </a:cubicBezTo>
                <a:cubicBezTo>
                  <a:pt x="4118" y="512505"/>
                  <a:pt x="3629" y="359998"/>
                  <a:pt x="0" y="207598"/>
                </a:cubicBezTo>
                <a:cubicBezTo>
                  <a:pt x="1074" y="197928"/>
                  <a:pt x="4365" y="105981"/>
                  <a:pt x="21771" y="76970"/>
                </a:cubicBezTo>
                <a:cubicBezTo>
                  <a:pt x="27051" y="68169"/>
                  <a:pt x="35332" y="61356"/>
                  <a:pt x="43543" y="55198"/>
                </a:cubicBezTo>
                <a:cubicBezTo>
                  <a:pt x="64476" y="39498"/>
                  <a:pt x="82691" y="11655"/>
                  <a:pt x="108857" y="11655"/>
                </a:cubicBezTo>
                <a:lnTo>
                  <a:pt x="174171" y="11655"/>
                </a:lnTo>
                <a:close/>
              </a:path>
            </a:pathLst>
          </a:custGeom>
          <a:solidFill>
            <a:srgbClr val="FFFF00">
              <a:alpha val="3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9903735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4298" y="107917"/>
            <a:ext cx="11462927" cy="944563"/>
          </a:xfrm>
        </p:spPr>
        <p:txBody>
          <a:bodyPr>
            <a:normAutofit/>
          </a:bodyPr>
          <a:lstStyle/>
          <a:p>
            <a:r>
              <a:rPr lang="en-US" dirty="0"/>
              <a:t>Spatial discretization shallow waters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F9BB97A-B44C-9A40-B535-9C28844410EA}"/>
              </a:ext>
            </a:extLst>
          </p:cNvPr>
          <p:cNvSpPr txBox="1"/>
          <p:nvPr/>
        </p:nvSpPr>
        <p:spPr>
          <a:xfrm>
            <a:off x="354296" y="985640"/>
            <a:ext cx="118377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Key take-aways</a:t>
            </a:r>
            <a:endParaRPr lang="en-NL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8365924-3850-5C17-B72B-9F02CC4180C3}"/>
              </a:ext>
            </a:extLst>
          </p:cNvPr>
          <p:cNvSpPr txBox="1"/>
          <p:nvPr/>
        </p:nvSpPr>
        <p:spPr>
          <a:xfrm>
            <a:off x="993914" y="6068540"/>
            <a:ext cx="92433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sz="3200" b="1" dirty="0"/>
              <a:t>How to preserve these properties time?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ABC6B1-FFAC-074D-DB03-8337B2A9F58D}"/>
              </a:ext>
            </a:extLst>
          </p:cNvPr>
          <p:cNvSpPr txBox="1"/>
          <p:nvPr/>
        </p:nvSpPr>
        <p:spPr>
          <a:xfrm>
            <a:off x="536713" y="1769165"/>
            <a:ext cx="1093304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NL" dirty="0"/>
              <a:t>Spatial discretization follows directly from the continuous weak form and the discrete de Rham complex.</a:t>
            </a:r>
          </a:p>
          <a:p>
            <a:pPr marL="457200" indent="-457200">
              <a:buFont typeface="+mj-lt"/>
              <a:buAutoNum type="arabicPeriod"/>
            </a:pPr>
            <a:endParaRPr lang="en-NL" dirty="0"/>
          </a:p>
          <a:p>
            <a:pPr marL="457200" indent="-457200">
              <a:buFont typeface="+mj-lt"/>
              <a:buAutoNum type="arabicPeriod"/>
            </a:pPr>
            <a:r>
              <a:rPr lang="en-NL" dirty="0"/>
              <a:t>Arbitrary order approximation on structured and unstructured grids.</a:t>
            </a:r>
          </a:p>
          <a:p>
            <a:pPr marL="457200" indent="-457200">
              <a:buFont typeface="+mj-lt"/>
              <a:buAutoNum type="arabicPeriod"/>
            </a:pPr>
            <a:endParaRPr lang="en-NL" dirty="0"/>
          </a:p>
          <a:p>
            <a:pPr marL="457200" indent="-457200">
              <a:buFont typeface="+mj-lt"/>
              <a:buAutoNum type="arabicPeriod"/>
            </a:pPr>
            <a:r>
              <a:rPr lang="en-NL" dirty="0"/>
              <a:t>Prognostic variables are directly represented by their discrete counterparts.</a:t>
            </a:r>
          </a:p>
          <a:p>
            <a:pPr marL="457200" indent="-457200">
              <a:buFont typeface="+mj-lt"/>
              <a:buAutoNum type="arabicPeriod"/>
            </a:pPr>
            <a:endParaRPr lang="en-NL" dirty="0"/>
          </a:p>
          <a:p>
            <a:pPr marL="457200" indent="-457200">
              <a:buFont typeface="+mj-lt"/>
              <a:buAutoNum type="arabicPeriod"/>
            </a:pPr>
            <a:r>
              <a:rPr lang="en-NL" dirty="0"/>
              <a:t>Diagnostic variables (typically nonlinear combination of the prognostic ones) need to be explicitly constructed by introducting additional unknown fields.</a:t>
            </a:r>
          </a:p>
          <a:p>
            <a:pPr marL="457200" indent="-457200">
              <a:buFont typeface="+mj-lt"/>
              <a:buAutoNum type="arabicPeriod"/>
            </a:pPr>
            <a:endParaRPr lang="en-NL" dirty="0"/>
          </a:p>
          <a:p>
            <a:pPr marL="457200" indent="-457200">
              <a:buFont typeface="+mj-lt"/>
              <a:buAutoNum type="arabicPeriod"/>
            </a:pPr>
            <a:r>
              <a:rPr lang="en-NL" dirty="0"/>
              <a:t>Obtain semi-discrete conservation properties.</a:t>
            </a:r>
          </a:p>
          <a:p>
            <a:pPr marL="457200" indent="-457200">
              <a:buFont typeface="+mj-lt"/>
              <a:buAutoNum type="arabicPeriod"/>
            </a:pP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74116593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7D2883-7972-49E6-0FF0-26E3C8CEC5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04621" y="1831989"/>
            <a:ext cx="9687379" cy="2972717"/>
          </a:xfrm>
        </p:spPr>
        <p:txBody>
          <a:bodyPr/>
          <a:lstStyle/>
          <a:p>
            <a:r>
              <a:rPr lang="en-NL" sz="5000" b="1" dirty="0"/>
              <a:t>Temporal discretization</a:t>
            </a:r>
            <a:br>
              <a:rPr lang="en-NL" sz="5000" b="1" dirty="0"/>
            </a:br>
            <a:r>
              <a:rPr lang="en-NL" sz="2800" b="1" dirty="0"/>
              <a:t>Full discretization of shallow waters</a:t>
            </a:r>
            <a:endParaRPr lang="en-NL" sz="5000" b="1" dirty="0"/>
          </a:p>
        </p:txBody>
      </p:sp>
    </p:spTree>
    <p:extLst>
      <p:ext uri="{BB962C8B-B14F-4D97-AF65-F5344CB8AC3E}">
        <p14:creationId xmlns:p14="http://schemas.microsoft.com/office/powerpoint/2010/main" val="2085354773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4298" y="107917"/>
            <a:ext cx="11462927" cy="944563"/>
          </a:xfrm>
        </p:spPr>
        <p:txBody>
          <a:bodyPr>
            <a:normAutofit/>
          </a:bodyPr>
          <a:lstStyle/>
          <a:p>
            <a:r>
              <a:rPr lang="en-US" dirty="0"/>
              <a:t>Temporal discretization shallow waters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F9BB97A-B44C-9A40-B535-9C28844410EA}"/>
              </a:ext>
            </a:extLst>
          </p:cNvPr>
          <p:cNvSpPr txBox="1"/>
          <p:nvPr/>
        </p:nvSpPr>
        <p:spPr>
          <a:xfrm>
            <a:off x="354296" y="985640"/>
            <a:ext cx="118377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Midpoint rule time integrator (lowest order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symplectic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Gauss-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Lobatto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integrator)</a:t>
            </a:r>
            <a:endParaRPr lang="en-NL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3DAD3CD-3DBA-BBF8-D466-BD47DEC58309}"/>
              </a:ext>
            </a:extLst>
          </p:cNvPr>
          <p:cNvSpPr/>
          <p:nvPr/>
        </p:nvSpPr>
        <p:spPr>
          <a:xfrm>
            <a:off x="737953" y="1546975"/>
            <a:ext cx="9282395" cy="12375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6D0183E4-34FD-C1C1-4463-58A74A814088}"/>
              </a:ext>
            </a:extLst>
          </p:cNvPr>
          <p:cNvSpPr/>
          <p:nvPr/>
        </p:nvSpPr>
        <p:spPr>
          <a:xfrm>
            <a:off x="7677657" y="1686188"/>
            <a:ext cx="45719" cy="914676"/>
          </a:xfrm>
          <a:prstGeom prst="rightBrace">
            <a:avLst/>
          </a:prstGeom>
          <a:ln w="1270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8EBC12-4E10-78D3-8340-D554782E9B31}"/>
              </a:ext>
            </a:extLst>
          </p:cNvPr>
          <p:cNvSpPr txBox="1"/>
          <p:nvPr/>
        </p:nvSpPr>
        <p:spPr>
          <a:xfrm>
            <a:off x="7790493" y="1976252"/>
            <a:ext cx="3189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800" i="1" dirty="0"/>
              <a:t>Prognostic</a:t>
            </a:r>
            <a:r>
              <a:rPr lang="en-NL" sz="1800" dirty="0"/>
              <a:t> equations</a:t>
            </a:r>
            <a:endParaRPr lang="en-NL" sz="1800" i="1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520D40A-052A-739C-3127-CB4A48DE87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11" b="59571"/>
          <a:stretch/>
        </p:blipFill>
        <p:spPr>
          <a:xfrm>
            <a:off x="737952" y="1572758"/>
            <a:ext cx="6704291" cy="1211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9037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4298" y="107917"/>
            <a:ext cx="11462927" cy="944563"/>
          </a:xfrm>
        </p:spPr>
        <p:txBody>
          <a:bodyPr>
            <a:normAutofit/>
          </a:bodyPr>
          <a:lstStyle/>
          <a:p>
            <a:r>
              <a:rPr lang="en-US" dirty="0"/>
              <a:t>Temporal discretization shallow waters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F9BB97A-B44C-9A40-B535-9C28844410EA}"/>
              </a:ext>
            </a:extLst>
          </p:cNvPr>
          <p:cNvSpPr txBox="1"/>
          <p:nvPr/>
        </p:nvSpPr>
        <p:spPr>
          <a:xfrm>
            <a:off x="354296" y="985640"/>
            <a:ext cx="118377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Midpoint rule time integrator (lowest order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symplectic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Gauss-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Lobatto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integrator)</a:t>
            </a:r>
            <a:endParaRPr lang="en-NL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3DAD3CD-3DBA-BBF8-D466-BD47DEC58309}"/>
              </a:ext>
            </a:extLst>
          </p:cNvPr>
          <p:cNvSpPr/>
          <p:nvPr/>
        </p:nvSpPr>
        <p:spPr>
          <a:xfrm>
            <a:off x="737953" y="1546975"/>
            <a:ext cx="9282395" cy="12375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6D0183E4-34FD-C1C1-4463-58A74A814088}"/>
              </a:ext>
            </a:extLst>
          </p:cNvPr>
          <p:cNvSpPr/>
          <p:nvPr/>
        </p:nvSpPr>
        <p:spPr>
          <a:xfrm>
            <a:off x="7677657" y="1686188"/>
            <a:ext cx="45719" cy="914676"/>
          </a:xfrm>
          <a:prstGeom prst="rightBrace">
            <a:avLst/>
          </a:prstGeom>
          <a:ln w="1270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8EBC12-4E10-78D3-8340-D554782E9B31}"/>
              </a:ext>
            </a:extLst>
          </p:cNvPr>
          <p:cNvSpPr txBox="1"/>
          <p:nvPr/>
        </p:nvSpPr>
        <p:spPr>
          <a:xfrm>
            <a:off x="7790493" y="1976252"/>
            <a:ext cx="3189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800" i="1" dirty="0"/>
              <a:t>Prognostic</a:t>
            </a:r>
            <a:r>
              <a:rPr lang="en-NL" sz="1800" dirty="0"/>
              <a:t> equations</a:t>
            </a:r>
            <a:endParaRPr lang="en-NL" sz="1800" i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0730010-3B0E-A0DC-264B-B2E9E66CC3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953" y="4806370"/>
            <a:ext cx="1295400" cy="4318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61FB00F-D703-FD6E-3723-F79C5A2B17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953" y="5794956"/>
            <a:ext cx="3340100" cy="520700"/>
          </a:xfrm>
          <a:prstGeom prst="rect">
            <a:avLst/>
          </a:prstGeom>
        </p:spPr>
      </p:pic>
      <p:sp>
        <p:nvSpPr>
          <p:cNvPr id="11" name="Down Arrow 10">
            <a:extLst>
              <a:ext uri="{FF2B5EF4-FFF2-40B4-BE49-F238E27FC236}">
                <a16:creationId xmlns:a16="http://schemas.microsoft.com/office/drawing/2014/main" id="{60092201-70F1-DEE8-B222-DB4B5EFEB625}"/>
              </a:ext>
            </a:extLst>
          </p:cNvPr>
          <p:cNvSpPr/>
          <p:nvPr/>
        </p:nvSpPr>
        <p:spPr>
          <a:xfrm>
            <a:off x="1237558" y="5350783"/>
            <a:ext cx="296190" cy="431800"/>
          </a:xfrm>
          <a:prstGeom prst="downArrow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63F6D8E-C535-E36A-3827-86FB2610516E}"/>
              </a:ext>
            </a:extLst>
          </p:cNvPr>
          <p:cNvSpPr txBox="1"/>
          <p:nvPr/>
        </p:nvSpPr>
        <p:spPr>
          <a:xfrm>
            <a:off x="1533748" y="5311537"/>
            <a:ext cx="3189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800" dirty="0"/>
              <a:t>Integral form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5FFE22A-E5C9-5031-15D1-1B145B6BFB4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11" b="59571"/>
          <a:stretch/>
        </p:blipFill>
        <p:spPr>
          <a:xfrm>
            <a:off x="737952" y="1572758"/>
            <a:ext cx="6704291" cy="1211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145863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4298" y="107917"/>
            <a:ext cx="11462927" cy="944563"/>
          </a:xfrm>
        </p:spPr>
        <p:txBody>
          <a:bodyPr>
            <a:normAutofit/>
          </a:bodyPr>
          <a:lstStyle/>
          <a:p>
            <a:r>
              <a:rPr lang="en-US" dirty="0"/>
              <a:t>Temporal discretization shallow waters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F9BB97A-B44C-9A40-B535-9C28844410EA}"/>
              </a:ext>
            </a:extLst>
          </p:cNvPr>
          <p:cNvSpPr txBox="1"/>
          <p:nvPr/>
        </p:nvSpPr>
        <p:spPr>
          <a:xfrm>
            <a:off x="354296" y="985640"/>
            <a:ext cx="118377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Midpoint rule time integrator (lowest order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symplectic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Gauss-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Lobatto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integrator)</a:t>
            </a:r>
            <a:endParaRPr lang="en-NL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3DAD3CD-3DBA-BBF8-D466-BD47DEC58309}"/>
              </a:ext>
            </a:extLst>
          </p:cNvPr>
          <p:cNvSpPr/>
          <p:nvPr/>
        </p:nvSpPr>
        <p:spPr>
          <a:xfrm>
            <a:off x="737953" y="1546975"/>
            <a:ext cx="9282395" cy="12375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6D0183E4-34FD-C1C1-4463-58A74A814088}"/>
              </a:ext>
            </a:extLst>
          </p:cNvPr>
          <p:cNvSpPr/>
          <p:nvPr/>
        </p:nvSpPr>
        <p:spPr>
          <a:xfrm>
            <a:off x="7677657" y="1686188"/>
            <a:ext cx="45719" cy="914676"/>
          </a:xfrm>
          <a:prstGeom prst="rightBrace">
            <a:avLst/>
          </a:prstGeom>
          <a:ln w="1270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8EBC12-4E10-78D3-8340-D554782E9B31}"/>
              </a:ext>
            </a:extLst>
          </p:cNvPr>
          <p:cNvSpPr txBox="1"/>
          <p:nvPr/>
        </p:nvSpPr>
        <p:spPr>
          <a:xfrm>
            <a:off x="7790493" y="1976252"/>
            <a:ext cx="3189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800" i="1" dirty="0"/>
              <a:t>Prognostic</a:t>
            </a:r>
            <a:r>
              <a:rPr lang="en-NL" sz="1800" dirty="0"/>
              <a:t> equations</a:t>
            </a:r>
            <a:endParaRPr lang="en-NL" sz="1800" i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0730010-3B0E-A0DC-264B-B2E9E66CC3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953" y="4806370"/>
            <a:ext cx="1295400" cy="4318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61FB00F-D703-FD6E-3723-F79C5A2B17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953" y="5794956"/>
            <a:ext cx="3340100" cy="520700"/>
          </a:xfrm>
          <a:prstGeom prst="rect">
            <a:avLst/>
          </a:prstGeom>
        </p:spPr>
      </p:pic>
      <p:sp>
        <p:nvSpPr>
          <p:cNvPr id="11" name="Down Arrow 10">
            <a:extLst>
              <a:ext uri="{FF2B5EF4-FFF2-40B4-BE49-F238E27FC236}">
                <a16:creationId xmlns:a16="http://schemas.microsoft.com/office/drawing/2014/main" id="{60092201-70F1-DEE8-B222-DB4B5EFEB625}"/>
              </a:ext>
            </a:extLst>
          </p:cNvPr>
          <p:cNvSpPr/>
          <p:nvPr/>
        </p:nvSpPr>
        <p:spPr>
          <a:xfrm>
            <a:off x="1237558" y="5350783"/>
            <a:ext cx="296190" cy="431800"/>
          </a:xfrm>
          <a:prstGeom prst="downArrow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63F6D8E-C535-E36A-3827-86FB2610516E}"/>
              </a:ext>
            </a:extLst>
          </p:cNvPr>
          <p:cNvSpPr txBox="1"/>
          <p:nvPr/>
        </p:nvSpPr>
        <p:spPr>
          <a:xfrm>
            <a:off x="1533748" y="5311537"/>
            <a:ext cx="3189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800" dirty="0"/>
              <a:t>Integral form</a:t>
            </a:r>
          </a:p>
        </p:txBody>
      </p:sp>
      <p:sp>
        <p:nvSpPr>
          <p:cNvPr id="14" name="Down Arrow 13">
            <a:extLst>
              <a:ext uri="{FF2B5EF4-FFF2-40B4-BE49-F238E27FC236}">
                <a16:creationId xmlns:a16="http://schemas.microsoft.com/office/drawing/2014/main" id="{3362504A-95AE-9F5F-EB9A-FFD4379E0681}"/>
              </a:ext>
            </a:extLst>
          </p:cNvPr>
          <p:cNvSpPr/>
          <p:nvPr/>
        </p:nvSpPr>
        <p:spPr>
          <a:xfrm rot="16200000">
            <a:off x="4791217" y="5839406"/>
            <a:ext cx="296190" cy="431800"/>
          </a:xfrm>
          <a:prstGeom prst="downArrow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E346079-5D50-B727-6B30-502C35071F6F}"/>
              </a:ext>
            </a:extLst>
          </p:cNvPr>
          <p:cNvSpPr txBox="1"/>
          <p:nvPr/>
        </p:nvSpPr>
        <p:spPr>
          <a:xfrm>
            <a:off x="3344480" y="6315656"/>
            <a:ext cx="3189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sz="1800" dirty="0"/>
              <a:t>Midpoint rule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38F6080-E47B-6C1F-7103-D40B4508F1B4}"/>
              </a:ext>
            </a:extLst>
          </p:cNvPr>
          <p:cNvSpPr txBox="1"/>
          <p:nvPr/>
        </p:nvSpPr>
        <p:spPr>
          <a:xfrm>
            <a:off x="6562005" y="6315656"/>
            <a:ext cx="3189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sz="1800" dirty="0"/>
              <a:t>First approximation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37A4061-8B6A-F6A8-697B-4EDBB45624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3147" y="5794956"/>
            <a:ext cx="3810000" cy="431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A192501-993C-CE1B-690D-229736D1F95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511" b="59571"/>
          <a:stretch/>
        </p:blipFill>
        <p:spPr>
          <a:xfrm>
            <a:off x="737952" y="1572758"/>
            <a:ext cx="6704291" cy="1211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894731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4298" y="107917"/>
            <a:ext cx="11462927" cy="944563"/>
          </a:xfrm>
        </p:spPr>
        <p:txBody>
          <a:bodyPr>
            <a:normAutofit/>
          </a:bodyPr>
          <a:lstStyle/>
          <a:p>
            <a:r>
              <a:rPr lang="en-US" dirty="0"/>
              <a:t>Temporal discretization shallow waters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F9BB97A-B44C-9A40-B535-9C28844410EA}"/>
              </a:ext>
            </a:extLst>
          </p:cNvPr>
          <p:cNvSpPr txBox="1"/>
          <p:nvPr/>
        </p:nvSpPr>
        <p:spPr>
          <a:xfrm>
            <a:off x="354296" y="985640"/>
            <a:ext cx="118377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Midpoint rule time integrator (lowest order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symplectic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Gauss-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Lobatto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integrator)</a:t>
            </a:r>
            <a:endParaRPr lang="en-NL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3DAD3CD-3DBA-BBF8-D466-BD47DEC58309}"/>
              </a:ext>
            </a:extLst>
          </p:cNvPr>
          <p:cNvSpPr/>
          <p:nvPr/>
        </p:nvSpPr>
        <p:spPr>
          <a:xfrm>
            <a:off x="737953" y="1546975"/>
            <a:ext cx="9282395" cy="12375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6D0183E4-34FD-C1C1-4463-58A74A814088}"/>
              </a:ext>
            </a:extLst>
          </p:cNvPr>
          <p:cNvSpPr/>
          <p:nvPr/>
        </p:nvSpPr>
        <p:spPr>
          <a:xfrm>
            <a:off x="7677657" y="1686188"/>
            <a:ext cx="45719" cy="914676"/>
          </a:xfrm>
          <a:prstGeom prst="rightBrace">
            <a:avLst/>
          </a:prstGeom>
          <a:ln w="1270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8EBC12-4E10-78D3-8340-D554782E9B31}"/>
              </a:ext>
            </a:extLst>
          </p:cNvPr>
          <p:cNvSpPr txBox="1"/>
          <p:nvPr/>
        </p:nvSpPr>
        <p:spPr>
          <a:xfrm>
            <a:off x="7790493" y="1976252"/>
            <a:ext cx="3189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800" i="1" dirty="0"/>
              <a:t>Prognostic</a:t>
            </a:r>
            <a:r>
              <a:rPr lang="en-NL" sz="1800" dirty="0"/>
              <a:t> equations</a:t>
            </a:r>
            <a:endParaRPr lang="en-NL" sz="1800" i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0730010-3B0E-A0DC-264B-B2E9E66CC3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953" y="4806370"/>
            <a:ext cx="1295400" cy="4318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61FB00F-D703-FD6E-3723-F79C5A2B17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953" y="5794956"/>
            <a:ext cx="3340100" cy="520700"/>
          </a:xfrm>
          <a:prstGeom prst="rect">
            <a:avLst/>
          </a:prstGeom>
        </p:spPr>
      </p:pic>
      <p:sp>
        <p:nvSpPr>
          <p:cNvPr id="11" name="Down Arrow 10">
            <a:extLst>
              <a:ext uri="{FF2B5EF4-FFF2-40B4-BE49-F238E27FC236}">
                <a16:creationId xmlns:a16="http://schemas.microsoft.com/office/drawing/2014/main" id="{60092201-70F1-DEE8-B222-DB4B5EFEB625}"/>
              </a:ext>
            </a:extLst>
          </p:cNvPr>
          <p:cNvSpPr/>
          <p:nvPr/>
        </p:nvSpPr>
        <p:spPr>
          <a:xfrm>
            <a:off x="1237558" y="5350783"/>
            <a:ext cx="296190" cy="431800"/>
          </a:xfrm>
          <a:prstGeom prst="downArrow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63F6D8E-C535-E36A-3827-86FB2610516E}"/>
              </a:ext>
            </a:extLst>
          </p:cNvPr>
          <p:cNvSpPr txBox="1"/>
          <p:nvPr/>
        </p:nvSpPr>
        <p:spPr>
          <a:xfrm>
            <a:off x="1533748" y="5311537"/>
            <a:ext cx="3189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800" dirty="0"/>
              <a:t>Integral form</a:t>
            </a:r>
          </a:p>
        </p:txBody>
      </p:sp>
      <p:sp>
        <p:nvSpPr>
          <p:cNvPr id="14" name="Down Arrow 13">
            <a:extLst>
              <a:ext uri="{FF2B5EF4-FFF2-40B4-BE49-F238E27FC236}">
                <a16:creationId xmlns:a16="http://schemas.microsoft.com/office/drawing/2014/main" id="{3362504A-95AE-9F5F-EB9A-FFD4379E0681}"/>
              </a:ext>
            </a:extLst>
          </p:cNvPr>
          <p:cNvSpPr/>
          <p:nvPr/>
        </p:nvSpPr>
        <p:spPr>
          <a:xfrm rot="16200000">
            <a:off x="4791217" y="5839406"/>
            <a:ext cx="296190" cy="431800"/>
          </a:xfrm>
          <a:prstGeom prst="downArrow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E346079-5D50-B727-6B30-502C35071F6F}"/>
              </a:ext>
            </a:extLst>
          </p:cNvPr>
          <p:cNvSpPr txBox="1"/>
          <p:nvPr/>
        </p:nvSpPr>
        <p:spPr>
          <a:xfrm>
            <a:off x="3344480" y="6315656"/>
            <a:ext cx="3189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sz="1800" dirty="0"/>
              <a:t>Midpoint rule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38F6080-E47B-6C1F-7103-D40B4508F1B4}"/>
              </a:ext>
            </a:extLst>
          </p:cNvPr>
          <p:cNvSpPr txBox="1"/>
          <p:nvPr/>
        </p:nvSpPr>
        <p:spPr>
          <a:xfrm>
            <a:off x="6562005" y="6315656"/>
            <a:ext cx="3189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sz="1800" dirty="0"/>
              <a:t>Second approximation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19E2F0F-CB21-E295-2066-2424B55D9D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3147" y="5781846"/>
            <a:ext cx="4406900" cy="4445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EDD2AF0-C715-995F-C01E-317453E5099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511" b="59571"/>
          <a:stretch/>
        </p:blipFill>
        <p:spPr>
          <a:xfrm>
            <a:off x="737952" y="1572758"/>
            <a:ext cx="6704291" cy="1211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532169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4298" y="107917"/>
            <a:ext cx="11462927" cy="944563"/>
          </a:xfrm>
        </p:spPr>
        <p:txBody>
          <a:bodyPr>
            <a:normAutofit/>
          </a:bodyPr>
          <a:lstStyle/>
          <a:p>
            <a:r>
              <a:rPr lang="en-US" dirty="0"/>
              <a:t>Temporal discretization shallow waters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F9BB97A-B44C-9A40-B535-9C28844410EA}"/>
              </a:ext>
            </a:extLst>
          </p:cNvPr>
          <p:cNvSpPr txBox="1"/>
          <p:nvPr/>
        </p:nvSpPr>
        <p:spPr>
          <a:xfrm>
            <a:off x="354296" y="985640"/>
            <a:ext cx="118377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Midpoint rule time integrator (lowest order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symplectic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Gauss-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Lobatto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integrator)</a:t>
            </a:r>
            <a:endParaRPr lang="en-NL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3DAD3CD-3DBA-BBF8-D466-BD47DEC58309}"/>
              </a:ext>
            </a:extLst>
          </p:cNvPr>
          <p:cNvSpPr/>
          <p:nvPr/>
        </p:nvSpPr>
        <p:spPr>
          <a:xfrm>
            <a:off x="737953" y="1546975"/>
            <a:ext cx="9282395" cy="12375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0730010-3B0E-A0DC-264B-B2E9E66CC3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953" y="4806370"/>
            <a:ext cx="1295400" cy="4318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61FB00F-D703-FD6E-3723-F79C5A2B17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953" y="5794956"/>
            <a:ext cx="3340100" cy="520700"/>
          </a:xfrm>
          <a:prstGeom prst="rect">
            <a:avLst/>
          </a:prstGeom>
        </p:spPr>
      </p:pic>
      <p:sp>
        <p:nvSpPr>
          <p:cNvPr id="11" name="Down Arrow 10">
            <a:extLst>
              <a:ext uri="{FF2B5EF4-FFF2-40B4-BE49-F238E27FC236}">
                <a16:creationId xmlns:a16="http://schemas.microsoft.com/office/drawing/2014/main" id="{60092201-70F1-DEE8-B222-DB4B5EFEB625}"/>
              </a:ext>
            </a:extLst>
          </p:cNvPr>
          <p:cNvSpPr/>
          <p:nvPr/>
        </p:nvSpPr>
        <p:spPr>
          <a:xfrm>
            <a:off x="1237558" y="5350783"/>
            <a:ext cx="296190" cy="431800"/>
          </a:xfrm>
          <a:prstGeom prst="downArrow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63F6D8E-C535-E36A-3827-86FB2610516E}"/>
              </a:ext>
            </a:extLst>
          </p:cNvPr>
          <p:cNvSpPr txBox="1"/>
          <p:nvPr/>
        </p:nvSpPr>
        <p:spPr>
          <a:xfrm>
            <a:off x="1533748" y="5311537"/>
            <a:ext cx="3189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800" dirty="0"/>
              <a:t>Integral form</a:t>
            </a:r>
          </a:p>
        </p:txBody>
      </p:sp>
      <p:sp>
        <p:nvSpPr>
          <p:cNvPr id="14" name="Down Arrow 13">
            <a:extLst>
              <a:ext uri="{FF2B5EF4-FFF2-40B4-BE49-F238E27FC236}">
                <a16:creationId xmlns:a16="http://schemas.microsoft.com/office/drawing/2014/main" id="{3362504A-95AE-9F5F-EB9A-FFD4379E0681}"/>
              </a:ext>
            </a:extLst>
          </p:cNvPr>
          <p:cNvSpPr/>
          <p:nvPr/>
        </p:nvSpPr>
        <p:spPr>
          <a:xfrm rot="16200000">
            <a:off x="4791217" y="5839406"/>
            <a:ext cx="296190" cy="431800"/>
          </a:xfrm>
          <a:prstGeom prst="downArrow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E346079-5D50-B727-6B30-502C35071F6F}"/>
              </a:ext>
            </a:extLst>
          </p:cNvPr>
          <p:cNvSpPr txBox="1"/>
          <p:nvPr/>
        </p:nvSpPr>
        <p:spPr>
          <a:xfrm>
            <a:off x="3344480" y="6315656"/>
            <a:ext cx="3189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sz="1800" dirty="0"/>
              <a:t>Midpoint rule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38F6080-E47B-6C1F-7103-D40B4508F1B4}"/>
              </a:ext>
            </a:extLst>
          </p:cNvPr>
          <p:cNvSpPr txBox="1"/>
          <p:nvPr/>
        </p:nvSpPr>
        <p:spPr>
          <a:xfrm>
            <a:off x="6562005" y="6315656"/>
            <a:ext cx="3189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sz="1800" dirty="0"/>
              <a:t>Second approximation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19E2F0F-CB21-E295-2066-2424B55D9D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3147" y="5781846"/>
            <a:ext cx="4406900" cy="4445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58372B2-4FEB-C520-2129-29B1CA3D3F9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9840" b="44360"/>
          <a:stretch/>
        </p:blipFill>
        <p:spPr>
          <a:xfrm>
            <a:off x="8188367" y="1710690"/>
            <a:ext cx="1007626" cy="29678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EE10A86-0F6C-B9FF-74A5-3908D25D469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9840" t="38722" b="-22054"/>
          <a:stretch/>
        </p:blipFill>
        <p:spPr>
          <a:xfrm>
            <a:off x="8188367" y="2246568"/>
            <a:ext cx="1007626" cy="44450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4F5CABF-8D73-856E-5740-CFB171821DA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461" r="4520" b="58196"/>
          <a:stretch/>
        </p:blipFill>
        <p:spPr>
          <a:xfrm>
            <a:off x="763009" y="1591951"/>
            <a:ext cx="7307565" cy="119254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E4A390A-E30E-B323-A8D2-F09D6A0548A2}"/>
              </a:ext>
            </a:extLst>
          </p:cNvPr>
          <p:cNvSpPr txBox="1"/>
          <p:nvPr/>
        </p:nvSpPr>
        <p:spPr>
          <a:xfrm>
            <a:off x="10020347" y="1930203"/>
            <a:ext cx="3189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800" i="1" dirty="0"/>
              <a:t>Prognostic</a:t>
            </a:r>
            <a:r>
              <a:rPr lang="en-NL" sz="1800" dirty="0"/>
              <a:t> equations</a:t>
            </a:r>
            <a:endParaRPr lang="en-NL" sz="1800" i="1" dirty="0"/>
          </a:p>
        </p:txBody>
      </p:sp>
    </p:spTree>
    <p:extLst>
      <p:ext uri="{BB962C8B-B14F-4D97-AF65-F5344CB8AC3E}">
        <p14:creationId xmlns:p14="http://schemas.microsoft.com/office/powerpoint/2010/main" val="3738469096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AF5E05C8-AAB8-EF8A-6368-B13B8F416641}"/>
              </a:ext>
            </a:extLst>
          </p:cNvPr>
          <p:cNvSpPr/>
          <p:nvPr/>
        </p:nvSpPr>
        <p:spPr>
          <a:xfrm>
            <a:off x="737952" y="3267397"/>
            <a:ext cx="9282395" cy="19986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4298" y="107917"/>
            <a:ext cx="11462927" cy="944563"/>
          </a:xfrm>
        </p:spPr>
        <p:txBody>
          <a:bodyPr>
            <a:normAutofit/>
          </a:bodyPr>
          <a:lstStyle/>
          <a:p>
            <a:r>
              <a:rPr lang="en-US" dirty="0"/>
              <a:t>Temporal discretization shallow waters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F9BB97A-B44C-9A40-B535-9C28844410EA}"/>
              </a:ext>
            </a:extLst>
          </p:cNvPr>
          <p:cNvSpPr txBox="1"/>
          <p:nvPr/>
        </p:nvSpPr>
        <p:spPr>
          <a:xfrm>
            <a:off x="354296" y="985640"/>
            <a:ext cx="118377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Midpoint rule time integrator (lowest order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symplectic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Gauss-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Lobatto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integrator)</a:t>
            </a:r>
            <a:endParaRPr lang="en-NL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3DAD3CD-3DBA-BBF8-D466-BD47DEC58309}"/>
              </a:ext>
            </a:extLst>
          </p:cNvPr>
          <p:cNvSpPr/>
          <p:nvPr/>
        </p:nvSpPr>
        <p:spPr>
          <a:xfrm>
            <a:off x="737953" y="1546975"/>
            <a:ext cx="9282395" cy="12375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58372B2-4FEB-C520-2129-29B1CA3D3F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840" b="44360"/>
          <a:stretch/>
        </p:blipFill>
        <p:spPr>
          <a:xfrm>
            <a:off x="8188367" y="1710690"/>
            <a:ext cx="1007626" cy="29678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EE10A86-0F6C-B9FF-74A5-3908D25D46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840" t="38722" b="-22054"/>
          <a:stretch/>
        </p:blipFill>
        <p:spPr>
          <a:xfrm>
            <a:off x="8188367" y="2246568"/>
            <a:ext cx="1007626" cy="44450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4F5CABF-8D73-856E-5740-CFB171821DA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61" r="4520" b="58196"/>
          <a:stretch/>
        </p:blipFill>
        <p:spPr>
          <a:xfrm>
            <a:off x="763009" y="1591951"/>
            <a:ext cx="7307565" cy="11925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DDC71E-CA7E-8607-9EBD-AA6B2E0D66C4}"/>
              </a:ext>
            </a:extLst>
          </p:cNvPr>
          <p:cNvSpPr txBox="1"/>
          <p:nvPr/>
        </p:nvSpPr>
        <p:spPr>
          <a:xfrm>
            <a:off x="10020347" y="1930203"/>
            <a:ext cx="3189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800" i="1" dirty="0"/>
              <a:t>Prognostic</a:t>
            </a:r>
            <a:r>
              <a:rPr lang="en-NL" sz="1800" dirty="0"/>
              <a:t> equations</a:t>
            </a:r>
            <a:endParaRPr lang="en-NL" sz="1800" i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F74296-785F-FA29-09FD-4DEF320DDD17}"/>
              </a:ext>
            </a:extLst>
          </p:cNvPr>
          <p:cNvSpPr txBox="1"/>
          <p:nvPr/>
        </p:nvSpPr>
        <p:spPr>
          <a:xfrm>
            <a:off x="10045404" y="4099797"/>
            <a:ext cx="3189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800" i="1" dirty="0"/>
              <a:t>Diagnostic</a:t>
            </a:r>
            <a:r>
              <a:rPr lang="en-NL" sz="1800" dirty="0"/>
              <a:t> equations</a:t>
            </a:r>
            <a:endParaRPr lang="en-NL" sz="1800" i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DBB615C-2F35-3D66-EFB6-5C49671F364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676"/>
          <a:stretch/>
        </p:blipFill>
        <p:spPr>
          <a:xfrm>
            <a:off x="737951" y="3417811"/>
            <a:ext cx="3745099" cy="172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280803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4236549-DE2F-54EC-2903-6BFB1671EC4A}"/>
              </a:ext>
            </a:extLst>
          </p:cNvPr>
          <p:cNvSpPr/>
          <p:nvPr/>
        </p:nvSpPr>
        <p:spPr>
          <a:xfrm>
            <a:off x="737952" y="3267397"/>
            <a:ext cx="9282395" cy="19986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4298" y="107917"/>
            <a:ext cx="11462927" cy="944563"/>
          </a:xfrm>
        </p:spPr>
        <p:txBody>
          <a:bodyPr>
            <a:normAutofit/>
          </a:bodyPr>
          <a:lstStyle/>
          <a:p>
            <a:r>
              <a:rPr lang="en-US" dirty="0"/>
              <a:t>Temporal discretization shallow waters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F9BB97A-B44C-9A40-B535-9C28844410EA}"/>
              </a:ext>
            </a:extLst>
          </p:cNvPr>
          <p:cNvSpPr txBox="1"/>
          <p:nvPr/>
        </p:nvSpPr>
        <p:spPr>
          <a:xfrm>
            <a:off x="354296" y="985640"/>
            <a:ext cx="118377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Midpoint rule time integrator (lowest order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symplectic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Gauss-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Lobatto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integrator)</a:t>
            </a:r>
            <a:endParaRPr lang="en-NL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3DAD3CD-3DBA-BBF8-D466-BD47DEC58309}"/>
              </a:ext>
            </a:extLst>
          </p:cNvPr>
          <p:cNvSpPr/>
          <p:nvPr/>
        </p:nvSpPr>
        <p:spPr>
          <a:xfrm>
            <a:off x="737953" y="1546975"/>
            <a:ext cx="9282395" cy="12375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58372B2-4FEB-C520-2129-29B1CA3D3F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840" b="44360"/>
          <a:stretch/>
        </p:blipFill>
        <p:spPr>
          <a:xfrm>
            <a:off x="8188367" y="1710690"/>
            <a:ext cx="1007626" cy="29678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EE10A86-0F6C-B9FF-74A5-3908D25D46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840" t="38722" b="-22054"/>
          <a:stretch/>
        </p:blipFill>
        <p:spPr>
          <a:xfrm>
            <a:off x="8188367" y="2246568"/>
            <a:ext cx="1007626" cy="44450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4F5CABF-8D73-856E-5740-CFB171821DA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61" r="4520" b="58196"/>
          <a:stretch/>
        </p:blipFill>
        <p:spPr>
          <a:xfrm>
            <a:off x="763009" y="1591951"/>
            <a:ext cx="7307565" cy="11925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DDC71E-CA7E-8607-9EBD-AA6B2E0D66C4}"/>
              </a:ext>
            </a:extLst>
          </p:cNvPr>
          <p:cNvSpPr txBox="1"/>
          <p:nvPr/>
        </p:nvSpPr>
        <p:spPr>
          <a:xfrm>
            <a:off x="10020347" y="1930203"/>
            <a:ext cx="3189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800" i="1" dirty="0"/>
              <a:t>Prognostic</a:t>
            </a:r>
            <a:r>
              <a:rPr lang="en-NL" sz="1800" dirty="0"/>
              <a:t> equations</a:t>
            </a:r>
            <a:endParaRPr lang="en-NL" sz="1800" i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F74296-785F-FA29-09FD-4DEF320DDD17}"/>
              </a:ext>
            </a:extLst>
          </p:cNvPr>
          <p:cNvSpPr txBox="1"/>
          <p:nvPr/>
        </p:nvSpPr>
        <p:spPr>
          <a:xfrm>
            <a:off x="10045404" y="4099797"/>
            <a:ext cx="3189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800" i="1" dirty="0"/>
              <a:t>Diagnostic</a:t>
            </a:r>
            <a:r>
              <a:rPr lang="en-NL" sz="1800" dirty="0"/>
              <a:t> equations</a:t>
            </a:r>
            <a:endParaRPr lang="en-NL" sz="1800" i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9C006F1-0269-6505-1E3E-7A50DD64DD3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955"/>
          <a:stretch/>
        </p:blipFill>
        <p:spPr>
          <a:xfrm>
            <a:off x="737951" y="3405111"/>
            <a:ext cx="5242131" cy="17399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63BB614-01C6-3DA3-6986-CC52930A478F}"/>
              </a:ext>
            </a:extLst>
          </p:cNvPr>
          <p:cNvSpPr txBox="1"/>
          <p:nvPr/>
        </p:nvSpPr>
        <p:spPr>
          <a:xfrm>
            <a:off x="6784888" y="3868964"/>
            <a:ext cx="30999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dirty="0"/>
              <a:t>Computed at fractional time steps</a:t>
            </a:r>
          </a:p>
        </p:txBody>
      </p:sp>
    </p:spTree>
    <p:extLst>
      <p:ext uri="{BB962C8B-B14F-4D97-AF65-F5344CB8AC3E}">
        <p14:creationId xmlns:p14="http://schemas.microsoft.com/office/powerpoint/2010/main" val="294220450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4236549-DE2F-54EC-2903-6BFB1671EC4A}"/>
              </a:ext>
            </a:extLst>
          </p:cNvPr>
          <p:cNvSpPr/>
          <p:nvPr/>
        </p:nvSpPr>
        <p:spPr>
          <a:xfrm>
            <a:off x="737952" y="3267397"/>
            <a:ext cx="9282395" cy="19986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4298" y="107917"/>
            <a:ext cx="11462927" cy="944563"/>
          </a:xfrm>
        </p:spPr>
        <p:txBody>
          <a:bodyPr>
            <a:normAutofit/>
          </a:bodyPr>
          <a:lstStyle/>
          <a:p>
            <a:r>
              <a:rPr lang="en-US" dirty="0"/>
              <a:t>Temporal discretization shallow waters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F9BB97A-B44C-9A40-B535-9C28844410EA}"/>
              </a:ext>
            </a:extLst>
          </p:cNvPr>
          <p:cNvSpPr txBox="1"/>
          <p:nvPr/>
        </p:nvSpPr>
        <p:spPr>
          <a:xfrm>
            <a:off x="354296" y="985640"/>
            <a:ext cx="118377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Midpoint rule time integrator (lowest order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symplectic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Gauss-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Lobatto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integrator)</a:t>
            </a:r>
            <a:endParaRPr lang="en-NL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3DAD3CD-3DBA-BBF8-D466-BD47DEC58309}"/>
              </a:ext>
            </a:extLst>
          </p:cNvPr>
          <p:cNvSpPr/>
          <p:nvPr/>
        </p:nvSpPr>
        <p:spPr>
          <a:xfrm>
            <a:off x="737953" y="1546975"/>
            <a:ext cx="9282395" cy="12375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58372B2-4FEB-C520-2129-29B1CA3D3F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840" b="44360"/>
          <a:stretch/>
        </p:blipFill>
        <p:spPr>
          <a:xfrm>
            <a:off x="8188367" y="1710690"/>
            <a:ext cx="1007626" cy="29678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EE10A86-0F6C-B9FF-74A5-3908D25D46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840" t="38722" b="-22054"/>
          <a:stretch/>
        </p:blipFill>
        <p:spPr>
          <a:xfrm>
            <a:off x="8188367" y="2246568"/>
            <a:ext cx="1007626" cy="44450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4F5CABF-8D73-856E-5740-CFB171821DA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61" r="4520" b="58196"/>
          <a:stretch/>
        </p:blipFill>
        <p:spPr>
          <a:xfrm>
            <a:off x="763009" y="1591951"/>
            <a:ext cx="7307565" cy="11925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DDC71E-CA7E-8607-9EBD-AA6B2E0D66C4}"/>
              </a:ext>
            </a:extLst>
          </p:cNvPr>
          <p:cNvSpPr txBox="1"/>
          <p:nvPr/>
        </p:nvSpPr>
        <p:spPr>
          <a:xfrm>
            <a:off x="10020347" y="1930203"/>
            <a:ext cx="3189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800" i="1" dirty="0"/>
              <a:t>Prognostic</a:t>
            </a:r>
            <a:r>
              <a:rPr lang="en-NL" sz="1800" dirty="0"/>
              <a:t> equations</a:t>
            </a:r>
            <a:endParaRPr lang="en-NL" sz="1800" i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F74296-785F-FA29-09FD-4DEF320DDD17}"/>
              </a:ext>
            </a:extLst>
          </p:cNvPr>
          <p:cNvSpPr txBox="1"/>
          <p:nvPr/>
        </p:nvSpPr>
        <p:spPr>
          <a:xfrm>
            <a:off x="10045404" y="4099797"/>
            <a:ext cx="3189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800" i="1" dirty="0"/>
              <a:t>Diagnostic</a:t>
            </a:r>
            <a:r>
              <a:rPr lang="en-NL" sz="1800" dirty="0"/>
              <a:t> equations</a:t>
            </a:r>
            <a:endParaRPr lang="en-NL" sz="1800" i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9C006F1-0269-6505-1E3E-7A50DD64DD3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955"/>
          <a:stretch/>
        </p:blipFill>
        <p:spPr>
          <a:xfrm>
            <a:off x="737951" y="3405111"/>
            <a:ext cx="5242131" cy="17399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C06B987-C8F7-7DFE-7C58-2C103877F8C0}"/>
              </a:ext>
            </a:extLst>
          </p:cNvPr>
          <p:cNvSpPr txBox="1"/>
          <p:nvPr/>
        </p:nvSpPr>
        <p:spPr>
          <a:xfrm>
            <a:off x="128349" y="5435040"/>
            <a:ext cx="62603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dirty="0"/>
              <a:t>Problem: midpoint rule is a symplectic integrator</a:t>
            </a:r>
          </a:p>
        </p:txBody>
      </p:sp>
      <p:sp>
        <p:nvSpPr>
          <p:cNvPr id="14" name="Down Arrow 13">
            <a:extLst>
              <a:ext uri="{FF2B5EF4-FFF2-40B4-BE49-F238E27FC236}">
                <a16:creationId xmlns:a16="http://schemas.microsoft.com/office/drawing/2014/main" id="{2C51072F-662A-7CC7-BC56-446463493A45}"/>
              </a:ext>
            </a:extLst>
          </p:cNvPr>
          <p:cNvSpPr/>
          <p:nvPr/>
        </p:nvSpPr>
        <p:spPr>
          <a:xfrm rot="16200000">
            <a:off x="6765788" y="5449972"/>
            <a:ext cx="296190" cy="431800"/>
          </a:xfrm>
          <a:prstGeom prst="downArrow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0A23185-E5D9-5B1F-C243-C49087831161}"/>
              </a:ext>
            </a:extLst>
          </p:cNvPr>
          <p:cNvSpPr txBox="1"/>
          <p:nvPr/>
        </p:nvSpPr>
        <p:spPr>
          <a:xfrm>
            <a:off x="7439112" y="5435040"/>
            <a:ext cx="47253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b="1" dirty="0">
                <a:solidFill>
                  <a:srgbClr val="C00000"/>
                </a:solidFill>
              </a:rPr>
              <a:t>Only conserves quadratic invariants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F295577-E767-FF30-2F12-C80666F6D77D}"/>
              </a:ext>
            </a:extLst>
          </p:cNvPr>
          <p:cNvSpPr txBox="1"/>
          <p:nvPr/>
        </p:nvSpPr>
        <p:spPr>
          <a:xfrm>
            <a:off x="5022574" y="6038558"/>
            <a:ext cx="70011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dirty="0"/>
              <a:t>Only total mass and total potential vorticity (linear)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64153BE-B257-FBEC-07CC-9A16704A2A79}"/>
              </a:ext>
            </a:extLst>
          </p:cNvPr>
          <p:cNvSpPr txBox="1"/>
          <p:nvPr/>
        </p:nvSpPr>
        <p:spPr>
          <a:xfrm>
            <a:off x="6784888" y="3868964"/>
            <a:ext cx="30999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dirty="0"/>
              <a:t>Computed at fractional time steps</a:t>
            </a:r>
          </a:p>
        </p:txBody>
      </p:sp>
    </p:spTree>
    <p:extLst>
      <p:ext uri="{BB962C8B-B14F-4D97-AF65-F5344CB8AC3E}">
        <p14:creationId xmlns:p14="http://schemas.microsoft.com/office/powerpoint/2010/main" val="38441008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7255B76D-4056-BA41-D300-C210AFE800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6702" y="854052"/>
            <a:ext cx="5885297" cy="30154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4298" y="107917"/>
            <a:ext cx="11462927" cy="944563"/>
          </a:xfrm>
        </p:spPr>
        <p:txBody>
          <a:bodyPr>
            <a:normAutofit/>
          </a:bodyPr>
          <a:lstStyle/>
          <a:p>
            <a:r>
              <a:rPr lang="en-US" dirty="0"/>
              <a:t>Intro shallow waters equations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F9BB97A-B44C-9A40-B535-9C28844410EA}"/>
              </a:ext>
            </a:extLst>
          </p:cNvPr>
          <p:cNvSpPr txBox="1"/>
          <p:nvPr/>
        </p:nvSpPr>
        <p:spPr>
          <a:xfrm>
            <a:off x="354296" y="985640"/>
            <a:ext cx="118377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The equations and possible discretizations</a:t>
            </a:r>
            <a:endParaRPr lang="en-NL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747AF2BE-E11B-69FF-FE52-7923E5A4EE31}"/>
              </a:ext>
            </a:extLst>
          </p:cNvPr>
          <p:cNvSpPr/>
          <p:nvPr/>
        </p:nvSpPr>
        <p:spPr>
          <a:xfrm>
            <a:off x="6444343" y="2415859"/>
            <a:ext cx="5595257" cy="741006"/>
          </a:xfrm>
          <a:custGeom>
            <a:avLst/>
            <a:gdLst>
              <a:gd name="connsiteX0" fmla="*/ 174171 w 5595257"/>
              <a:gd name="connsiteY0" fmla="*/ 11655 h 741006"/>
              <a:gd name="connsiteX1" fmla="*/ 174171 w 5595257"/>
              <a:gd name="connsiteY1" fmla="*/ 11655 h 741006"/>
              <a:gd name="connsiteX2" fmla="*/ 283028 w 5595257"/>
              <a:gd name="connsiteY2" fmla="*/ 22541 h 741006"/>
              <a:gd name="connsiteX3" fmla="*/ 957943 w 5595257"/>
              <a:gd name="connsiteY3" fmla="*/ 44312 h 741006"/>
              <a:gd name="connsiteX4" fmla="*/ 1850571 w 5595257"/>
              <a:gd name="connsiteY4" fmla="*/ 11655 h 741006"/>
              <a:gd name="connsiteX5" fmla="*/ 2449286 w 5595257"/>
              <a:gd name="connsiteY5" fmla="*/ 11655 h 741006"/>
              <a:gd name="connsiteX6" fmla="*/ 2841171 w 5595257"/>
              <a:gd name="connsiteY6" fmla="*/ 22541 h 741006"/>
              <a:gd name="connsiteX7" fmla="*/ 3918857 w 5595257"/>
              <a:gd name="connsiteY7" fmla="*/ 770 h 741006"/>
              <a:gd name="connsiteX8" fmla="*/ 4887686 w 5595257"/>
              <a:gd name="connsiteY8" fmla="*/ 11655 h 741006"/>
              <a:gd name="connsiteX9" fmla="*/ 5529943 w 5595257"/>
              <a:gd name="connsiteY9" fmla="*/ 11655 h 741006"/>
              <a:gd name="connsiteX10" fmla="*/ 5595257 w 5595257"/>
              <a:gd name="connsiteY10" fmla="*/ 22541 h 741006"/>
              <a:gd name="connsiteX11" fmla="*/ 5573486 w 5595257"/>
              <a:gd name="connsiteY11" fmla="*/ 479741 h 741006"/>
              <a:gd name="connsiteX12" fmla="*/ 5562600 w 5595257"/>
              <a:gd name="connsiteY12" fmla="*/ 610370 h 741006"/>
              <a:gd name="connsiteX13" fmla="*/ 5116286 w 5595257"/>
              <a:gd name="connsiteY13" fmla="*/ 599484 h 741006"/>
              <a:gd name="connsiteX14" fmla="*/ 4887686 w 5595257"/>
              <a:gd name="connsiteY14" fmla="*/ 588598 h 741006"/>
              <a:gd name="connsiteX15" fmla="*/ 4256314 w 5595257"/>
              <a:gd name="connsiteY15" fmla="*/ 599484 h 741006"/>
              <a:gd name="connsiteX16" fmla="*/ 4245428 w 5595257"/>
              <a:gd name="connsiteY16" fmla="*/ 632141 h 741006"/>
              <a:gd name="connsiteX17" fmla="*/ 4245428 w 5595257"/>
              <a:gd name="connsiteY17" fmla="*/ 708341 h 741006"/>
              <a:gd name="connsiteX18" fmla="*/ 3918857 w 5595257"/>
              <a:gd name="connsiteY18" fmla="*/ 697455 h 741006"/>
              <a:gd name="connsiteX19" fmla="*/ 3886200 w 5595257"/>
              <a:gd name="connsiteY19" fmla="*/ 708341 h 741006"/>
              <a:gd name="connsiteX20" fmla="*/ 3516086 w 5595257"/>
              <a:gd name="connsiteY20" fmla="*/ 719227 h 741006"/>
              <a:gd name="connsiteX21" fmla="*/ 3233057 w 5595257"/>
              <a:gd name="connsiteY21" fmla="*/ 730112 h 741006"/>
              <a:gd name="connsiteX22" fmla="*/ 2928257 w 5595257"/>
              <a:gd name="connsiteY22" fmla="*/ 730112 h 741006"/>
              <a:gd name="connsiteX23" fmla="*/ 1774371 w 5595257"/>
              <a:gd name="connsiteY23" fmla="*/ 740998 h 741006"/>
              <a:gd name="connsiteX24" fmla="*/ 1197428 w 5595257"/>
              <a:gd name="connsiteY24" fmla="*/ 730112 h 741006"/>
              <a:gd name="connsiteX25" fmla="*/ 762000 w 5595257"/>
              <a:gd name="connsiteY25" fmla="*/ 719227 h 741006"/>
              <a:gd name="connsiteX26" fmla="*/ 87086 w 5595257"/>
              <a:gd name="connsiteY26" fmla="*/ 708341 h 741006"/>
              <a:gd name="connsiteX27" fmla="*/ 21771 w 5595257"/>
              <a:gd name="connsiteY27" fmla="*/ 697455 h 741006"/>
              <a:gd name="connsiteX28" fmla="*/ 10886 w 5595257"/>
              <a:gd name="connsiteY28" fmla="*/ 664798 h 741006"/>
              <a:gd name="connsiteX29" fmla="*/ 0 w 5595257"/>
              <a:gd name="connsiteY29" fmla="*/ 207598 h 741006"/>
              <a:gd name="connsiteX30" fmla="*/ 21771 w 5595257"/>
              <a:gd name="connsiteY30" fmla="*/ 76970 h 741006"/>
              <a:gd name="connsiteX31" fmla="*/ 43543 w 5595257"/>
              <a:gd name="connsiteY31" fmla="*/ 55198 h 741006"/>
              <a:gd name="connsiteX32" fmla="*/ 108857 w 5595257"/>
              <a:gd name="connsiteY32" fmla="*/ 11655 h 741006"/>
              <a:gd name="connsiteX33" fmla="*/ 174171 w 5595257"/>
              <a:gd name="connsiteY33" fmla="*/ 11655 h 741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5595257" h="741006">
                <a:moveTo>
                  <a:pt x="174171" y="11655"/>
                </a:moveTo>
                <a:lnTo>
                  <a:pt x="174171" y="11655"/>
                </a:lnTo>
                <a:cubicBezTo>
                  <a:pt x="210457" y="15284"/>
                  <a:pt x="246648" y="20032"/>
                  <a:pt x="283028" y="22541"/>
                </a:cubicBezTo>
                <a:cubicBezTo>
                  <a:pt x="516116" y="38616"/>
                  <a:pt x="713807" y="38635"/>
                  <a:pt x="957943" y="44312"/>
                </a:cubicBezTo>
                <a:cubicBezTo>
                  <a:pt x="1705481" y="20198"/>
                  <a:pt x="1408050" y="33782"/>
                  <a:pt x="1850571" y="11655"/>
                </a:cubicBezTo>
                <a:cubicBezTo>
                  <a:pt x="2064290" y="82897"/>
                  <a:pt x="1838437" y="11655"/>
                  <a:pt x="2449286" y="11655"/>
                </a:cubicBezTo>
                <a:cubicBezTo>
                  <a:pt x="2579965" y="11655"/>
                  <a:pt x="2710543" y="18912"/>
                  <a:pt x="2841171" y="22541"/>
                </a:cubicBezTo>
                <a:cubicBezTo>
                  <a:pt x="3267388" y="7319"/>
                  <a:pt x="3389174" y="770"/>
                  <a:pt x="3918857" y="770"/>
                </a:cubicBezTo>
                <a:cubicBezTo>
                  <a:pt x="4241820" y="770"/>
                  <a:pt x="4564743" y="8027"/>
                  <a:pt x="4887686" y="11655"/>
                </a:cubicBezTo>
                <a:cubicBezTo>
                  <a:pt x="5204123" y="-1529"/>
                  <a:pt x="5166422" y="-6077"/>
                  <a:pt x="5529943" y="11655"/>
                </a:cubicBezTo>
                <a:cubicBezTo>
                  <a:pt x="5551988" y="12730"/>
                  <a:pt x="5573486" y="18912"/>
                  <a:pt x="5595257" y="22541"/>
                </a:cubicBezTo>
                <a:cubicBezTo>
                  <a:pt x="5570375" y="321123"/>
                  <a:pt x="5598168" y="-38597"/>
                  <a:pt x="5573486" y="479741"/>
                </a:cubicBezTo>
                <a:cubicBezTo>
                  <a:pt x="5571408" y="523385"/>
                  <a:pt x="5566229" y="566827"/>
                  <a:pt x="5562600" y="610370"/>
                </a:cubicBezTo>
                <a:lnTo>
                  <a:pt x="5116286" y="599484"/>
                </a:lnTo>
                <a:cubicBezTo>
                  <a:pt x="5040039" y="597024"/>
                  <a:pt x="4963972" y="588598"/>
                  <a:pt x="4887686" y="588598"/>
                </a:cubicBezTo>
                <a:cubicBezTo>
                  <a:pt x="4677197" y="588598"/>
                  <a:pt x="4466771" y="595855"/>
                  <a:pt x="4256314" y="599484"/>
                </a:cubicBezTo>
                <a:cubicBezTo>
                  <a:pt x="4252685" y="610370"/>
                  <a:pt x="4245428" y="620666"/>
                  <a:pt x="4245428" y="632141"/>
                </a:cubicBezTo>
                <a:cubicBezTo>
                  <a:pt x="4245428" y="727822"/>
                  <a:pt x="4271529" y="630041"/>
                  <a:pt x="4245428" y="708341"/>
                </a:cubicBezTo>
                <a:cubicBezTo>
                  <a:pt x="4136571" y="704712"/>
                  <a:pt x="4027774" y="697455"/>
                  <a:pt x="3918857" y="697455"/>
                </a:cubicBezTo>
                <a:cubicBezTo>
                  <a:pt x="3907382" y="697455"/>
                  <a:pt x="3897658" y="707722"/>
                  <a:pt x="3886200" y="708341"/>
                </a:cubicBezTo>
                <a:cubicBezTo>
                  <a:pt x="3762955" y="715003"/>
                  <a:pt x="3639442" y="715115"/>
                  <a:pt x="3516086" y="719227"/>
                </a:cubicBezTo>
                <a:lnTo>
                  <a:pt x="3233057" y="730112"/>
                </a:lnTo>
                <a:cubicBezTo>
                  <a:pt x="3012444" y="754625"/>
                  <a:pt x="3281412" y="730112"/>
                  <a:pt x="2928257" y="730112"/>
                </a:cubicBezTo>
                <a:lnTo>
                  <a:pt x="1774371" y="740998"/>
                </a:lnTo>
                <a:lnTo>
                  <a:pt x="1197428" y="730112"/>
                </a:lnTo>
                <a:lnTo>
                  <a:pt x="762000" y="719227"/>
                </a:lnTo>
                <a:lnTo>
                  <a:pt x="87086" y="708341"/>
                </a:lnTo>
                <a:cubicBezTo>
                  <a:pt x="65314" y="704712"/>
                  <a:pt x="40935" y="708406"/>
                  <a:pt x="21771" y="697455"/>
                </a:cubicBezTo>
                <a:cubicBezTo>
                  <a:pt x="11808" y="691762"/>
                  <a:pt x="11395" y="676261"/>
                  <a:pt x="10886" y="664798"/>
                </a:cubicBezTo>
                <a:cubicBezTo>
                  <a:pt x="4118" y="512505"/>
                  <a:pt x="3629" y="359998"/>
                  <a:pt x="0" y="207598"/>
                </a:cubicBezTo>
                <a:cubicBezTo>
                  <a:pt x="1074" y="197928"/>
                  <a:pt x="4365" y="105981"/>
                  <a:pt x="21771" y="76970"/>
                </a:cubicBezTo>
                <a:cubicBezTo>
                  <a:pt x="27051" y="68169"/>
                  <a:pt x="35332" y="61356"/>
                  <a:pt x="43543" y="55198"/>
                </a:cubicBezTo>
                <a:cubicBezTo>
                  <a:pt x="64476" y="39498"/>
                  <a:pt x="82691" y="11655"/>
                  <a:pt x="108857" y="11655"/>
                </a:cubicBezTo>
                <a:lnTo>
                  <a:pt x="174171" y="11655"/>
                </a:lnTo>
                <a:close/>
              </a:path>
            </a:pathLst>
          </a:custGeom>
          <a:solidFill>
            <a:srgbClr val="FFFF00">
              <a:alpha val="3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1BB78C0-E176-0907-273B-C691CF4AF6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241" y="3467695"/>
            <a:ext cx="1346200" cy="5207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924DCAA-F23D-2803-CC03-1E44DA8FD2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7237" y="5421051"/>
            <a:ext cx="927100" cy="190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2562B2C-5B68-AF0D-F3D1-EB5500B310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6351" y="4943707"/>
            <a:ext cx="1701800" cy="228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8469F5C-8393-90F1-9B78-8864A79A6D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7237" y="4231101"/>
            <a:ext cx="723900" cy="4699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FB677B4-67E5-EDB1-9D79-E06AF4461B6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7237" y="1823547"/>
            <a:ext cx="1701800" cy="5334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69427EF-507B-14E7-C4A1-F93C5C91A40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7237" y="2693792"/>
            <a:ext cx="3606800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555986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4236549-DE2F-54EC-2903-6BFB1671EC4A}"/>
              </a:ext>
            </a:extLst>
          </p:cNvPr>
          <p:cNvSpPr/>
          <p:nvPr/>
        </p:nvSpPr>
        <p:spPr>
          <a:xfrm>
            <a:off x="737952" y="3267397"/>
            <a:ext cx="9282395" cy="19986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4298" y="107917"/>
            <a:ext cx="11462927" cy="944563"/>
          </a:xfrm>
        </p:spPr>
        <p:txBody>
          <a:bodyPr>
            <a:normAutofit/>
          </a:bodyPr>
          <a:lstStyle/>
          <a:p>
            <a:r>
              <a:rPr lang="en-US" dirty="0"/>
              <a:t>Temporal discretization shallow waters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F9BB97A-B44C-9A40-B535-9C28844410EA}"/>
              </a:ext>
            </a:extLst>
          </p:cNvPr>
          <p:cNvSpPr txBox="1"/>
          <p:nvPr/>
        </p:nvSpPr>
        <p:spPr>
          <a:xfrm>
            <a:off x="354296" y="985640"/>
            <a:ext cx="118377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Poisson time integrator</a:t>
            </a:r>
            <a:endParaRPr lang="en-NL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3DAD3CD-3DBA-BBF8-D466-BD47DEC58309}"/>
              </a:ext>
            </a:extLst>
          </p:cNvPr>
          <p:cNvSpPr/>
          <p:nvPr/>
        </p:nvSpPr>
        <p:spPr>
          <a:xfrm>
            <a:off x="737953" y="1546975"/>
            <a:ext cx="9282395" cy="12375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58372B2-4FEB-C520-2129-29B1CA3D3F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840" b="44360"/>
          <a:stretch/>
        </p:blipFill>
        <p:spPr>
          <a:xfrm>
            <a:off x="8188367" y="1710690"/>
            <a:ext cx="1007626" cy="29678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EE10A86-0F6C-B9FF-74A5-3908D25D46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840" t="38722" b="-22054"/>
          <a:stretch/>
        </p:blipFill>
        <p:spPr>
          <a:xfrm>
            <a:off x="8188367" y="2246568"/>
            <a:ext cx="1007626" cy="44450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4F5CABF-8D73-856E-5740-CFB171821DA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61" r="4520" b="58196"/>
          <a:stretch/>
        </p:blipFill>
        <p:spPr>
          <a:xfrm>
            <a:off x="763009" y="1591951"/>
            <a:ext cx="7307565" cy="11925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DDC71E-CA7E-8607-9EBD-AA6B2E0D66C4}"/>
              </a:ext>
            </a:extLst>
          </p:cNvPr>
          <p:cNvSpPr txBox="1"/>
          <p:nvPr/>
        </p:nvSpPr>
        <p:spPr>
          <a:xfrm>
            <a:off x="10020347" y="1930203"/>
            <a:ext cx="3189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800" i="1" dirty="0"/>
              <a:t>Prognostic</a:t>
            </a:r>
            <a:r>
              <a:rPr lang="en-NL" sz="1800" dirty="0"/>
              <a:t> equations</a:t>
            </a:r>
            <a:endParaRPr lang="en-NL" sz="1800" i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F74296-785F-FA29-09FD-4DEF320DDD17}"/>
              </a:ext>
            </a:extLst>
          </p:cNvPr>
          <p:cNvSpPr txBox="1"/>
          <p:nvPr/>
        </p:nvSpPr>
        <p:spPr>
          <a:xfrm>
            <a:off x="10045404" y="4099797"/>
            <a:ext cx="3189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800" i="1" dirty="0"/>
              <a:t>Diagnostic</a:t>
            </a:r>
            <a:r>
              <a:rPr lang="en-NL" sz="1800" dirty="0"/>
              <a:t> equations</a:t>
            </a:r>
            <a:endParaRPr lang="en-NL" sz="1800" i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9C006F1-0269-6505-1E3E-7A50DD64DD3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955"/>
          <a:stretch/>
        </p:blipFill>
        <p:spPr>
          <a:xfrm>
            <a:off x="737951" y="3405111"/>
            <a:ext cx="5242131" cy="17399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5C4DBA8-FF18-3ECB-3F3E-B3561CD8EC60}"/>
              </a:ext>
            </a:extLst>
          </p:cNvPr>
          <p:cNvSpPr txBox="1"/>
          <p:nvPr/>
        </p:nvSpPr>
        <p:spPr>
          <a:xfrm>
            <a:off x="645216" y="2779453"/>
            <a:ext cx="70011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Same idea, but…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7AD2C0-170E-B341-C284-91F505147B05}"/>
              </a:ext>
            </a:extLst>
          </p:cNvPr>
          <p:cNvSpPr txBox="1"/>
          <p:nvPr/>
        </p:nvSpPr>
        <p:spPr>
          <a:xfrm>
            <a:off x="6784888" y="3868964"/>
            <a:ext cx="30999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dirty="0"/>
              <a:t>Computed at fractional time steps</a:t>
            </a:r>
          </a:p>
        </p:txBody>
      </p:sp>
    </p:spTree>
    <p:extLst>
      <p:ext uri="{BB962C8B-B14F-4D97-AF65-F5344CB8AC3E}">
        <p14:creationId xmlns:p14="http://schemas.microsoft.com/office/powerpoint/2010/main" val="1907712155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4236549-DE2F-54EC-2903-6BFB1671EC4A}"/>
              </a:ext>
            </a:extLst>
          </p:cNvPr>
          <p:cNvSpPr/>
          <p:nvPr/>
        </p:nvSpPr>
        <p:spPr>
          <a:xfrm>
            <a:off x="737952" y="3267397"/>
            <a:ext cx="9282395" cy="19986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4298" y="107917"/>
            <a:ext cx="11462927" cy="944563"/>
          </a:xfrm>
        </p:spPr>
        <p:txBody>
          <a:bodyPr>
            <a:normAutofit/>
          </a:bodyPr>
          <a:lstStyle/>
          <a:p>
            <a:r>
              <a:rPr lang="en-US" dirty="0"/>
              <a:t>Temporal discretization shallow waters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F9BB97A-B44C-9A40-B535-9C28844410EA}"/>
              </a:ext>
            </a:extLst>
          </p:cNvPr>
          <p:cNvSpPr txBox="1"/>
          <p:nvPr/>
        </p:nvSpPr>
        <p:spPr>
          <a:xfrm>
            <a:off x="354296" y="985640"/>
            <a:ext cx="118377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Poisson time integrator</a:t>
            </a:r>
            <a:endParaRPr lang="en-NL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3DAD3CD-3DBA-BBF8-D466-BD47DEC58309}"/>
              </a:ext>
            </a:extLst>
          </p:cNvPr>
          <p:cNvSpPr/>
          <p:nvPr/>
        </p:nvSpPr>
        <p:spPr>
          <a:xfrm>
            <a:off x="737953" y="1546975"/>
            <a:ext cx="9282395" cy="12375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58372B2-4FEB-C520-2129-29B1CA3D3F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840" b="44360"/>
          <a:stretch/>
        </p:blipFill>
        <p:spPr>
          <a:xfrm>
            <a:off x="8188367" y="1710690"/>
            <a:ext cx="1007626" cy="29678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EE10A86-0F6C-B9FF-74A5-3908D25D46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840" t="38722" b="-22054"/>
          <a:stretch/>
        </p:blipFill>
        <p:spPr>
          <a:xfrm>
            <a:off x="8188367" y="2246568"/>
            <a:ext cx="1007626" cy="44450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4F5CABF-8D73-856E-5740-CFB171821DA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61" r="4520" b="58196"/>
          <a:stretch/>
        </p:blipFill>
        <p:spPr>
          <a:xfrm>
            <a:off x="763009" y="1591951"/>
            <a:ext cx="7307565" cy="11925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DDC71E-CA7E-8607-9EBD-AA6B2E0D66C4}"/>
              </a:ext>
            </a:extLst>
          </p:cNvPr>
          <p:cNvSpPr txBox="1"/>
          <p:nvPr/>
        </p:nvSpPr>
        <p:spPr>
          <a:xfrm>
            <a:off x="10020347" y="1930203"/>
            <a:ext cx="3189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800" i="1" dirty="0"/>
              <a:t>Prognostic</a:t>
            </a:r>
            <a:r>
              <a:rPr lang="en-NL" sz="1800" dirty="0"/>
              <a:t> equations</a:t>
            </a:r>
            <a:endParaRPr lang="en-NL" sz="1800" i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F74296-785F-FA29-09FD-4DEF320DDD17}"/>
              </a:ext>
            </a:extLst>
          </p:cNvPr>
          <p:cNvSpPr txBox="1"/>
          <p:nvPr/>
        </p:nvSpPr>
        <p:spPr>
          <a:xfrm>
            <a:off x="10045404" y="4099797"/>
            <a:ext cx="3189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800" i="1" dirty="0"/>
              <a:t>Diagnostic</a:t>
            </a:r>
            <a:r>
              <a:rPr lang="en-NL" sz="1800" dirty="0"/>
              <a:t> equations</a:t>
            </a:r>
            <a:endParaRPr lang="en-NL" sz="1800" i="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6C7E1D9-5ED4-E558-4953-C31F6FE76982}"/>
              </a:ext>
            </a:extLst>
          </p:cNvPr>
          <p:cNvSpPr/>
          <p:nvPr/>
        </p:nvSpPr>
        <p:spPr>
          <a:xfrm>
            <a:off x="2678163" y="3340250"/>
            <a:ext cx="1430012" cy="52938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C79D651-6D84-5E65-EE28-98A864A7A136}"/>
              </a:ext>
            </a:extLst>
          </p:cNvPr>
          <p:cNvSpPr/>
          <p:nvPr/>
        </p:nvSpPr>
        <p:spPr>
          <a:xfrm>
            <a:off x="2644009" y="3951433"/>
            <a:ext cx="1702703" cy="52938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9C006F1-0269-6505-1E3E-7A50DD64DD3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955"/>
          <a:stretch/>
        </p:blipFill>
        <p:spPr>
          <a:xfrm>
            <a:off x="737951" y="3405111"/>
            <a:ext cx="5242131" cy="17399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045960E-F2F7-E0FC-7025-6C7EBAB7F22A}"/>
              </a:ext>
            </a:extLst>
          </p:cNvPr>
          <p:cNvSpPr txBox="1"/>
          <p:nvPr/>
        </p:nvSpPr>
        <p:spPr>
          <a:xfrm>
            <a:off x="645216" y="2779453"/>
            <a:ext cx="70011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Same idea, but…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A7BBD41-6E36-8530-AF74-AD2D9477E912}"/>
              </a:ext>
            </a:extLst>
          </p:cNvPr>
          <p:cNvSpPr txBox="1"/>
          <p:nvPr/>
        </p:nvSpPr>
        <p:spPr>
          <a:xfrm>
            <a:off x="737951" y="5688020"/>
            <a:ext cx="100493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This is one way of approximating the value at the midpoint for nonlinear terms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86C1BD1-637F-62A8-37D4-E61209866F15}"/>
              </a:ext>
            </a:extLst>
          </p:cNvPr>
          <p:cNvSpPr txBox="1"/>
          <p:nvPr/>
        </p:nvSpPr>
        <p:spPr>
          <a:xfrm>
            <a:off x="763009" y="6185755"/>
            <a:ext cx="100493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b="1" dirty="0">
                <a:solidFill>
                  <a:srgbClr val="C00000"/>
                </a:solidFill>
              </a:rPr>
              <a:t>It is not symmetric!</a:t>
            </a:r>
          </a:p>
        </p:txBody>
      </p:sp>
    </p:spTree>
    <p:extLst>
      <p:ext uri="{BB962C8B-B14F-4D97-AF65-F5344CB8AC3E}">
        <p14:creationId xmlns:p14="http://schemas.microsoft.com/office/powerpoint/2010/main" val="2372843564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4236549-DE2F-54EC-2903-6BFB1671EC4A}"/>
              </a:ext>
            </a:extLst>
          </p:cNvPr>
          <p:cNvSpPr/>
          <p:nvPr/>
        </p:nvSpPr>
        <p:spPr>
          <a:xfrm>
            <a:off x="737952" y="3267397"/>
            <a:ext cx="9282395" cy="19986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4298" y="107917"/>
            <a:ext cx="11462927" cy="944563"/>
          </a:xfrm>
        </p:spPr>
        <p:txBody>
          <a:bodyPr>
            <a:normAutofit/>
          </a:bodyPr>
          <a:lstStyle/>
          <a:p>
            <a:r>
              <a:rPr lang="en-US" dirty="0"/>
              <a:t>Temporal discretization shallow waters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F9BB97A-B44C-9A40-B535-9C28844410EA}"/>
              </a:ext>
            </a:extLst>
          </p:cNvPr>
          <p:cNvSpPr txBox="1"/>
          <p:nvPr/>
        </p:nvSpPr>
        <p:spPr>
          <a:xfrm>
            <a:off x="354296" y="985640"/>
            <a:ext cx="118377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Poisson time integrator</a:t>
            </a:r>
            <a:endParaRPr lang="en-NL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3DAD3CD-3DBA-BBF8-D466-BD47DEC58309}"/>
              </a:ext>
            </a:extLst>
          </p:cNvPr>
          <p:cNvSpPr/>
          <p:nvPr/>
        </p:nvSpPr>
        <p:spPr>
          <a:xfrm>
            <a:off x="737953" y="1546975"/>
            <a:ext cx="9282395" cy="12375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58372B2-4FEB-C520-2129-29B1CA3D3F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840" b="44360"/>
          <a:stretch/>
        </p:blipFill>
        <p:spPr>
          <a:xfrm>
            <a:off x="8188367" y="1710690"/>
            <a:ext cx="1007626" cy="29678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EE10A86-0F6C-B9FF-74A5-3908D25D46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840" t="38722" b="-22054"/>
          <a:stretch/>
        </p:blipFill>
        <p:spPr>
          <a:xfrm>
            <a:off x="8188367" y="2246568"/>
            <a:ext cx="1007626" cy="44450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4F5CABF-8D73-856E-5740-CFB171821DA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61" r="4520" b="58196"/>
          <a:stretch/>
        </p:blipFill>
        <p:spPr>
          <a:xfrm>
            <a:off x="763009" y="1591951"/>
            <a:ext cx="7307565" cy="11925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DDC71E-CA7E-8607-9EBD-AA6B2E0D66C4}"/>
              </a:ext>
            </a:extLst>
          </p:cNvPr>
          <p:cNvSpPr txBox="1"/>
          <p:nvPr/>
        </p:nvSpPr>
        <p:spPr>
          <a:xfrm>
            <a:off x="10020347" y="1930203"/>
            <a:ext cx="3189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800" i="1" dirty="0"/>
              <a:t>Prognostic</a:t>
            </a:r>
            <a:r>
              <a:rPr lang="en-NL" sz="1800" dirty="0"/>
              <a:t> equations</a:t>
            </a:r>
            <a:endParaRPr lang="en-NL" sz="1800" i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F74296-785F-FA29-09FD-4DEF320DDD17}"/>
              </a:ext>
            </a:extLst>
          </p:cNvPr>
          <p:cNvSpPr txBox="1"/>
          <p:nvPr/>
        </p:nvSpPr>
        <p:spPr>
          <a:xfrm>
            <a:off x="10045404" y="4099797"/>
            <a:ext cx="3189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800" i="1" dirty="0"/>
              <a:t>Diagnostic</a:t>
            </a:r>
            <a:r>
              <a:rPr lang="en-NL" sz="1800" dirty="0"/>
              <a:t> equations</a:t>
            </a:r>
            <a:endParaRPr lang="en-NL" sz="1800" i="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6C7E1D9-5ED4-E558-4953-C31F6FE76982}"/>
              </a:ext>
            </a:extLst>
          </p:cNvPr>
          <p:cNvSpPr/>
          <p:nvPr/>
        </p:nvSpPr>
        <p:spPr>
          <a:xfrm>
            <a:off x="2678163" y="3340250"/>
            <a:ext cx="1430012" cy="52938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C79D651-6D84-5E65-EE28-98A864A7A136}"/>
              </a:ext>
            </a:extLst>
          </p:cNvPr>
          <p:cNvSpPr/>
          <p:nvPr/>
        </p:nvSpPr>
        <p:spPr>
          <a:xfrm>
            <a:off x="2644009" y="3951433"/>
            <a:ext cx="1702703" cy="52938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9C006F1-0269-6505-1E3E-7A50DD64DD3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955"/>
          <a:stretch/>
        </p:blipFill>
        <p:spPr>
          <a:xfrm>
            <a:off x="737951" y="3405111"/>
            <a:ext cx="5242131" cy="17399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045960E-F2F7-E0FC-7025-6C7EBAB7F22A}"/>
              </a:ext>
            </a:extLst>
          </p:cNvPr>
          <p:cNvSpPr txBox="1"/>
          <p:nvPr/>
        </p:nvSpPr>
        <p:spPr>
          <a:xfrm>
            <a:off x="645216" y="2779453"/>
            <a:ext cx="70011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Same idea, but…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83CB44C-A488-4C40-F01A-FC25D06232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7350" y="5461544"/>
            <a:ext cx="1676400" cy="419100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F898E07-729F-9954-B9E0-18D37C8C80C4}"/>
              </a:ext>
            </a:extLst>
          </p:cNvPr>
          <p:cNvCxnSpPr/>
          <p:nvPr/>
        </p:nvCxnSpPr>
        <p:spPr>
          <a:xfrm>
            <a:off x="2994993" y="5671094"/>
            <a:ext cx="100504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C7F3D36C-5E59-BCF3-8F8C-C9B4CB511CE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75410" y="5466863"/>
            <a:ext cx="2628900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186542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4298" y="107917"/>
            <a:ext cx="11462927" cy="944563"/>
          </a:xfrm>
        </p:spPr>
        <p:txBody>
          <a:bodyPr>
            <a:normAutofit/>
          </a:bodyPr>
          <a:lstStyle/>
          <a:p>
            <a:r>
              <a:rPr lang="en-US" dirty="0"/>
              <a:t>Temporal discretization shallow waters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F9BB97A-B44C-9A40-B535-9C28844410EA}"/>
              </a:ext>
            </a:extLst>
          </p:cNvPr>
          <p:cNvSpPr txBox="1"/>
          <p:nvPr/>
        </p:nvSpPr>
        <p:spPr>
          <a:xfrm>
            <a:off x="354296" y="985640"/>
            <a:ext cx="118377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Poisson time integrator</a:t>
            </a:r>
            <a:endParaRPr lang="en-NL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3DAD3CD-3DBA-BBF8-D466-BD47DEC58309}"/>
              </a:ext>
            </a:extLst>
          </p:cNvPr>
          <p:cNvSpPr/>
          <p:nvPr/>
        </p:nvSpPr>
        <p:spPr>
          <a:xfrm>
            <a:off x="737953" y="1546975"/>
            <a:ext cx="9282395" cy="12375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58372B2-4FEB-C520-2129-29B1CA3D3F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840" b="44360"/>
          <a:stretch/>
        </p:blipFill>
        <p:spPr>
          <a:xfrm>
            <a:off x="8188367" y="1710690"/>
            <a:ext cx="1007626" cy="29678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EE10A86-0F6C-B9FF-74A5-3908D25D46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840" t="38722" b="-22054"/>
          <a:stretch/>
        </p:blipFill>
        <p:spPr>
          <a:xfrm>
            <a:off x="8188367" y="2246568"/>
            <a:ext cx="1007626" cy="44450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4F5CABF-8D73-856E-5740-CFB171821DA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61" r="4520" b="58196"/>
          <a:stretch/>
        </p:blipFill>
        <p:spPr>
          <a:xfrm>
            <a:off x="763009" y="1591951"/>
            <a:ext cx="7307565" cy="11925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DDC71E-CA7E-8607-9EBD-AA6B2E0D66C4}"/>
              </a:ext>
            </a:extLst>
          </p:cNvPr>
          <p:cNvSpPr txBox="1"/>
          <p:nvPr/>
        </p:nvSpPr>
        <p:spPr>
          <a:xfrm>
            <a:off x="10020347" y="1930203"/>
            <a:ext cx="3189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800" i="1" dirty="0"/>
              <a:t>Prognostic</a:t>
            </a:r>
            <a:r>
              <a:rPr lang="en-NL" sz="1800" dirty="0"/>
              <a:t> equations</a:t>
            </a:r>
            <a:endParaRPr lang="en-NL" sz="1800" i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F74296-785F-FA29-09FD-4DEF320DDD17}"/>
              </a:ext>
            </a:extLst>
          </p:cNvPr>
          <p:cNvSpPr txBox="1"/>
          <p:nvPr/>
        </p:nvSpPr>
        <p:spPr>
          <a:xfrm>
            <a:off x="10045404" y="4099797"/>
            <a:ext cx="3189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800" i="1" dirty="0"/>
              <a:t>Diagnostic</a:t>
            </a:r>
            <a:r>
              <a:rPr lang="en-NL" sz="1800" dirty="0"/>
              <a:t> equations</a:t>
            </a:r>
            <a:endParaRPr lang="en-NL" sz="1800" i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045960E-F2F7-E0FC-7025-6C7EBAB7F22A}"/>
              </a:ext>
            </a:extLst>
          </p:cNvPr>
          <p:cNvSpPr txBox="1"/>
          <p:nvPr/>
        </p:nvSpPr>
        <p:spPr>
          <a:xfrm>
            <a:off x="645216" y="2779453"/>
            <a:ext cx="70011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Same idea, but…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83CB44C-A488-4C40-F01A-FC25D06232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7350" y="5461544"/>
            <a:ext cx="1676400" cy="419100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F898E07-729F-9954-B9E0-18D37C8C80C4}"/>
              </a:ext>
            </a:extLst>
          </p:cNvPr>
          <p:cNvCxnSpPr/>
          <p:nvPr/>
        </p:nvCxnSpPr>
        <p:spPr>
          <a:xfrm>
            <a:off x="2994993" y="5671094"/>
            <a:ext cx="100504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8A31DC59-162E-F02B-758A-211F01B971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75410" y="5466863"/>
            <a:ext cx="2628900" cy="4191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0390831-405C-A989-07C7-4A99A55D20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1763" y="6174685"/>
            <a:ext cx="1676400" cy="4191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5B09ECC-CDA6-D983-9CBE-1EF57BFE8F8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80267" y="6168335"/>
            <a:ext cx="3492500" cy="431800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D0B3AAD-CD6B-C1AD-F8F9-5C093A609A98}"/>
              </a:ext>
            </a:extLst>
          </p:cNvPr>
          <p:cNvCxnSpPr/>
          <p:nvPr/>
        </p:nvCxnSpPr>
        <p:spPr>
          <a:xfrm>
            <a:off x="2992837" y="6350268"/>
            <a:ext cx="100504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696FE40D-9CD7-FD7C-FCCB-232EA5738193}"/>
              </a:ext>
            </a:extLst>
          </p:cNvPr>
          <p:cNvSpPr/>
          <p:nvPr/>
        </p:nvSpPr>
        <p:spPr>
          <a:xfrm>
            <a:off x="737952" y="3267397"/>
            <a:ext cx="9282395" cy="19986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4CD7051-3D02-F15A-E243-C5B13D2B670F}"/>
              </a:ext>
            </a:extLst>
          </p:cNvPr>
          <p:cNvSpPr/>
          <p:nvPr/>
        </p:nvSpPr>
        <p:spPr>
          <a:xfrm>
            <a:off x="2678163" y="3340250"/>
            <a:ext cx="1430012" cy="52938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73F46CD-3CE2-A93B-92E9-7AC2EEC4FCBA}"/>
              </a:ext>
            </a:extLst>
          </p:cNvPr>
          <p:cNvSpPr/>
          <p:nvPr/>
        </p:nvSpPr>
        <p:spPr>
          <a:xfrm>
            <a:off x="2644009" y="3951433"/>
            <a:ext cx="1702703" cy="52938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4DAD8FE-6094-1083-7A5D-58D87EABD2D9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955"/>
          <a:stretch/>
        </p:blipFill>
        <p:spPr>
          <a:xfrm>
            <a:off x="737951" y="3405111"/>
            <a:ext cx="5242131" cy="173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727982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4236549-DE2F-54EC-2903-6BFB1671EC4A}"/>
              </a:ext>
            </a:extLst>
          </p:cNvPr>
          <p:cNvSpPr/>
          <p:nvPr/>
        </p:nvSpPr>
        <p:spPr>
          <a:xfrm>
            <a:off x="737952" y="3267397"/>
            <a:ext cx="9282395" cy="19986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4298" y="107917"/>
            <a:ext cx="11462927" cy="944563"/>
          </a:xfrm>
        </p:spPr>
        <p:txBody>
          <a:bodyPr>
            <a:normAutofit/>
          </a:bodyPr>
          <a:lstStyle/>
          <a:p>
            <a:r>
              <a:rPr lang="en-US" dirty="0"/>
              <a:t>Temporal discretization shallow waters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F9BB97A-B44C-9A40-B535-9C28844410EA}"/>
              </a:ext>
            </a:extLst>
          </p:cNvPr>
          <p:cNvSpPr txBox="1"/>
          <p:nvPr/>
        </p:nvSpPr>
        <p:spPr>
          <a:xfrm>
            <a:off x="354296" y="985640"/>
            <a:ext cx="118377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Poisson time integrator</a:t>
            </a:r>
            <a:endParaRPr lang="en-NL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3DAD3CD-3DBA-BBF8-D466-BD47DEC58309}"/>
              </a:ext>
            </a:extLst>
          </p:cNvPr>
          <p:cNvSpPr/>
          <p:nvPr/>
        </p:nvSpPr>
        <p:spPr>
          <a:xfrm>
            <a:off x="737953" y="1546975"/>
            <a:ext cx="9282395" cy="12375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58372B2-4FEB-C520-2129-29B1CA3D3F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840" b="44360"/>
          <a:stretch/>
        </p:blipFill>
        <p:spPr>
          <a:xfrm>
            <a:off x="8188367" y="1710690"/>
            <a:ext cx="1007626" cy="29678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EE10A86-0F6C-B9FF-74A5-3908D25D46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840" t="38722" b="-22054"/>
          <a:stretch/>
        </p:blipFill>
        <p:spPr>
          <a:xfrm>
            <a:off x="8188367" y="2246568"/>
            <a:ext cx="1007626" cy="44450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4F5CABF-8D73-856E-5740-CFB171821DA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61" r="4520" b="58196"/>
          <a:stretch/>
        </p:blipFill>
        <p:spPr>
          <a:xfrm>
            <a:off x="763009" y="1591951"/>
            <a:ext cx="7307565" cy="11925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DDC71E-CA7E-8607-9EBD-AA6B2E0D66C4}"/>
              </a:ext>
            </a:extLst>
          </p:cNvPr>
          <p:cNvSpPr txBox="1"/>
          <p:nvPr/>
        </p:nvSpPr>
        <p:spPr>
          <a:xfrm>
            <a:off x="10020347" y="1930203"/>
            <a:ext cx="3189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800" i="1" dirty="0"/>
              <a:t>Prognostic</a:t>
            </a:r>
            <a:r>
              <a:rPr lang="en-NL" sz="1800" dirty="0"/>
              <a:t> equations</a:t>
            </a:r>
            <a:endParaRPr lang="en-NL" sz="1800" i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F74296-785F-FA29-09FD-4DEF320DDD17}"/>
              </a:ext>
            </a:extLst>
          </p:cNvPr>
          <p:cNvSpPr txBox="1"/>
          <p:nvPr/>
        </p:nvSpPr>
        <p:spPr>
          <a:xfrm>
            <a:off x="10045404" y="4099797"/>
            <a:ext cx="3189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800" i="1" dirty="0"/>
              <a:t>Diagnostic</a:t>
            </a:r>
            <a:r>
              <a:rPr lang="en-NL" sz="1800" dirty="0"/>
              <a:t> equations</a:t>
            </a:r>
            <a:endParaRPr lang="en-NL" sz="1800" i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045960E-F2F7-E0FC-7025-6C7EBAB7F22A}"/>
              </a:ext>
            </a:extLst>
          </p:cNvPr>
          <p:cNvSpPr txBox="1"/>
          <p:nvPr/>
        </p:nvSpPr>
        <p:spPr>
          <a:xfrm>
            <a:off x="645216" y="2779453"/>
            <a:ext cx="70011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Same idea, but…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41999E78-6D99-63EB-BF48-775E78A369C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44"/>
          <a:stretch/>
        </p:blipFill>
        <p:spPr>
          <a:xfrm>
            <a:off x="737951" y="3393258"/>
            <a:ext cx="6789649" cy="17526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C7CBA03-B99B-7B30-8C29-EB8A9679C1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3009" y="5854961"/>
            <a:ext cx="5575300" cy="4572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215CF49F-9878-FF75-07AC-385CA1F9DBBB}"/>
              </a:ext>
            </a:extLst>
          </p:cNvPr>
          <p:cNvSpPr txBox="1"/>
          <p:nvPr/>
        </p:nvSpPr>
        <p:spPr>
          <a:xfrm>
            <a:off x="7097348" y="5903073"/>
            <a:ext cx="3189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800" dirty="0"/>
              <a:t>General rule</a:t>
            </a:r>
          </a:p>
        </p:txBody>
      </p:sp>
    </p:spTree>
    <p:extLst>
      <p:ext uri="{BB962C8B-B14F-4D97-AF65-F5344CB8AC3E}">
        <p14:creationId xmlns:p14="http://schemas.microsoft.com/office/powerpoint/2010/main" val="223415995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4236549-DE2F-54EC-2903-6BFB1671EC4A}"/>
              </a:ext>
            </a:extLst>
          </p:cNvPr>
          <p:cNvSpPr/>
          <p:nvPr/>
        </p:nvSpPr>
        <p:spPr>
          <a:xfrm>
            <a:off x="737952" y="3267397"/>
            <a:ext cx="9282395" cy="19986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4298" y="107917"/>
            <a:ext cx="11462927" cy="944563"/>
          </a:xfrm>
        </p:spPr>
        <p:txBody>
          <a:bodyPr>
            <a:normAutofit/>
          </a:bodyPr>
          <a:lstStyle/>
          <a:p>
            <a:r>
              <a:rPr lang="en-US" dirty="0"/>
              <a:t>Temporal discretization shallow waters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F9BB97A-B44C-9A40-B535-9C28844410EA}"/>
              </a:ext>
            </a:extLst>
          </p:cNvPr>
          <p:cNvSpPr txBox="1"/>
          <p:nvPr/>
        </p:nvSpPr>
        <p:spPr>
          <a:xfrm>
            <a:off x="354296" y="985640"/>
            <a:ext cx="118377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Poisson time integrator</a:t>
            </a:r>
            <a:endParaRPr lang="en-NL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3DAD3CD-3DBA-BBF8-D466-BD47DEC58309}"/>
              </a:ext>
            </a:extLst>
          </p:cNvPr>
          <p:cNvSpPr/>
          <p:nvPr/>
        </p:nvSpPr>
        <p:spPr>
          <a:xfrm>
            <a:off x="737953" y="1546975"/>
            <a:ext cx="9282395" cy="12375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58372B2-4FEB-C520-2129-29B1CA3D3F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840" b="44360"/>
          <a:stretch/>
        </p:blipFill>
        <p:spPr>
          <a:xfrm>
            <a:off x="8188367" y="1710690"/>
            <a:ext cx="1007626" cy="29678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EE10A86-0F6C-B9FF-74A5-3908D25D46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840" t="38722" b="-22054"/>
          <a:stretch/>
        </p:blipFill>
        <p:spPr>
          <a:xfrm>
            <a:off x="8188367" y="2246568"/>
            <a:ext cx="1007626" cy="44450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4F5CABF-8D73-856E-5740-CFB171821DA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61" r="4520" b="58196"/>
          <a:stretch/>
        </p:blipFill>
        <p:spPr>
          <a:xfrm>
            <a:off x="763009" y="1591951"/>
            <a:ext cx="7307565" cy="11925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DDC71E-CA7E-8607-9EBD-AA6B2E0D66C4}"/>
              </a:ext>
            </a:extLst>
          </p:cNvPr>
          <p:cNvSpPr txBox="1"/>
          <p:nvPr/>
        </p:nvSpPr>
        <p:spPr>
          <a:xfrm>
            <a:off x="10020347" y="1930203"/>
            <a:ext cx="3189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800" i="1" dirty="0"/>
              <a:t>Prognostic</a:t>
            </a:r>
            <a:r>
              <a:rPr lang="en-NL" sz="1800" dirty="0"/>
              <a:t> equations</a:t>
            </a:r>
            <a:endParaRPr lang="en-NL" sz="1800" i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F74296-785F-FA29-09FD-4DEF320DDD17}"/>
              </a:ext>
            </a:extLst>
          </p:cNvPr>
          <p:cNvSpPr txBox="1"/>
          <p:nvPr/>
        </p:nvSpPr>
        <p:spPr>
          <a:xfrm>
            <a:off x="10045404" y="4099797"/>
            <a:ext cx="3189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800" i="1" dirty="0"/>
              <a:t>Diagnostic</a:t>
            </a:r>
            <a:r>
              <a:rPr lang="en-NL" sz="1800" dirty="0"/>
              <a:t> equations</a:t>
            </a:r>
            <a:endParaRPr lang="en-NL" sz="1800" i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045960E-F2F7-E0FC-7025-6C7EBAB7F22A}"/>
              </a:ext>
            </a:extLst>
          </p:cNvPr>
          <p:cNvSpPr txBox="1"/>
          <p:nvPr/>
        </p:nvSpPr>
        <p:spPr>
          <a:xfrm>
            <a:off x="645216" y="2779453"/>
            <a:ext cx="70011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Same idea, but…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41999E78-6D99-63EB-BF48-775E78A369C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44"/>
          <a:stretch/>
        </p:blipFill>
        <p:spPr>
          <a:xfrm>
            <a:off x="737951" y="3393258"/>
            <a:ext cx="6789649" cy="17526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0C89CF6-0731-A75A-5DA4-4B8B2926F040}"/>
              </a:ext>
            </a:extLst>
          </p:cNvPr>
          <p:cNvSpPr txBox="1"/>
          <p:nvPr/>
        </p:nvSpPr>
        <p:spPr>
          <a:xfrm>
            <a:off x="737951" y="5748945"/>
            <a:ext cx="36512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b="1" dirty="0">
                <a:solidFill>
                  <a:schemeClr val="accent3">
                    <a:lumMod val="75000"/>
                  </a:schemeClr>
                </a:solidFill>
              </a:rPr>
              <a:t>Conserves cubic invariants!</a:t>
            </a:r>
          </a:p>
        </p:txBody>
      </p:sp>
    </p:spTree>
    <p:extLst>
      <p:ext uri="{BB962C8B-B14F-4D97-AF65-F5344CB8AC3E}">
        <p14:creationId xmlns:p14="http://schemas.microsoft.com/office/powerpoint/2010/main" val="2983035786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4298" y="107917"/>
            <a:ext cx="11462927" cy="944563"/>
          </a:xfrm>
        </p:spPr>
        <p:txBody>
          <a:bodyPr>
            <a:normAutofit/>
          </a:bodyPr>
          <a:lstStyle/>
          <a:p>
            <a:r>
              <a:rPr lang="en-US" dirty="0"/>
              <a:t>Temporal discretization shallow waters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F9BB97A-B44C-9A40-B535-9C28844410EA}"/>
              </a:ext>
            </a:extLst>
          </p:cNvPr>
          <p:cNvSpPr txBox="1"/>
          <p:nvPr/>
        </p:nvSpPr>
        <p:spPr>
          <a:xfrm>
            <a:off x="354296" y="985640"/>
            <a:ext cx="118377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Key take-aways</a:t>
            </a:r>
            <a:endParaRPr lang="en-NL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ABC6B1-FFAC-074D-DB03-8337B2A9F58D}"/>
              </a:ext>
            </a:extLst>
          </p:cNvPr>
          <p:cNvSpPr txBox="1"/>
          <p:nvPr/>
        </p:nvSpPr>
        <p:spPr>
          <a:xfrm>
            <a:off x="536713" y="1769165"/>
            <a:ext cx="1093304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NL" dirty="0"/>
              <a:t>Time integrators conserve only some of the invariants.</a:t>
            </a:r>
          </a:p>
          <a:p>
            <a:pPr marL="457200" indent="-457200">
              <a:buFont typeface="+mj-lt"/>
              <a:buAutoNum type="arabicPeriod"/>
            </a:pPr>
            <a:endParaRPr lang="en-NL" dirty="0"/>
          </a:p>
          <a:p>
            <a:pPr marL="457200" indent="-457200">
              <a:buFont typeface="+mj-lt"/>
              <a:buAutoNum type="arabicPeriod"/>
            </a:pPr>
            <a:r>
              <a:rPr lang="en-NL" dirty="0"/>
              <a:t>Quadratic invariants are conserved by midpoint rule integrator.</a:t>
            </a:r>
          </a:p>
          <a:p>
            <a:pPr marL="457200" indent="-457200">
              <a:buFont typeface="+mj-lt"/>
              <a:buAutoNum type="arabicPeriod"/>
            </a:pPr>
            <a:endParaRPr lang="en-NL" dirty="0"/>
          </a:p>
          <a:p>
            <a:pPr marL="457200" indent="-457200">
              <a:buFont typeface="+mj-lt"/>
              <a:buAutoNum type="arabicPeriod"/>
            </a:pPr>
            <a:r>
              <a:rPr lang="en-NL" dirty="0"/>
              <a:t>Higher order invariants require Poisson integrators.</a:t>
            </a:r>
          </a:p>
          <a:p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413467302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4298" y="107917"/>
            <a:ext cx="11462927" cy="944563"/>
          </a:xfrm>
        </p:spPr>
        <p:txBody>
          <a:bodyPr>
            <a:normAutofit/>
          </a:bodyPr>
          <a:lstStyle/>
          <a:p>
            <a:r>
              <a:rPr lang="en-US" dirty="0"/>
              <a:t>Temporal discretization shallow waters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F9BB97A-B44C-9A40-B535-9C28844410EA}"/>
              </a:ext>
            </a:extLst>
          </p:cNvPr>
          <p:cNvSpPr txBox="1"/>
          <p:nvPr/>
        </p:nvSpPr>
        <p:spPr>
          <a:xfrm>
            <a:off x="354296" y="985640"/>
            <a:ext cx="118377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Key take-aways</a:t>
            </a:r>
            <a:endParaRPr lang="en-NL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8365924-3850-5C17-B72B-9F02CC4180C3}"/>
              </a:ext>
            </a:extLst>
          </p:cNvPr>
          <p:cNvSpPr txBox="1"/>
          <p:nvPr/>
        </p:nvSpPr>
        <p:spPr>
          <a:xfrm>
            <a:off x="536713" y="4796331"/>
            <a:ext cx="92433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sz="3200" b="1" dirty="0"/>
              <a:t>How to implement this?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ABC6B1-FFAC-074D-DB03-8337B2A9F58D}"/>
              </a:ext>
            </a:extLst>
          </p:cNvPr>
          <p:cNvSpPr txBox="1"/>
          <p:nvPr/>
        </p:nvSpPr>
        <p:spPr>
          <a:xfrm>
            <a:off x="536713" y="1769165"/>
            <a:ext cx="1093304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NL" dirty="0"/>
              <a:t>Time integrators conserve only some of the invariants.</a:t>
            </a:r>
          </a:p>
          <a:p>
            <a:pPr marL="457200" indent="-457200">
              <a:buFont typeface="+mj-lt"/>
              <a:buAutoNum type="arabicPeriod"/>
            </a:pPr>
            <a:endParaRPr lang="en-NL" dirty="0"/>
          </a:p>
          <a:p>
            <a:pPr marL="457200" indent="-457200">
              <a:buFont typeface="+mj-lt"/>
              <a:buAutoNum type="arabicPeriod"/>
            </a:pPr>
            <a:r>
              <a:rPr lang="en-NL" dirty="0"/>
              <a:t>Quadratic invariants are conserved by midpoint rule integrator.</a:t>
            </a:r>
          </a:p>
          <a:p>
            <a:pPr marL="457200" indent="-457200">
              <a:buFont typeface="+mj-lt"/>
              <a:buAutoNum type="arabicPeriod"/>
            </a:pPr>
            <a:endParaRPr lang="en-NL" dirty="0"/>
          </a:p>
          <a:p>
            <a:pPr marL="457200" indent="-457200">
              <a:buFont typeface="+mj-lt"/>
              <a:buAutoNum type="arabicPeriod"/>
            </a:pPr>
            <a:r>
              <a:rPr lang="en-NL" dirty="0"/>
              <a:t>Higher order invariants require Poisson integrators.</a:t>
            </a:r>
          </a:p>
          <a:p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733850152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7D2883-7972-49E6-0FF0-26E3C8CEC5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04621" y="1831989"/>
            <a:ext cx="9687379" cy="2972717"/>
          </a:xfrm>
        </p:spPr>
        <p:txBody>
          <a:bodyPr/>
          <a:lstStyle/>
          <a:p>
            <a:r>
              <a:rPr lang="en-NL" sz="5000" b="1" dirty="0"/>
              <a:t>Hands on work</a:t>
            </a:r>
            <a:br>
              <a:rPr lang="en-NL" sz="5000" b="1" dirty="0"/>
            </a:br>
            <a:r>
              <a:rPr lang="en-NL" sz="2800" b="1" dirty="0"/>
              <a:t>Implementation in Firedrake</a:t>
            </a:r>
            <a:endParaRPr lang="en-NL" sz="5000" b="1" dirty="0"/>
          </a:p>
        </p:txBody>
      </p:sp>
    </p:spTree>
    <p:extLst>
      <p:ext uri="{BB962C8B-B14F-4D97-AF65-F5344CB8AC3E}">
        <p14:creationId xmlns:p14="http://schemas.microsoft.com/office/powerpoint/2010/main" val="768409247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4298" y="107917"/>
            <a:ext cx="11462927" cy="944563"/>
          </a:xfrm>
        </p:spPr>
        <p:txBody>
          <a:bodyPr>
            <a:normAutofit/>
          </a:bodyPr>
          <a:lstStyle/>
          <a:p>
            <a:r>
              <a:rPr lang="en-US" dirty="0"/>
              <a:t>Hands on work: Firedrake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F9BB97A-B44C-9A40-B535-9C28844410EA}"/>
              </a:ext>
            </a:extLst>
          </p:cNvPr>
          <p:cNvSpPr txBox="1"/>
          <p:nvPr/>
        </p:nvSpPr>
        <p:spPr>
          <a:xfrm>
            <a:off x="354296" y="985640"/>
            <a:ext cx="118377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Look at the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Jupyter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notebook</a:t>
            </a:r>
            <a:endParaRPr lang="en-NL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FABC97C-17D4-CC0F-A037-8289BA9DC142}"/>
              </a:ext>
            </a:extLst>
          </p:cNvPr>
          <p:cNvSpPr txBox="1"/>
          <p:nvPr/>
        </p:nvSpPr>
        <p:spPr>
          <a:xfrm>
            <a:off x="576854" y="3013501"/>
            <a:ext cx="1103829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L" sz="4800" dirty="0"/>
              <a:t>https://github.com/apalha/shallow_waters</a:t>
            </a:r>
          </a:p>
        </p:txBody>
      </p:sp>
    </p:spTree>
    <p:extLst>
      <p:ext uri="{BB962C8B-B14F-4D97-AF65-F5344CB8AC3E}">
        <p14:creationId xmlns:p14="http://schemas.microsoft.com/office/powerpoint/2010/main" val="33048310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7255B76D-4056-BA41-D300-C210AFE800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6702" y="854052"/>
            <a:ext cx="5885297" cy="30154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4298" y="107917"/>
            <a:ext cx="11462927" cy="944563"/>
          </a:xfrm>
        </p:spPr>
        <p:txBody>
          <a:bodyPr>
            <a:normAutofit/>
          </a:bodyPr>
          <a:lstStyle/>
          <a:p>
            <a:r>
              <a:rPr lang="en-US" dirty="0"/>
              <a:t>Intro shallow waters equations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F9BB97A-B44C-9A40-B535-9C28844410EA}"/>
              </a:ext>
            </a:extLst>
          </p:cNvPr>
          <p:cNvSpPr txBox="1"/>
          <p:nvPr/>
        </p:nvSpPr>
        <p:spPr>
          <a:xfrm>
            <a:off x="354296" y="985640"/>
            <a:ext cx="118377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The equations and possible discretizations</a:t>
            </a:r>
            <a:endParaRPr lang="en-NL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747AF2BE-E11B-69FF-FE52-7923E5A4EE31}"/>
              </a:ext>
            </a:extLst>
          </p:cNvPr>
          <p:cNvSpPr/>
          <p:nvPr/>
        </p:nvSpPr>
        <p:spPr>
          <a:xfrm>
            <a:off x="6444343" y="2415859"/>
            <a:ext cx="5595257" cy="741006"/>
          </a:xfrm>
          <a:custGeom>
            <a:avLst/>
            <a:gdLst>
              <a:gd name="connsiteX0" fmla="*/ 174171 w 5595257"/>
              <a:gd name="connsiteY0" fmla="*/ 11655 h 741006"/>
              <a:gd name="connsiteX1" fmla="*/ 174171 w 5595257"/>
              <a:gd name="connsiteY1" fmla="*/ 11655 h 741006"/>
              <a:gd name="connsiteX2" fmla="*/ 283028 w 5595257"/>
              <a:gd name="connsiteY2" fmla="*/ 22541 h 741006"/>
              <a:gd name="connsiteX3" fmla="*/ 957943 w 5595257"/>
              <a:gd name="connsiteY3" fmla="*/ 44312 h 741006"/>
              <a:gd name="connsiteX4" fmla="*/ 1850571 w 5595257"/>
              <a:gd name="connsiteY4" fmla="*/ 11655 h 741006"/>
              <a:gd name="connsiteX5" fmla="*/ 2449286 w 5595257"/>
              <a:gd name="connsiteY5" fmla="*/ 11655 h 741006"/>
              <a:gd name="connsiteX6" fmla="*/ 2841171 w 5595257"/>
              <a:gd name="connsiteY6" fmla="*/ 22541 h 741006"/>
              <a:gd name="connsiteX7" fmla="*/ 3918857 w 5595257"/>
              <a:gd name="connsiteY7" fmla="*/ 770 h 741006"/>
              <a:gd name="connsiteX8" fmla="*/ 4887686 w 5595257"/>
              <a:gd name="connsiteY8" fmla="*/ 11655 h 741006"/>
              <a:gd name="connsiteX9" fmla="*/ 5529943 w 5595257"/>
              <a:gd name="connsiteY9" fmla="*/ 11655 h 741006"/>
              <a:gd name="connsiteX10" fmla="*/ 5595257 w 5595257"/>
              <a:gd name="connsiteY10" fmla="*/ 22541 h 741006"/>
              <a:gd name="connsiteX11" fmla="*/ 5573486 w 5595257"/>
              <a:gd name="connsiteY11" fmla="*/ 479741 h 741006"/>
              <a:gd name="connsiteX12" fmla="*/ 5562600 w 5595257"/>
              <a:gd name="connsiteY12" fmla="*/ 610370 h 741006"/>
              <a:gd name="connsiteX13" fmla="*/ 5116286 w 5595257"/>
              <a:gd name="connsiteY13" fmla="*/ 599484 h 741006"/>
              <a:gd name="connsiteX14" fmla="*/ 4887686 w 5595257"/>
              <a:gd name="connsiteY14" fmla="*/ 588598 h 741006"/>
              <a:gd name="connsiteX15" fmla="*/ 4256314 w 5595257"/>
              <a:gd name="connsiteY15" fmla="*/ 599484 h 741006"/>
              <a:gd name="connsiteX16" fmla="*/ 4245428 w 5595257"/>
              <a:gd name="connsiteY16" fmla="*/ 632141 h 741006"/>
              <a:gd name="connsiteX17" fmla="*/ 4245428 w 5595257"/>
              <a:gd name="connsiteY17" fmla="*/ 708341 h 741006"/>
              <a:gd name="connsiteX18" fmla="*/ 3918857 w 5595257"/>
              <a:gd name="connsiteY18" fmla="*/ 697455 h 741006"/>
              <a:gd name="connsiteX19" fmla="*/ 3886200 w 5595257"/>
              <a:gd name="connsiteY19" fmla="*/ 708341 h 741006"/>
              <a:gd name="connsiteX20" fmla="*/ 3516086 w 5595257"/>
              <a:gd name="connsiteY20" fmla="*/ 719227 h 741006"/>
              <a:gd name="connsiteX21" fmla="*/ 3233057 w 5595257"/>
              <a:gd name="connsiteY21" fmla="*/ 730112 h 741006"/>
              <a:gd name="connsiteX22" fmla="*/ 2928257 w 5595257"/>
              <a:gd name="connsiteY22" fmla="*/ 730112 h 741006"/>
              <a:gd name="connsiteX23" fmla="*/ 1774371 w 5595257"/>
              <a:gd name="connsiteY23" fmla="*/ 740998 h 741006"/>
              <a:gd name="connsiteX24" fmla="*/ 1197428 w 5595257"/>
              <a:gd name="connsiteY24" fmla="*/ 730112 h 741006"/>
              <a:gd name="connsiteX25" fmla="*/ 762000 w 5595257"/>
              <a:gd name="connsiteY25" fmla="*/ 719227 h 741006"/>
              <a:gd name="connsiteX26" fmla="*/ 87086 w 5595257"/>
              <a:gd name="connsiteY26" fmla="*/ 708341 h 741006"/>
              <a:gd name="connsiteX27" fmla="*/ 21771 w 5595257"/>
              <a:gd name="connsiteY27" fmla="*/ 697455 h 741006"/>
              <a:gd name="connsiteX28" fmla="*/ 10886 w 5595257"/>
              <a:gd name="connsiteY28" fmla="*/ 664798 h 741006"/>
              <a:gd name="connsiteX29" fmla="*/ 0 w 5595257"/>
              <a:gd name="connsiteY29" fmla="*/ 207598 h 741006"/>
              <a:gd name="connsiteX30" fmla="*/ 21771 w 5595257"/>
              <a:gd name="connsiteY30" fmla="*/ 76970 h 741006"/>
              <a:gd name="connsiteX31" fmla="*/ 43543 w 5595257"/>
              <a:gd name="connsiteY31" fmla="*/ 55198 h 741006"/>
              <a:gd name="connsiteX32" fmla="*/ 108857 w 5595257"/>
              <a:gd name="connsiteY32" fmla="*/ 11655 h 741006"/>
              <a:gd name="connsiteX33" fmla="*/ 174171 w 5595257"/>
              <a:gd name="connsiteY33" fmla="*/ 11655 h 741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5595257" h="741006">
                <a:moveTo>
                  <a:pt x="174171" y="11655"/>
                </a:moveTo>
                <a:lnTo>
                  <a:pt x="174171" y="11655"/>
                </a:lnTo>
                <a:cubicBezTo>
                  <a:pt x="210457" y="15284"/>
                  <a:pt x="246648" y="20032"/>
                  <a:pt x="283028" y="22541"/>
                </a:cubicBezTo>
                <a:cubicBezTo>
                  <a:pt x="516116" y="38616"/>
                  <a:pt x="713807" y="38635"/>
                  <a:pt x="957943" y="44312"/>
                </a:cubicBezTo>
                <a:cubicBezTo>
                  <a:pt x="1705481" y="20198"/>
                  <a:pt x="1408050" y="33782"/>
                  <a:pt x="1850571" y="11655"/>
                </a:cubicBezTo>
                <a:cubicBezTo>
                  <a:pt x="2064290" y="82897"/>
                  <a:pt x="1838437" y="11655"/>
                  <a:pt x="2449286" y="11655"/>
                </a:cubicBezTo>
                <a:cubicBezTo>
                  <a:pt x="2579965" y="11655"/>
                  <a:pt x="2710543" y="18912"/>
                  <a:pt x="2841171" y="22541"/>
                </a:cubicBezTo>
                <a:cubicBezTo>
                  <a:pt x="3267388" y="7319"/>
                  <a:pt x="3389174" y="770"/>
                  <a:pt x="3918857" y="770"/>
                </a:cubicBezTo>
                <a:cubicBezTo>
                  <a:pt x="4241820" y="770"/>
                  <a:pt x="4564743" y="8027"/>
                  <a:pt x="4887686" y="11655"/>
                </a:cubicBezTo>
                <a:cubicBezTo>
                  <a:pt x="5204123" y="-1529"/>
                  <a:pt x="5166422" y="-6077"/>
                  <a:pt x="5529943" y="11655"/>
                </a:cubicBezTo>
                <a:cubicBezTo>
                  <a:pt x="5551988" y="12730"/>
                  <a:pt x="5573486" y="18912"/>
                  <a:pt x="5595257" y="22541"/>
                </a:cubicBezTo>
                <a:cubicBezTo>
                  <a:pt x="5570375" y="321123"/>
                  <a:pt x="5598168" y="-38597"/>
                  <a:pt x="5573486" y="479741"/>
                </a:cubicBezTo>
                <a:cubicBezTo>
                  <a:pt x="5571408" y="523385"/>
                  <a:pt x="5566229" y="566827"/>
                  <a:pt x="5562600" y="610370"/>
                </a:cubicBezTo>
                <a:lnTo>
                  <a:pt x="5116286" y="599484"/>
                </a:lnTo>
                <a:cubicBezTo>
                  <a:pt x="5040039" y="597024"/>
                  <a:pt x="4963972" y="588598"/>
                  <a:pt x="4887686" y="588598"/>
                </a:cubicBezTo>
                <a:cubicBezTo>
                  <a:pt x="4677197" y="588598"/>
                  <a:pt x="4466771" y="595855"/>
                  <a:pt x="4256314" y="599484"/>
                </a:cubicBezTo>
                <a:cubicBezTo>
                  <a:pt x="4252685" y="610370"/>
                  <a:pt x="4245428" y="620666"/>
                  <a:pt x="4245428" y="632141"/>
                </a:cubicBezTo>
                <a:cubicBezTo>
                  <a:pt x="4245428" y="727822"/>
                  <a:pt x="4271529" y="630041"/>
                  <a:pt x="4245428" y="708341"/>
                </a:cubicBezTo>
                <a:cubicBezTo>
                  <a:pt x="4136571" y="704712"/>
                  <a:pt x="4027774" y="697455"/>
                  <a:pt x="3918857" y="697455"/>
                </a:cubicBezTo>
                <a:cubicBezTo>
                  <a:pt x="3907382" y="697455"/>
                  <a:pt x="3897658" y="707722"/>
                  <a:pt x="3886200" y="708341"/>
                </a:cubicBezTo>
                <a:cubicBezTo>
                  <a:pt x="3762955" y="715003"/>
                  <a:pt x="3639442" y="715115"/>
                  <a:pt x="3516086" y="719227"/>
                </a:cubicBezTo>
                <a:lnTo>
                  <a:pt x="3233057" y="730112"/>
                </a:lnTo>
                <a:cubicBezTo>
                  <a:pt x="3012444" y="754625"/>
                  <a:pt x="3281412" y="730112"/>
                  <a:pt x="2928257" y="730112"/>
                </a:cubicBezTo>
                <a:lnTo>
                  <a:pt x="1774371" y="740998"/>
                </a:lnTo>
                <a:lnTo>
                  <a:pt x="1197428" y="730112"/>
                </a:lnTo>
                <a:lnTo>
                  <a:pt x="762000" y="719227"/>
                </a:lnTo>
                <a:lnTo>
                  <a:pt x="87086" y="708341"/>
                </a:lnTo>
                <a:cubicBezTo>
                  <a:pt x="65314" y="704712"/>
                  <a:pt x="40935" y="708406"/>
                  <a:pt x="21771" y="697455"/>
                </a:cubicBezTo>
                <a:cubicBezTo>
                  <a:pt x="11808" y="691762"/>
                  <a:pt x="11395" y="676261"/>
                  <a:pt x="10886" y="664798"/>
                </a:cubicBezTo>
                <a:cubicBezTo>
                  <a:pt x="4118" y="512505"/>
                  <a:pt x="3629" y="359998"/>
                  <a:pt x="0" y="207598"/>
                </a:cubicBezTo>
                <a:cubicBezTo>
                  <a:pt x="1074" y="197928"/>
                  <a:pt x="4365" y="105981"/>
                  <a:pt x="21771" y="76970"/>
                </a:cubicBezTo>
                <a:cubicBezTo>
                  <a:pt x="27051" y="68169"/>
                  <a:pt x="35332" y="61356"/>
                  <a:pt x="43543" y="55198"/>
                </a:cubicBezTo>
                <a:cubicBezTo>
                  <a:pt x="64476" y="39498"/>
                  <a:pt x="82691" y="11655"/>
                  <a:pt x="108857" y="11655"/>
                </a:cubicBezTo>
                <a:lnTo>
                  <a:pt x="174171" y="11655"/>
                </a:lnTo>
                <a:close/>
              </a:path>
            </a:pathLst>
          </a:custGeom>
          <a:solidFill>
            <a:srgbClr val="FFFF00">
              <a:alpha val="3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1BB78C0-E176-0907-273B-C691CF4AF6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241" y="3467695"/>
            <a:ext cx="1346200" cy="5207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924DCAA-F23D-2803-CC03-1E44DA8FD2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7237" y="5421051"/>
            <a:ext cx="927100" cy="190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2562B2C-5B68-AF0D-F3D1-EB5500B310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6351" y="4943707"/>
            <a:ext cx="1701800" cy="228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8469F5C-8393-90F1-9B78-8864A79A6D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7237" y="4231101"/>
            <a:ext cx="723900" cy="4699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FB677B4-67E5-EDB1-9D79-E06AF4461B6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7237" y="1823547"/>
            <a:ext cx="1701800" cy="5334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69427EF-507B-14E7-C4A1-F93C5C91A40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7237" y="2693792"/>
            <a:ext cx="3606800" cy="5334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18D4267-4D52-33DA-FE6C-B0FAB86D7C4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40908" y="4187092"/>
            <a:ext cx="2603500" cy="25781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3C73BE6-88BA-DE8C-845E-DCA1E438598B}"/>
              </a:ext>
            </a:extLst>
          </p:cNvPr>
          <p:cNvSpPr txBox="1"/>
          <p:nvPr/>
        </p:nvSpPr>
        <p:spPr>
          <a:xfrm>
            <a:off x="2775857" y="3901805"/>
            <a:ext cx="38535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600" dirty="0"/>
              <a:t>New grid based on C-grid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A23CABF-6636-CAA9-0D8C-339D714F4160}"/>
              </a:ext>
            </a:extLst>
          </p:cNvPr>
          <p:cNvCxnSpPr>
            <a:cxnSpLocks/>
          </p:cNvCxnSpPr>
          <p:nvPr/>
        </p:nvCxnSpPr>
        <p:spPr>
          <a:xfrm flipH="1">
            <a:off x="5198098" y="3324158"/>
            <a:ext cx="290238" cy="7469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914582BB-1EB9-C9CF-4855-C7FC3EC4DAB9}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085761" y="4281113"/>
            <a:ext cx="2286968" cy="221485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386034C-27B6-E7AE-B172-4CC39AD10EEB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9148533" y="4368713"/>
            <a:ext cx="2297270" cy="221485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C9B73C7-E199-EBDF-9A57-522F629CD17E}"/>
              </a:ext>
            </a:extLst>
          </p:cNvPr>
          <p:cNvSpPr txBox="1"/>
          <p:nvPr/>
        </p:nvSpPr>
        <p:spPr>
          <a:xfrm>
            <a:off x="6719559" y="3988395"/>
            <a:ext cx="13607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400" dirty="0"/>
              <a:t>Original C-grid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20B3D93-5C0A-22E9-F5FB-C939BF2BB75A}"/>
              </a:ext>
            </a:extLst>
          </p:cNvPr>
          <p:cNvSpPr txBox="1"/>
          <p:nvPr/>
        </p:nvSpPr>
        <p:spPr>
          <a:xfrm>
            <a:off x="9734902" y="3988395"/>
            <a:ext cx="13607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400" dirty="0"/>
              <a:t>New C-grid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6684B13-89FB-3B6C-2C8D-E728D1C64A4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10800000">
            <a:off x="4532825" y="1328177"/>
            <a:ext cx="1773877" cy="1973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93179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D04D6C1-BF8D-F58B-A2F8-8DFE79337F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83345" y="2634476"/>
            <a:ext cx="9454017" cy="158904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NL" sz="880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19223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7255B76D-4056-BA41-D300-C210AFE800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6702" y="854052"/>
            <a:ext cx="5885297" cy="30154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4298" y="107917"/>
            <a:ext cx="11462927" cy="944563"/>
          </a:xfrm>
        </p:spPr>
        <p:txBody>
          <a:bodyPr>
            <a:normAutofit/>
          </a:bodyPr>
          <a:lstStyle/>
          <a:p>
            <a:r>
              <a:rPr lang="en-US" dirty="0"/>
              <a:t>Intro shallow waters equations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F9BB97A-B44C-9A40-B535-9C28844410EA}"/>
              </a:ext>
            </a:extLst>
          </p:cNvPr>
          <p:cNvSpPr txBox="1"/>
          <p:nvPr/>
        </p:nvSpPr>
        <p:spPr>
          <a:xfrm>
            <a:off x="354296" y="985640"/>
            <a:ext cx="118377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The equations and possible discretizations</a:t>
            </a:r>
            <a:endParaRPr lang="en-NL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747AF2BE-E11B-69FF-FE52-7923E5A4EE31}"/>
              </a:ext>
            </a:extLst>
          </p:cNvPr>
          <p:cNvSpPr/>
          <p:nvPr/>
        </p:nvSpPr>
        <p:spPr>
          <a:xfrm>
            <a:off x="6444343" y="2415859"/>
            <a:ext cx="5595257" cy="741006"/>
          </a:xfrm>
          <a:custGeom>
            <a:avLst/>
            <a:gdLst>
              <a:gd name="connsiteX0" fmla="*/ 174171 w 5595257"/>
              <a:gd name="connsiteY0" fmla="*/ 11655 h 741006"/>
              <a:gd name="connsiteX1" fmla="*/ 174171 w 5595257"/>
              <a:gd name="connsiteY1" fmla="*/ 11655 h 741006"/>
              <a:gd name="connsiteX2" fmla="*/ 283028 w 5595257"/>
              <a:gd name="connsiteY2" fmla="*/ 22541 h 741006"/>
              <a:gd name="connsiteX3" fmla="*/ 957943 w 5595257"/>
              <a:gd name="connsiteY3" fmla="*/ 44312 h 741006"/>
              <a:gd name="connsiteX4" fmla="*/ 1850571 w 5595257"/>
              <a:gd name="connsiteY4" fmla="*/ 11655 h 741006"/>
              <a:gd name="connsiteX5" fmla="*/ 2449286 w 5595257"/>
              <a:gd name="connsiteY5" fmla="*/ 11655 h 741006"/>
              <a:gd name="connsiteX6" fmla="*/ 2841171 w 5595257"/>
              <a:gd name="connsiteY6" fmla="*/ 22541 h 741006"/>
              <a:gd name="connsiteX7" fmla="*/ 3918857 w 5595257"/>
              <a:gd name="connsiteY7" fmla="*/ 770 h 741006"/>
              <a:gd name="connsiteX8" fmla="*/ 4887686 w 5595257"/>
              <a:gd name="connsiteY8" fmla="*/ 11655 h 741006"/>
              <a:gd name="connsiteX9" fmla="*/ 5529943 w 5595257"/>
              <a:gd name="connsiteY9" fmla="*/ 11655 h 741006"/>
              <a:gd name="connsiteX10" fmla="*/ 5595257 w 5595257"/>
              <a:gd name="connsiteY10" fmla="*/ 22541 h 741006"/>
              <a:gd name="connsiteX11" fmla="*/ 5573486 w 5595257"/>
              <a:gd name="connsiteY11" fmla="*/ 479741 h 741006"/>
              <a:gd name="connsiteX12" fmla="*/ 5562600 w 5595257"/>
              <a:gd name="connsiteY12" fmla="*/ 610370 h 741006"/>
              <a:gd name="connsiteX13" fmla="*/ 5116286 w 5595257"/>
              <a:gd name="connsiteY13" fmla="*/ 599484 h 741006"/>
              <a:gd name="connsiteX14" fmla="*/ 4887686 w 5595257"/>
              <a:gd name="connsiteY14" fmla="*/ 588598 h 741006"/>
              <a:gd name="connsiteX15" fmla="*/ 4256314 w 5595257"/>
              <a:gd name="connsiteY15" fmla="*/ 599484 h 741006"/>
              <a:gd name="connsiteX16" fmla="*/ 4245428 w 5595257"/>
              <a:gd name="connsiteY16" fmla="*/ 632141 h 741006"/>
              <a:gd name="connsiteX17" fmla="*/ 4245428 w 5595257"/>
              <a:gd name="connsiteY17" fmla="*/ 708341 h 741006"/>
              <a:gd name="connsiteX18" fmla="*/ 3918857 w 5595257"/>
              <a:gd name="connsiteY18" fmla="*/ 697455 h 741006"/>
              <a:gd name="connsiteX19" fmla="*/ 3886200 w 5595257"/>
              <a:gd name="connsiteY19" fmla="*/ 708341 h 741006"/>
              <a:gd name="connsiteX20" fmla="*/ 3516086 w 5595257"/>
              <a:gd name="connsiteY20" fmla="*/ 719227 h 741006"/>
              <a:gd name="connsiteX21" fmla="*/ 3233057 w 5595257"/>
              <a:gd name="connsiteY21" fmla="*/ 730112 h 741006"/>
              <a:gd name="connsiteX22" fmla="*/ 2928257 w 5595257"/>
              <a:gd name="connsiteY22" fmla="*/ 730112 h 741006"/>
              <a:gd name="connsiteX23" fmla="*/ 1774371 w 5595257"/>
              <a:gd name="connsiteY23" fmla="*/ 740998 h 741006"/>
              <a:gd name="connsiteX24" fmla="*/ 1197428 w 5595257"/>
              <a:gd name="connsiteY24" fmla="*/ 730112 h 741006"/>
              <a:gd name="connsiteX25" fmla="*/ 762000 w 5595257"/>
              <a:gd name="connsiteY25" fmla="*/ 719227 h 741006"/>
              <a:gd name="connsiteX26" fmla="*/ 87086 w 5595257"/>
              <a:gd name="connsiteY26" fmla="*/ 708341 h 741006"/>
              <a:gd name="connsiteX27" fmla="*/ 21771 w 5595257"/>
              <a:gd name="connsiteY27" fmla="*/ 697455 h 741006"/>
              <a:gd name="connsiteX28" fmla="*/ 10886 w 5595257"/>
              <a:gd name="connsiteY28" fmla="*/ 664798 h 741006"/>
              <a:gd name="connsiteX29" fmla="*/ 0 w 5595257"/>
              <a:gd name="connsiteY29" fmla="*/ 207598 h 741006"/>
              <a:gd name="connsiteX30" fmla="*/ 21771 w 5595257"/>
              <a:gd name="connsiteY30" fmla="*/ 76970 h 741006"/>
              <a:gd name="connsiteX31" fmla="*/ 43543 w 5595257"/>
              <a:gd name="connsiteY31" fmla="*/ 55198 h 741006"/>
              <a:gd name="connsiteX32" fmla="*/ 108857 w 5595257"/>
              <a:gd name="connsiteY32" fmla="*/ 11655 h 741006"/>
              <a:gd name="connsiteX33" fmla="*/ 174171 w 5595257"/>
              <a:gd name="connsiteY33" fmla="*/ 11655 h 741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5595257" h="741006">
                <a:moveTo>
                  <a:pt x="174171" y="11655"/>
                </a:moveTo>
                <a:lnTo>
                  <a:pt x="174171" y="11655"/>
                </a:lnTo>
                <a:cubicBezTo>
                  <a:pt x="210457" y="15284"/>
                  <a:pt x="246648" y="20032"/>
                  <a:pt x="283028" y="22541"/>
                </a:cubicBezTo>
                <a:cubicBezTo>
                  <a:pt x="516116" y="38616"/>
                  <a:pt x="713807" y="38635"/>
                  <a:pt x="957943" y="44312"/>
                </a:cubicBezTo>
                <a:cubicBezTo>
                  <a:pt x="1705481" y="20198"/>
                  <a:pt x="1408050" y="33782"/>
                  <a:pt x="1850571" y="11655"/>
                </a:cubicBezTo>
                <a:cubicBezTo>
                  <a:pt x="2064290" y="82897"/>
                  <a:pt x="1838437" y="11655"/>
                  <a:pt x="2449286" y="11655"/>
                </a:cubicBezTo>
                <a:cubicBezTo>
                  <a:pt x="2579965" y="11655"/>
                  <a:pt x="2710543" y="18912"/>
                  <a:pt x="2841171" y="22541"/>
                </a:cubicBezTo>
                <a:cubicBezTo>
                  <a:pt x="3267388" y="7319"/>
                  <a:pt x="3389174" y="770"/>
                  <a:pt x="3918857" y="770"/>
                </a:cubicBezTo>
                <a:cubicBezTo>
                  <a:pt x="4241820" y="770"/>
                  <a:pt x="4564743" y="8027"/>
                  <a:pt x="4887686" y="11655"/>
                </a:cubicBezTo>
                <a:cubicBezTo>
                  <a:pt x="5204123" y="-1529"/>
                  <a:pt x="5166422" y="-6077"/>
                  <a:pt x="5529943" y="11655"/>
                </a:cubicBezTo>
                <a:cubicBezTo>
                  <a:pt x="5551988" y="12730"/>
                  <a:pt x="5573486" y="18912"/>
                  <a:pt x="5595257" y="22541"/>
                </a:cubicBezTo>
                <a:cubicBezTo>
                  <a:pt x="5570375" y="321123"/>
                  <a:pt x="5598168" y="-38597"/>
                  <a:pt x="5573486" y="479741"/>
                </a:cubicBezTo>
                <a:cubicBezTo>
                  <a:pt x="5571408" y="523385"/>
                  <a:pt x="5566229" y="566827"/>
                  <a:pt x="5562600" y="610370"/>
                </a:cubicBezTo>
                <a:lnTo>
                  <a:pt x="5116286" y="599484"/>
                </a:lnTo>
                <a:cubicBezTo>
                  <a:pt x="5040039" y="597024"/>
                  <a:pt x="4963972" y="588598"/>
                  <a:pt x="4887686" y="588598"/>
                </a:cubicBezTo>
                <a:cubicBezTo>
                  <a:pt x="4677197" y="588598"/>
                  <a:pt x="4466771" y="595855"/>
                  <a:pt x="4256314" y="599484"/>
                </a:cubicBezTo>
                <a:cubicBezTo>
                  <a:pt x="4252685" y="610370"/>
                  <a:pt x="4245428" y="620666"/>
                  <a:pt x="4245428" y="632141"/>
                </a:cubicBezTo>
                <a:cubicBezTo>
                  <a:pt x="4245428" y="727822"/>
                  <a:pt x="4271529" y="630041"/>
                  <a:pt x="4245428" y="708341"/>
                </a:cubicBezTo>
                <a:cubicBezTo>
                  <a:pt x="4136571" y="704712"/>
                  <a:pt x="4027774" y="697455"/>
                  <a:pt x="3918857" y="697455"/>
                </a:cubicBezTo>
                <a:cubicBezTo>
                  <a:pt x="3907382" y="697455"/>
                  <a:pt x="3897658" y="707722"/>
                  <a:pt x="3886200" y="708341"/>
                </a:cubicBezTo>
                <a:cubicBezTo>
                  <a:pt x="3762955" y="715003"/>
                  <a:pt x="3639442" y="715115"/>
                  <a:pt x="3516086" y="719227"/>
                </a:cubicBezTo>
                <a:lnTo>
                  <a:pt x="3233057" y="730112"/>
                </a:lnTo>
                <a:cubicBezTo>
                  <a:pt x="3012444" y="754625"/>
                  <a:pt x="3281412" y="730112"/>
                  <a:pt x="2928257" y="730112"/>
                </a:cubicBezTo>
                <a:lnTo>
                  <a:pt x="1774371" y="740998"/>
                </a:lnTo>
                <a:lnTo>
                  <a:pt x="1197428" y="730112"/>
                </a:lnTo>
                <a:lnTo>
                  <a:pt x="762000" y="719227"/>
                </a:lnTo>
                <a:lnTo>
                  <a:pt x="87086" y="708341"/>
                </a:lnTo>
                <a:cubicBezTo>
                  <a:pt x="65314" y="704712"/>
                  <a:pt x="40935" y="708406"/>
                  <a:pt x="21771" y="697455"/>
                </a:cubicBezTo>
                <a:cubicBezTo>
                  <a:pt x="11808" y="691762"/>
                  <a:pt x="11395" y="676261"/>
                  <a:pt x="10886" y="664798"/>
                </a:cubicBezTo>
                <a:cubicBezTo>
                  <a:pt x="4118" y="512505"/>
                  <a:pt x="3629" y="359998"/>
                  <a:pt x="0" y="207598"/>
                </a:cubicBezTo>
                <a:cubicBezTo>
                  <a:pt x="1074" y="197928"/>
                  <a:pt x="4365" y="105981"/>
                  <a:pt x="21771" y="76970"/>
                </a:cubicBezTo>
                <a:cubicBezTo>
                  <a:pt x="27051" y="68169"/>
                  <a:pt x="35332" y="61356"/>
                  <a:pt x="43543" y="55198"/>
                </a:cubicBezTo>
                <a:cubicBezTo>
                  <a:pt x="64476" y="39498"/>
                  <a:pt x="82691" y="11655"/>
                  <a:pt x="108857" y="11655"/>
                </a:cubicBezTo>
                <a:lnTo>
                  <a:pt x="174171" y="11655"/>
                </a:lnTo>
                <a:close/>
              </a:path>
            </a:pathLst>
          </a:custGeom>
          <a:solidFill>
            <a:srgbClr val="FFFF00">
              <a:alpha val="3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1BB78C0-E176-0907-273B-C691CF4AF6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241" y="3467695"/>
            <a:ext cx="1346200" cy="5207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924DCAA-F23D-2803-CC03-1E44DA8FD2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7237" y="5421051"/>
            <a:ext cx="927100" cy="190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2562B2C-5B68-AF0D-F3D1-EB5500B310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6351" y="4943707"/>
            <a:ext cx="1701800" cy="228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8469F5C-8393-90F1-9B78-8864A79A6D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7237" y="4231101"/>
            <a:ext cx="723900" cy="4699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FB677B4-67E5-EDB1-9D79-E06AF4461B6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7237" y="1823547"/>
            <a:ext cx="1701800" cy="5334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69427EF-507B-14E7-C4A1-F93C5C91A40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7237" y="2693792"/>
            <a:ext cx="3606800" cy="5334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18D4267-4D52-33DA-FE6C-B0FAB86D7C4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40908" y="4187092"/>
            <a:ext cx="2603500" cy="25781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3C73BE6-88BA-DE8C-845E-DCA1E438598B}"/>
              </a:ext>
            </a:extLst>
          </p:cNvPr>
          <p:cNvSpPr txBox="1"/>
          <p:nvPr/>
        </p:nvSpPr>
        <p:spPr>
          <a:xfrm>
            <a:off x="2775857" y="3901805"/>
            <a:ext cx="38535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600" dirty="0"/>
              <a:t>New grid based on C-grid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A23CABF-6636-CAA9-0D8C-339D714F4160}"/>
              </a:ext>
            </a:extLst>
          </p:cNvPr>
          <p:cNvCxnSpPr>
            <a:cxnSpLocks/>
          </p:cNvCxnSpPr>
          <p:nvPr/>
        </p:nvCxnSpPr>
        <p:spPr>
          <a:xfrm flipH="1">
            <a:off x="5198098" y="3324158"/>
            <a:ext cx="290238" cy="7469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6D81C17E-9D09-DB5C-B564-65DFDC6F618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31813" y="3869538"/>
            <a:ext cx="3357528" cy="290436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4EFF484-A6E5-8E31-0EFC-F2393C408E54}"/>
              </a:ext>
            </a:extLst>
          </p:cNvPr>
          <p:cNvSpPr txBox="1"/>
          <p:nvPr/>
        </p:nvSpPr>
        <p:spPr>
          <a:xfrm>
            <a:off x="9458265" y="4467057"/>
            <a:ext cx="25813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sz="1600" dirty="0"/>
              <a:t>The relation between DOFs is the </a:t>
            </a:r>
            <a:r>
              <a:rPr lang="en-NL" sz="1600" i="1" dirty="0"/>
              <a:t>same</a:t>
            </a:r>
            <a:r>
              <a:rPr lang="en-NL" sz="1600" i="1" baseline="30000" dirty="0"/>
              <a:t>*</a:t>
            </a:r>
            <a:endParaRPr lang="en-NL" sz="1600" i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63B9EE0-5E36-8E54-50F3-F78BCD41FD08}"/>
              </a:ext>
            </a:extLst>
          </p:cNvPr>
          <p:cNvSpPr txBox="1"/>
          <p:nvPr/>
        </p:nvSpPr>
        <p:spPr>
          <a:xfrm>
            <a:off x="9458264" y="5285060"/>
            <a:ext cx="258133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sz="1600" dirty="0"/>
              <a:t>Velocity dofs go from</a:t>
            </a:r>
          </a:p>
          <a:p>
            <a:pPr algn="ctr"/>
            <a:r>
              <a:rPr lang="en-NL" sz="1600" dirty="0"/>
              <a:t>line integrals (circulations)</a:t>
            </a:r>
          </a:p>
          <a:p>
            <a:pPr algn="ctr"/>
            <a:r>
              <a:rPr lang="en-GB" sz="1600" dirty="0"/>
              <a:t>t</a:t>
            </a:r>
            <a:r>
              <a:rPr lang="en-NL" sz="1600" dirty="0"/>
              <a:t>o</a:t>
            </a:r>
          </a:p>
          <a:p>
            <a:pPr algn="ctr"/>
            <a:r>
              <a:rPr lang="en-GB" sz="1600" dirty="0"/>
              <a:t>f</a:t>
            </a:r>
            <a:r>
              <a:rPr lang="en-NL" sz="1600" dirty="0"/>
              <a:t>lux integrals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76C98DC-9F6F-1223-29BC-9B8DEDF29D8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10800000">
            <a:off x="4532825" y="1328177"/>
            <a:ext cx="1773877" cy="1973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2322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7255B76D-4056-BA41-D300-C210AFE800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6702" y="854052"/>
            <a:ext cx="5885297" cy="30154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4298" y="107917"/>
            <a:ext cx="11462927" cy="944563"/>
          </a:xfrm>
        </p:spPr>
        <p:txBody>
          <a:bodyPr>
            <a:normAutofit/>
          </a:bodyPr>
          <a:lstStyle/>
          <a:p>
            <a:r>
              <a:rPr lang="en-US" dirty="0"/>
              <a:t>Intro shallow waters equations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F9BB97A-B44C-9A40-B535-9C28844410EA}"/>
              </a:ext>
            </a:extLst>
          </p:cNvPr>
          <p:cNvSpPr txBox="1"/>
          <p:nvPr/>
        </p:nvSpPr>
        <p:spPr>
          <a:xfrm>
            <a:off x="354296" y="985640"/>
            <a:ext cx="118377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The equations and possible discretizations</a:t>
            </a:r>
            <a:endParaRPr lang="en-NL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747AF2BE-E11B-69FF-FE52-7923E5A4EE31}"/>
              </a:ext>
            </a:extLst>
          </p:cNvPr>
          <p:cNvSpPr/>
          <p:nvPr/>
        </p:nvSpPr>
        <p:spPr>
          <a:xfrm>
            <a:off x="6444343" y="2415859"/>
            <a:ext cx="5595257" cy="741006"/>
          </a:xfrm>
          <a:custGeom>
            <a:avLst/>
            <a:gdLst>
              <a:gd name="connsiteX0" fmla="*/ 174171 w 5595257"/>
              <a:gd name="connsiteY0" fmla="*/ 11655 h 741006"/>
              <a:gd name="connsiteX1" fmla="*/ 174171 w 5595257"/>
              <a:gd name="connsiteY1" fmla="*/ 11655 h 741006"/>
              <a:gd name="connsiteX2" fmla="*/ 283028 w 5595257"/>
              <a:gd name="connsiteY2" fmla="*/ 22541 h 741006"/>
              <a:gd name="connsiteX3" fmla="*/ 957943 w 5595257"/>
              <a:gd name="connsiteY3" fmla="*/ 44312 h 741006"/>
              <a:gd name="connsiteX4" fmla="*/ 1850571 w 5595257"/>
              <a:gd name="connsiteY4" fmla="*/ 11655 h 741006"/>
              <a:gd name="connsiteX5" fmla="*/ 2449286 w 5595257"/>
              <a:gd name="connsiteY5" fmla="*/ 11655 h 741006"/>
              <a:gd name="connsiteX6" fmla="*/ 2841171 w 5595257"/>
              <a:gd name="connsiteY6" fmla="*/ 22541 h 741006"/>
              <a:gd name="connsiteX7" fmla="*/ 3918857 w 5595257"/>
              <a:gd name="connsiteY7" fmla="*/ 770 h 741006"/>
              <a:gd name="connsiteX8" fmla="*/ 4887686 w 5595257"/>
              <a:gd name="connsiteY8" fmla="*/ 11655 h 741006"/>
              <a:gd name="connsiteX9" fmla="*/ 5529943 w 5595257"/>
              <a:gd name="connsiteY9" fmla="*/ 11655 h 741006"/>
              <a:gd name="connsiteX10" fmla="*/ 5595257 w 5595257"/>
              <a:gd name="connsiteY10" fmla="*/ 22541 h 741006"/>
              <a:gd name="connsiteX11" fmla="*/ 5573486 w 5595257"/>
              <a:gd name="connsiteY11" fmla="*/ 479741 h 741006"/>
              <a:gd name="connsiteX12" fmla="*/ 5562600 w 5595257"/>
              <a:gd name="connsiteY12" fmla="*/ 610370 h 741006"/>
              <a:gd name="connsiteX13" fmla="*/ 5116286 w 5595257"/>
              <a:gd name="connsiteY13" fmla="*/ 599484 h 741006"/>
              <a:gd name="connsiteX14" fmla="*/ 4887686 w 5595257"/>
              <a:gd name="connsiteY14" fmla="*/ 588598 h 741006"/>
              <a:gd name="connsiteX15" fmla="*/ 4256314 w 5595257"/>
              <a:gd name="connsiteY15" fmla="*/ 599484 h 741006"/>
              <a:gd name="connsiteX16" fmla="*/ 4245428 w 5595257"/>
              <a:gd name="connsiteY16" fmla="*/ 632141 h 741006"/>
              <a:gd name="connsiteX17" fmla="*/ 4245428 w 5595257"/>
              <a:gd name="connsiteY17" fmla="*/ 708341 h 741006"/>
              <a:gd name="connsiteX18" fmla="*/ 3918857 w 5595257"/>
              <a:gd name="connsiteY18" fmla="*/ 697455 h 741006"/>
              <a:gd name="connsiteX19" fmla="*/ 3886200 w 5595257"/>
              <a:gd name="connsiteY19" fmla="*/ 708341 h 741006"/>
              <a:gd name="connsiteX20" fmla="*/ 3516086 w 5595257"/>
              <a:gd name="connsiteY20" fmla="*/ 719227 h 741006"/>
              <a:gd name="connsiteX21" fmla="*/ 3233057 w 5595257"/>
              <a:gd name="connsiteY21" fmla="*/ 730112 h 741006"/>
              <a:gd name="connsiteX22" fmla="*/ 2928257 w 5595257"/>
              <a:gd name="connsiteY22" fmla="*/ 730112 h 741006"/>
              <a:gd name="connsiteX23" fmla="*/ 1774371 w 5595257"/>
              <a:gd name="connsiteY23" fmla="*/ 740998 h 741006"/>
              <a:gd name="connsiteX24" fmla="*/ 1197428 w 5595257"/>
              <a:gd name="connsiteY24" fmla="*/ 730112 h 741006"/>
              <a:gd name="connsiteX25" fmla="*/ 762000 w 5595257"/>
              <a:gd name="connsiteY25" fmla="*/ 719227 h 741006"/>
              <a:gd name="connsiteX26" fmla="*/ 87086 w 5595257"/>
              <a:gd name="connsiteY26" fmla="*/ 708341 h 741006"/>
              <a:gd name="connsiteX27" fmla="*/ 21771 w 5595257"/>
              <a:gd name="connsiteY27" fmla="*/ 697455 h 741006"/>
              <a:gd name="connsiteX28" fmla="*/ 10886 w 5595257"/>
              <a:gd name="connsiteY28" fmla="*/ 664798 h 741006"/>
              <a:gd name="connsiteX29" fmla="*/ 0 w 5595257"/>
              <a:gd name="connsiteY29" fmla="*/ 207598 h 741006"/>
              <a:gd name="connsiteX30" fmla="*/ 21771 w 5595257"/>
              <a:gd name="connsiteY30" fmla="*/ 76970 h 741006"/>
              <a:gd name="connsiteX31" fmla="*/ 43543 w 5595257"/>
              <a:gd name="connsiteY31" fmla="*/ 55198 h 741006"/>
              <a:gd name="connsiteX32" fmla="*/ 108857 w 5595257"/>
              <a:gd name="connsiteY32" fmla="*/ 11655 h 741006"/>
              <a:gd name="connsiteX33" fmla="*/ 174171 w 5595257"/>
              <a:gd name="connsiteY33" fmla="*/ 11655 h 741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5595257" h="741006">
                <a:moveTo>
                  <a:pt x="174171" y="11655"/>
                </a:moveTo>
                <a:lnTo>
                  <a:pt x="174171" y="11655"/>
                </a:lnTo>
                <a:cubicBezTo>
                  <a:pt x="210457" y="15284"/>
                  <a:pt x="246648" y="20032"/>
                  <a:pt x="283028" y="22541"/>
                </a:cubicBezTo>
                <a:cubicBezTo>
                  <a:pt x="516116" y="38616"/>
                  <a:pt x="713807" y="38635"/>
                  <a:pt x="957943" y="44312"/>
                </a:cubicBezTo>
                <a:cubicBezTo>
                  <a:pt x="1705481" y="20198"/>
                  <a:pt x="1408050" y="33782"/>
                  <a:pt x="1850571" y="11655"/>
                </a:cubicBezTo>
                <a:cubicBezTo>
                  <a:pt x="2064290" y="82897"/>
                  <a:pt x="1838437" y="11655"/>
                  <a:pt x="2449286" y="11655"/>
                </a:cubicBezTo>
                <a:cubicBezTo>
                  <a:pt x="2579965" y="11655"/>
                  <a:pt x="2710543" y="18912"/>
                  <a:pt x="2841171" y="22541"/>
                </a:cubicBezTo>
                <a:cubicBezTo>
                  <a:pt x="3267388" y="7319"/>
                  <a:pt x="3389174" y="770"/>
                  <a:pt x="3918857" y="770"/>
                </a:cubicBezTo>
                <a:cubicBezTo>
                  <a:pt x="4241820" y="770"/>
                  <a:pt x="4564743" y="8027"/>
                  <a:pt x="4887686" y="11655"/>
                </a:cubicBezTo>
                <a:cubicBezTo>
                  <a:pt x="5204123" y="-1529"/>
                  <a:pt x="5166422" y="-6077"/>
                  <a:pt x="5529943" y="11655"/>
                </a:cubicBezTo>
                <a:cubicBezTo>
                  <a:pt x="5551988" y="12730"/>
                  <a:pt x="5573486" y="18912"/>
                  <a:pt x="5595257" y="22541"/>
                </a:cubicBezTo>
                <a:cubicBezTo>
                  <a:pt x="5570375" y="321123"/>
                  <a:pt x="5598168" y="-38597"/>
                  <a:pt x="5573486" y="479741"/>
                </a:cubicBezTo>
                <a:cubicBezTo>
                  <a:pt x="5571408" y="523385"/>
                  <a:pt x="5566229" y="566827"/>
                  <a:pt x="5562600" y="610370"/>
                </a:cubicBezTo>
                <a:lnTo>
                  <a:pt x="5116286" y="599484"/>
                </a:lnTo>
                <a:cubicBezTo>
                  <a:pt x="5040039" y="597024"/>
                  <a:pt x="4963972" y="588598"/>
                  <a:pt x="4887686" y="588598"/>
                </a:cubicBezTo>
                <a:cubicBezTo>
                  <a:pt x="4677197" y="588598"/>
                  <a:pt x="4466771" y="595855"/>
                  <a:pt x="4256314" y="599484"/>
                </a:cubicBezTo>
                <a:cubicBezTo>
                  <a:pt x="4252685" y="610370"/>
                  <a:pt x="4245428" y="620666"/>
                  <a:pt x="4245428" y="632141"/>
                </a:cubicBezTo>
                <a:cubicBezTo>
                  <a:pt x="4245428" y="727822"/>
                  <a:pt x="4271529" y="630041"/>
                  <a:pt x="4245428" y="708341"/>
                </a:cubicBezTo>
                <a:cubicBezTo>
                  <a:pt x="4136571" y="704712"/>
                  <a:pt x="4027774" y="697455"/>
                  <a:pt x="3918857" y="697455"/>
                </a:cubicBezTo>
                <a:cubicBezTo>
                  <a:pt x="3907382" y="697455"/>
                  <a:pt x="3897658" y="707722"/>
                  <a:pt x="3886200" y="708341"/>
                </a:cubicBezTo>
                <a:cubicBezTo>
                  <a:pt x="3762955" y="715003"/>
                  <a:pt x="3639442" y="715115"/>
                  <a:pt x="3516086" y="719227"/>
                </a:cubicBezTo>
                <a:lnTo>
                  <a:pt x="3233057" y="730112"/>
                </a:lnTo>
                <a:cubicBezTo>
                  <a:pt x="3012444" y="754625"/>
                  <a:pt x="3281412" y="730112"/>
                  <a:pt x="2928257" y="730112"/>
                </a:cubicBezTo>
                <a:lnTo>
                  <a:pt x="1774371" y="740998"/>
                </a:lnTo>
                <a:lnTo>
                  <a:pt x="1197428" y="730112"/>
                </a:lnTo>
                <a:lnTo>
                  <a:pt x="762000" y="719227"/>
                </a:lnTo>
                <a:lnTo>
                  <a:pt x="87086" y="708341"/>
                </a:lnTo>
                <a:cubicBezTo>
                  <a:pt x="65314" y="704712"/>
                  <a:pt x="40935" y="708406"/>
                  <a:pt x="21771" y="697455"/>
                </a:cubicBezTo>
                <a:cubicBezTo>
                  <a:pt x="11808" y="691762"/>
                  <a:pt x="11395" y="676261"/>
                  <a:pt x="10886" y="664798"/>
                </a:cubicBezTo>
                <a:cubicBezTo>
                  <a:pt x="4118" y="512505"/>
                  <a:pt x="3629" y="359998"/>
                  <a:pt x="0" y="207598"/>
                </a:cubicBezTo>
                <a:cubicBezTo>
                  <a:pt x="1074" y="197928"/>
                  <a:pt x="4365" y="105981"/>
                  <a:pt x="21771" y="76970"/>
                </a:cubicBezTo>
                <a:cubicBezTo>
                  <a:pt x="27051" y="68169"/>
                  <a:pt x="35332" y="61356"/>
                  <a:pt x="43543" y="55198"/>
                </a:cubicBezTo>
                <a:cubicBezTo>
                  <a:pt x="64476" y="39498"/>
                  <a:pt x="82691" y="11655"/>
                  <a:pt x="108857" y="11655"/>
                </a:cubicBezTo>
                <a:lnTo>
                  <a:pt x="174171" y="11655"/>
                </a:lnTo>
                <a:close/>
              </a:path>
            </a:pathLst>
          </a:custGeom>
          <a:solidFill>
            <a:srgbClr val="FFFF00">
              <a:alpha val="3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1BB78C0-E176-0907-273B-C691CF4AF6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241" y="3467695"/>
            <a:ext cx="1346200" cy="5207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924DCAA-F23D-2803-CC03-1E44DA8FD2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7237" y="5421051"/>
            <a:ext cx="927100" cy="190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2562B2C-5B68-AF0D-F3D1-EB5500B310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6351" y="4943707"/>
            <a:ext cx="1701800" cy="228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8469F5C-8393-90F1-9B78-8864A79A6D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7237" y="4231101"/>
            <a:ext cx="723900" cy="4699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FB677B4-67E5-EDB1-9D79-E06AF4461B6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7237" y="1823547"/>
            <a:ext cx="1701800" cy="5334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69427EF-507B-14E7-C4A1-F93C5C91A40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7237" y="2693792"/>
            <a:ext cx="3606800" cy="5334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18D4267-4D52-33DA-FE6C-B0FAB86D7C4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40908" y="4187092"/>
            <a:ext cx="2603500" cy="25781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3C73BE6-88BA-DE8C-845E-DCA1E438598B}"/>
              </a:ext>
            </a:extLst>
          </p:cNvPr>
          <p:cNvSpPr txBox="1"/>
          <p:nvPr/>
        </p:nvSpPr>
        <p:spPr>
          <a:xfrm>
            <a:off x="2775857" y="3901805"/>
            <a:ext cx="38535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600" dirty="0"/>
              <a:t>New grid based on C-grid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A23CABF-6636-CAA9-0D8C-339D714F4160}"/>
              </a:ext>
            </a:extLst>
          </p:cNvPr>
          <p:cNvCxnSpPr>
            <a:cxnSpLocks/>
          </p:cNvCxnSpPr>
          <p:nvPr/>
        </p:nvCxnSpPr>
        <p:spPr>
          <a:xfrm flipH="1">
            <a:off x="5198098" y="3324158"/>
            <a:ext cx="290238" cy="7469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8AFFDDC7-E963-2C87-CF8F-418268B66BB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043057" y="4240359"/>
            <a:ext cx="3853543" cy="240999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3A99A62-877A-795D-0508-006664F20B8A}"/>
              </a:ext>
            </a:extLst>
          </p:cNvPr>
          <p:cNvSpPr txBox="1"/>
          <p:nvPr/>
        </p:nvSpPr>
        <p:spPr>
          <a:xfrm>
            <a:off x="7315199" y="3956142"/>
            <a:ext cx="38535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600" dirty="0"/>
              <a:t>Non-conservative methods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0F0AF14-71D2-DB8A-BF5E-5091ACDBD87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10800000">
            <a:off x="4532825" y="1328177"/>
            <a:ext cx="1773877" cy="1973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813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7255B76D-4056-BA41-D300-C210AFE800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6702" y="854052"/>
            <a:ext cx="5885297" cy="30154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4298" y="107917"/>
            <a:ext cx="11462927" cy="944563"/>
          </a:xfrm>
        </p:spPr>
        <p:txBody>
          <a:bodyPr>
            <a:normAutofit/>
          </a:bodyPr>
          <a:lstStyle/>
          <a:p>
            <a:r>
              <a:rPr lang="en-US" dirty="0"/>
              <a:t>Intro shallow waters equations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F9BB97A-B44C-9A40-B535-9C28844410EA}"/>
              </a:ext>
            </a:extLst>
          </p:cNvPr>
          <p:cNvSpPr txBox="1"/>
          <p:nvPr/>
        </p:nvSpPr>
        <p:spPr>
          <a:xfrm>
            <a:off x="354296" y="985640"/>
            <a:ext cx="118377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The equations and possible discretizations</a:t>
            </a:r>
            <a:endParaRPr lang="en-NL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747AF2BE-E11B-69FF-FE52-7923E5A4EE31}"/>
              </a:ext>
            </a:extLst>
          </p:cNvPr>
          <p:cNvSpPr/>
          <p:nvPr/>
        </p:nvSpPr>
        <p:spPr>
          <a:xfrm>
            <a:off x="6444343" y="2415859"/>
            <a:ext cx="5595257" cy="741006"/>
          </a:xfrm>
          <a:custGeom>
            <a:avLst/>
            <a:gdLst>
              <a:gd name="connsiteX0" fmla="*/ 174171 w 5595257"/>
              <a:gd name="connsiteY0" fmla="*/ 11655 h 741006"/>
              <a:gd name="connsiteX1" fmla="*/ 174171 w 5595257"/>
              <a:gd name="connsiteY1" fmla="*/ 11655 h 741006"/>
              <a:gd name="connsiteX2" fmla="*/ 283028 w 5595257"/>
              <a:gd name="connsiteY2" fmla="*/ 22541 h 741006"/>
              <a:gd name="connsiteX3" fmla="*/ 957943 w 5595257"/>
              <a:gd name="connsiteY3" fmla="*/ 44312 h 741006"/>
              <a:gd name="connsiteX4" fmla="*/ 1850571 w 5595257"/>
              <a:gd name="connsiteY4" fmla="*/ 11655 h 741006"/>
              <a:gd name="connsiteX5" fmla="*/ 2449286 w 5595257"/>
              <a:gd name="connsiteY5" fmla="*/ 11655 h 741006"/>
              <a:gd name="connsiteX6" fmla="*/ 2841171 w 5595257"/>
              <a:gd name="connsiteY6" fmla="*/ 22541 h 741006"/>
              <a:gd name="connsiteX7" fmla="*/ 3918857 w 5595257"/>
              <a:gd name="connsiteY7" fmla="*/ 770 h 741006"/>
              <a:gd name="connsiteX8" fmla="*/ 4887686 w 5595257"/>
              <a:gd name="connsiteY8" fmla="*/ 11655 h 741006"/>
              <a:gd name="connsiteX9" fmla="*/ 5529943 w 5595257"/>
              <a:gd name="connsiteY9" fmla="*/ 11655 h 741006"/>
              <a:gd name="connsiteX10" fmla="*/ 5595257 w 5595257"/>
              <a:gd name="connsiteY10" fmla="*/ 22541 h 741006"/>
              <a:gd name="connsiteX11" fmla="*/ 5573486 w 5595257"/>
              <a:gd name="connsiteY11" fmla="*/ 479741 h 741006"/>
              <a:gd name="connsiteX12" fmla="*/ 5562600 w 5595257"/>
              <a:gd name="connsiteY12" fmla="*/ 610370 h 741006"/>
              <a:gd name="connsiteX13" fmla="*/ 5116286 w 5595257"/>
              <a:gd name="connsiteY13" fmla="*/ 599484 h 741006"/>
              <a:gd name="connsiteX14" fmla="*/ 4887686 w 5595257"/>
              <a:gd name="connsiteY14" fmla="*/ 588598 h 741006"/>
              <a:gd name="connsiteX15" fmla="*/ 4256314 w 5595257"/>
              <a:gd name="connsiteY15" fmla="*/ 599484 h 741006"/>
              <a:gd name="connsiteX16" fmla="*/ 4245428 w 5595257"/>
              <a:gd name="connsiteY16" fmla="*/ 632141 h 741006"/>
              <a:gd name="connsiteX17" fmla="*/ 4245428 w 5595257"/>
              <a:gd name="connsiteY17" fmla="*/ 708341 h 741006"/>
              <a:gd name="connsiteX18" fmla="*/ 3918857 w 5595257"/>
              <a:gd name="connsiteY18" fmla="*/ 697455 h 741006"/>
              <a:gd name="connsiteX19" fmla="*/ 3886200 w 5595257"/>
              <a:gd name="connsiteY19" fmla="*/ 708341 h 741006"/>
              <a:gd name="connsiteX20" fmla="*/ 3516086 w 5595257"/>
              <a:gd name="connsiteY20" fmla="*/ 719227 h 741006"/>
              <a:gd name="connsiteX21" fmla="*/ 3233057 w 5595257"/>
              <a:gd name="connsiteY21" fmla="*/ 730112 h 741006"/>
              <a:gd name="connsiteX22" fmla="*/ 2928257 w 5595257"/>
              <a:gd name="connsiteY22" fmla="*/ 730112 h 741006"/>
              <a:gd name="connsiteX23" fmla="*/ 1774371 w 5595257"/>
              <a:gd name="connsiteY23" fmla="*/ 740998 h 741006"/>
              <a:gd name="connsiteX24" fmla="*/ 1197428 w 5595257"/>
              <a:gd name="connsiteY24" fmla="*/ 730112 h 741006"/>
              <a:gd name="connsiteX25" fmla="*/ 762000 w 5595257"/>
              <a:gd name="connsiteY25" fmla="*/ 719227 h 741006"/>
              <a:gd name="connsiteX26" fmla="*/ 87086 w 5595257"/>
              <a:gd name="connsiteY26" fmla="*/ 708341 h 741006"/>
              <a:gd name="connsiteX27" fmla="*/ 21771 w 5595257"/>
              <a:gd name="connsiteY27" fmla="*/ 697455 h 741006"/>
              <a:gd name="connsiteX28" fmla="*/ 10886 w 5595257"/>
              <a:gd name="connsiteY28" fmla="*/ 664798 h 741006"/>
              <a:gd name="connsiteX29" fmla="*/ 0 w 5595257"/>
              <a:gd name="connsiteY29" fmla="*/ 207598 h 741006"/>
              <a:gd name="connsiteX30" fmla="*/ 21771 w 5595257"/>
              <a:gd name="connsiteY30" fmla="*/ 76970 h 741006"/>
              <a:gd name="connsiteX31" fmla="*/ 43543 w 5595257"/>
              <a:gd name="connsiteY31" fmla="*/ 55198 h 741006"/>
              <a:gd name="connsiteX32" fmla="*/ 108857 w 5595257"/>
              <a:gd name="connsiteY32" fmla="*/ 11655 h 741006"/>
              <a:gd name="connsiteX33" fmla="*/ 174171 w 5595257"/>
              <a:gd name="connsiteY33" fmla="*/ 11655 h 741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5595257" h="741006">
                <a:moveTo>
                  <a:pt x="174171" y="11655"/>
                </a:moveTo>
                <a:lnTo>
                  <a:pt x="174171" y="11655"/>
                </a:lnTo>
                <a:cubicBezTo>
                  <a:pt x="210457" y="15284"/>
                  <a:pt x="246648" y="20032"/>
                  <a:pt x="283028" y="22541"/>
                </a:cubicBezTo>
                <a:cubicBezTo>
                  <a:pt x="516116" y="38616"/>
                  <a:pt x="713807" y="38635"/>
                  <a:pt x="957943" y="44312"/>
                </a:cubicBezTo>
                <a:cubicBezTo>
                  <a:pt x="1705481" y="20198"/>
                  <a:pt x="1408050" y="33782"/>
                  <a:pt x="1850571" y="11655"/>
                </a:cubicBezTo>
                <a:cubicBezTo>
                  <a:pt x="2064290" y="82897"/>
                  <a:pt x="1838437" y="11655"/>
                  <a:pt x="2449286" y="11655"/>
                </a:cubicBezTo>
                <a:cubicBezTo>
                  <a:pt x="2579965" y="11655"/>
                  <a:pt x="2710543" y="18912"/>
                  <a:pt x="2841171" y="22541"/>
                </a:cubicBezTo>
                <a:cubicBezTo>
                  <a:pt x="3267388" y="7319"/>
                  <a:pt x="3389174" y="770"/>
                  <a:pt x="3918857" y="770"/>
                </a:cubicBezTo>
                <a:cubicBezTo>
                  <a:pt x="4241820" y="770"/>
                  <a:pt x="4564743" y="8027"/>
                  <a:pt x="4887686" y="11655"/>
                </a:cubicBezTo>
                <a:cubicBezTo>
                  <a:pt x="5204123" y="-1529"/>
                  <a:pt x="5166422" y="-6077"/>
                  <a:pt x="5529943" y="11655"/>
                </a:cubicBezTo>
                <a:cubicBezTo>
                  <a:pt x="5551988" y="12730"/>
                  <a:pt x="5573486" y="18912"/>
                  <a:pt x="5595257" y="22541"/>
                </a:cubicBezTo>
                <a:cubicBezTo>
                  <a:pt x="5570375" y="321123"/>
                  <a:pt x="5598168" y="-38597"/>
                  <a:pt x="5573486" y="479741"/>
                </a:cubicBezTo>
                <a:cubicBezTo>
                  <a:pt x="5571408" y="523385"/>
                  <a:pt x="5566229" y="566827"/>
                  <a:pt x="5562600" y="610370"/>
                </a:cubicBezTo>
                <a:lnTo>
                  <a:pt x="5116286" y="599484"/>
                </a:lnTo>
                <a:cubicBezTo>
                  <a:pt x="5040039" y="597024"/>
                  <a:pt x="4963972" y="588598"/>
                  <a:pt x="4887686" y="588598"/>
                </a:cubicBezTo>
                <a:cubicBezTo>
                  <a:pt x="4677197" y="588598"/>
                  <a:pt x="4466771" y="595855"/>
                  <a:pt x="4256314" y="599484"/>
                </a:cubicBezTo>
                <a:cubicBezTo>
                  <a:pt x="4252685" y="610370"/>
                  <a:pt x="4245428" y="620666"/>
                  <a:pt x="4245428" y="632141"/>
                </a:cubicBezTo>
                <a:cubicBezTo>
                  <a:pt x="4245428" y="727822"/>
                  <a:pt x="4271529" y="630041"/>
                  <a:pt x="4245428" y="708341"/>
                </a:cubicBezTo>
                <a:cubicBezTo>
                  <a:pt x="4136571" y="704712"/>
                  <a:pt x="4027774" y="697455"/>
                  <a:pt x="3918857" y="697455"/>
                </a:cubicBezTo>
                <a:cubicBezTo>
                  <a:pt x="3907382" y="697455"/>
                  <a:pt x="3897658" y="707722"/>
                  <a:pt x="3886200" y="708341"/>
                </a:cubicBezTo>
                <a:cubicBezTo>
                  <a:pt x="3762955" y="715003"/>
                  <a:pt x="3639442" y="715115"/>
                  <a:pt x="3516086" y="719227"/>
                </a:cubicBezTo>
                <a:lnTo>
                  <a:pt x="3233057" y="730112"/>
                </a:lnTo>
                <a:cubicBezTo>
                  <a:pt x="3012444" y="754625"/>
                  <a:pt x="3281412" y="730112"/>
                  <a:pt x="2928257" y="730112"/>
                </a:cubicBezTo>
                <a:lnTo>
                  <a:pt x="1774371" y="740998"/>
                </a:lnTo>
                <a:lnTo>
                  <a:pt x="1197428" y="730112"/>
                </a:lnTo>
                <a:lnTo>
                  <a:pt x="762000" y="719227"/>
                </a:lnTo>
                <a:lnTo>
                  <a:pt x="87086" y="708341"/>
                </a:lnTo>
                <a:cubicBezTo>
                  <a:pt x="65314" y="704712"/>
                  <a:pt x="40935" y="708406"/>
                  <a:pt x="21771" y="697455"/>
                </a:cubicBezTo>
                <a:cubicBezTo>
                  <a:pt x="11808" y="691762"/>
                  <a:pt x="11395" y="676261"/>
                  <a:pt x="10886" y="664798"/>
                </a:cubicBezTo>
                <a:cubicBezTo>
                  <a:pt x="4118" y="512505"/>
                  <a:pt x="3629" y="359998"/>
                  <a:pt x="0" y="207598"/>
                </a:cubicBezTo>
                <a:cubicBezTo>
                  <a:pt x="1074" y="197928"/>
                  <a:pt x="4365" y="105981"/>
                  <a:pt x="21771" y="76970"/>
                </a:cubicBezTo>
                <a:cubicBezTo>
                  <a:pt x="27051" y="68169"/>
                  <a:pt x="35332" y="61356"/>
                  <a:pt x="43543" y="55198"/>
                </a:cubicBezTo>
                <a:cubicBezTo>
                  <a:pt x="64476" y="39498"/>
                  <a:pt x="82691" y="11655"/>
                  <a:pt x="108857" y="11655"/>
                </a:cubicBezTo>
                <a:lnTo>
                  <a:pt x="174171" y="11655"/>
                </a:lnTo>
                <a:close/>
              </a:path>
            </a:pathLst>
          </a:custGeom>
          <a:solidFill>
            <a:srgbClr val="FFFF00">
              <a:alpha val="3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1BB78C0-E176-0907-273B-C691CF4AF6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241" y="3467695"/>
            <a:ext cx="1346200" cy="5207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924DCAA-F23D-2803-CC03-1E44DA8FD2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7237" y="5421051"/>
            <a:ext cx="927100" cy="190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2562B2C-5B68-AF0D-F3D1-EB5500B310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6351" y="4943707"/>
            <a:ext cx="1701800" cy="228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8469F5C-8393-90F1-9B78-8864A79A6D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7237" y="4231101"/>
            <a:ext cx="723900" cy="4699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FB677B4-67E5-EDB1-9D79-E06AF4461B6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7237" y="1823547"/>
            <a:ext cx="1701800" cy="5334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69427EF-507B-14E7-C4A1-F93C5C91A40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7237" y="2693792"/>
            <a:ext cx="3606800" cy="5334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18D4267-4D52-33DA-FE6C-B0FAB86D7C4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40908" y="4187092"/>
            <a:ext cx="2603500" cy="25781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3C73BE6-88BA-DE8C-845E-DCA1E438598B}"/>
              </a:ext>
            </a:extLst>
          </p:cNvPr>
          <p:cNvSpPr txBox="1"/>
          <p:nvPr/>
        </p:nvSpPr>
        <p:spPr>
          <a:xfrm>
            <a:off x="2775857" y="3901805"/>
            <a:ext cx="38535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600" dirty="0"/>
              <a:t>New grid based on C-grid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A23CABF-6636-CAA9-0D8C-339D714F4160}"/>
              </a:ext>
            </a:extLst>
          </p:cNvPr>
          <p:cNvCxnSpPr>
            <a:cxnSpLocks/>
          </p:cNvCxnSpPr>
          <p:nvPr/>
        </p:nvCxnSpPr>
        <p:spPr>
          <a:xfrm flipH="1">
            <a:off x="5198098" y="3324158"/>
            <a:ext cx="290238" cy="7469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A03E9BBF-C867-B81F-9A98-F6946F56713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680123" y="3832874"/>
            <a:ext cx="2986836" cy="296443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02A61F4-A7B6-1065-4214-0E26F1C2B14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924044" y="3884179"/>
            <a:ext cx="2914073" cy="291407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AEFB5E5-C3A3-A79A-8988-C120F62DA3B0}"/>
              </a:ext>
            </a:extLst>
          </p:cNvPr>
          <p:cNvSpPr txBox="1"/>
          <p:nvPr/>
        </p:nvSpPr>
        <p:spPr>
          <a:xfrm>
            <a:off x="5777867" y="5164146"/>
            <a:ext cx="23424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400" b="1" dirty="0">
                <a:solidFill>
                  <a:srgbClr val="C00000"/>
                </a:solidFill>
              </a:rPr>
              <a:t>Non-conservative method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BBE20A7-9975-E6A8-7CDA-4ACA81660886}"/>
              </a:ext>
            </a:extLst>
          </p:cNvPr>
          <p:cNvSpPr txBox="1"/>
          <p:nvPr/>
        </p:nvSpPr>
        <p:spPr>
          <a:xfrm>
            <a:off x="8931961" y="5156073"/>
            <a:ext cx="23424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400" b="1" dirty="0">
                <a:solidFill>
                  <a:schemeClr val="accent3">
                    <a:lumMod val="75000"/>
                  </a:schemeClr>
                </a:solidFill>
              </a:rPr>
              <a:t>Conservative method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D031EEF-93CA-E378-E186-87764346E0B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10800000">
            <a:off x="4532825" y="1328177"/>
            <a:ext cx="1773877" cy="1973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6824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7255B76D-4056-BA41-D300-C210AFE800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6702" y="854052"/>
            <a:ext cx="5885297" cy="30154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4298" y="107917"/>
            <a:ext cx="11462927" cy="944563"/>
          </a:xfrm>
        </p:spPr>
        <p:txBody>
          <a:bodyPr>
            <a:normAutofit/>
          </a:bodyPr>
          <a:lstStyle/>
          <a:p>
            <a:r>
              <a:rPr lang="en-US" dirty="0"/>
              <a:t>Intro shallow waters equations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F9BB97A-B44C-9A40-B535-9C28844410EA}"/>
              </a:ext>
            </a:extLst>
          </p:cNvPr>
          <p:cNvSpPr txBox="1"/>
          <p:nvPr/>
        </p:nvSpPr>
        <p:spPr>
          <a:xfrm>
            <a:off x="354296" y="985640"/>
            <a:ext cx="118377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The equations and possible discretizations</a:t>
            </a:r>
            <a:endParaRPr lang="en-NL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747AF2BE-E11B-69FF-FE52-7923E5A4EE31}"/>
              </a:ext>
            </a:extLst>
          </p:cNvPr>
          <p:cNvSpPr/>
          <p:nvPr/>
        </p:nvSpPr>
        <p:spPr>
          <a:xfrm>
            <a:off x="6444343" y="2415859"/>
            <a:ext cx="5595257" cy="741006"/>
          </a:xfrm>
          <a:custGeom>
            <a:avLst/>
            <a:gdLst>
              <a:gd name="connsiteX0" fmla="*/ 174171 w 5595257"/>
              <a:gd name="connsiteY0" fmla="*/ 11655 h 741006"/>
              <a:gd name="connsiteX1" fmla="*/ 174171 w 5595257"/>
              <a:gd name="connsiteY1" fmla="*/ 11655 h 741006"/>
              <a:gd name="connsiteX2" fmla="*/ 283028 w 5595257"/>
              <a:gd name="connsiteY2" fmla="*/ 22541 h 741006"/>
              <a:gd name="connsiteX3" fmla="*/ 957943 w 5595257"/>
              <a:gd name="connsiteY3" fmla="*/ 44312 h 741006"/>
              <a:gd name="connsiteX4" fmla="*/ 1850571 w 5595257"/>
              <a:gd name="connsiteY4" fmla="*/ 11655 h 741006"/>
              <a:gd name="connsiteX5" fmla="*/ 2449286 w 5595257"/>
              <a:gd name="connsiteY5" fmla="*/ 11655 h 741006"/>
              <a:gd name="connsiteX6" fmla="*/ 2841171 w 5595257"/>
              <a:gd name="connsiteY6" fmla="*/ 22541 h 741006"/>
              <a:gd name="connsiteX7" fmla="*/ 3918857 w 5595257"/>
              <a:gd name="connsiteY7" fmla="*/ 770 h 741006"/>
              <a:gd name="connsiteX8" fmla="*/ 4887686 w 5595257"/>
              <a:gd name="connsiteY8" fmla="*/ 11655 h 741006"/>
              <a:gd name="connsiteX9" fmla="*/ 5529943 w 5595257"/>
              <a:gd name="connsiteY9" fmla="*/ 11655 h 741006"/>
              <a:gd name="connsiteX10" fmla="*/ 5595257 w 5595257"/>
              <a:gd name="connsiteY10" fmla="*/ 22541 h 741006"/>
              <a:gd name="connsiteX11" fmla="*/ 5573486 w 5595257"/>
              <a:gd name="connsiteY11" fmla="*/ 479741 h 741006"/>
              <a:gd name="connsiteX12" fmla="*/ 5562600 w 5595257"/>
              <a:gd name="connsiteY12" fmla="*/ 610370 h 741006"/>
              <a:gd name="connsiteX13" fmla="*/ 5116286 w 5595257"/>
              <a:gd name="connsiteY13" fmla="*/ 599484 h 741006"/>
              <a:gd name="connsiteX14" fmla="*/ 4887686 w 5595257"/>
              <a:gd name="connsiteY14" fmla="*/ 588598 h 741006"/>
              <a:gd name="connsiteX15" fmla="*/ 4256314 w 5595257"/>
              <a:gd name="connsiteY15" fmla="*/ 599484 h 741006"/>
              <a:gd name="connsiteX16" fmla="*/ 4245428 w 5595257"/>
              <a:gd name="connsiteY16" fmla="*/ 632141 h 741006"/>
              <a:gd name="connsiteX17" fmla="*/ 4245428 w 5595257"/>
              <a:gd name="connsiteY17" fmla="*/ 708341 h 741006"/>
              <a:gd name="connsiteX18" fmla="*/ 3918857 w 5595257"/>
              <a:gd name="connsiteY18" fmla="*/ 697455 h 741006"/>
              <a:gd name="connsiteX19" fmla="*/ 3886200 w 5595257"/>
              <a:gd name="connsiteY19" fmla="*/ 708341 h 741006"/>
              <a:gd name="connsiteX20" fmla="*/ 3516086 w 5595257"/>
              <a:gd name="connsiteY20" fmla="*/ 719227 h 741006"/>
              <a:gd name="connsiteX21" fmla="*/ 3233057 w 5595257"/>
              <a:gd name="connsiteY21" fmla="*/ 730112 h 741006"/>
              <a:gd name="connsiteX22" fmla="*/ 2928257 w 5595257"/>
              <a:gd name="connsiteY22" fmla="*/ 730112 h 741006"/>
              <a:gd name="connsiteX23" fmla="*/ 1774371 w 5595257"/>
              <a:gd name="connsiteY23" fmla="*/ 740998 h 741006"/>
              <a:gd name="connsiteX24" fmla="*/ 1197428 w 5595257"/>
              <a:gd name="connsiteY24" fmla="*/ 730112 h 741006"/>
              <a:gd name="connsiteX25" fmla="*/ 762000 w 5595257"/>
              <a:gd name="connsiteY25" fmla="*/ 719227 h 741006"/>
              <a:gd name="connsiteX26" fmla="*/ 87086 w 5595257"/>
              <a:gd name="connsiteY26" fmla="*/ 708341 h 741006"/>
              <a:gd name="connsiteX27" fmla="*/ 21771 w 5595257"/>
              <a:gd name="connsiteY27" fmla="*/ 697455 h 741006"/>
              <a:gd name="connsiteX28" fmla="*/ 10886 w 5595257"/>
              <a:gd name="connsiteY28" fmla="*/ 664798 h 741006"/>
              <a:gd name="connsiteX29" fmla="*/ 0 w 5595257"/>
              <a:gd name="connsiteY29" fmla="*/ 207598 h 741006"/>
              <a:gd name="connsiteX30" fmla="*/ 21771 w 5595257"/>
              <a:gd name="connsiteY30" fmla="*/ 76970 h 741006"/>
              <a:gd name="connsiteX31" fmla="*/ 43543 w 5595257"/>
              <a:gd name="connsiteY31" fmla="*/ 55198 h 741006"/>
              <a:gd name="connsiteX32" fmla="*/ 108857 w 5595257"/>
              <a:gd name="connsiteY32" fmla="*/ 11655 h 741006"/>
              <a:gd name="connsiteX33" fmla="*/ 174171 w 5595257"/>
              <a:gd name="connsiteY33" fmla="*/ 11655 h 741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5595257" h="741006">
                <a:moveTo>
                  <a:pt x="174171" y="11655"/>
                </a:moveTo>
                <a:lnTo>
                  <a:pt x="174171" y="11655"/>
                </a:lnTo>
                <a:cubicBezTo>
                  <a:pt x="210457" y="15284"/>
                  <a:pt x="246648" y="20032"/>
                  <a:pt x="283028" y="22541"/>
                </a:cubicBezTo>
                <a:cubicBezTo>
                  <a:pt x="516116" y="38616"/>
                  <a:pt x="713807" y="38635"/>
                  <a:pt x="957943" y="44312"/>
                </a:cubicBezTo>
                <a:cubicBezTo>
                  <a:pt x="1705481" y="20198"/>
                  <a:pt x="1408050" y="33782"/>
                  <a:pt x="1850571" y="11655"/>
                </a:cubicBezTo>
                <a:cubicBezTo>
                  <a:pt x="2064290" y="82897"/>
                  <a:pt x="1838437" y="11655"/>
                  <a:pt x="2449286" y="11655"/>
                </a:cubicBezTo>
                <a:cubicBezTo>
                  <a:pt x="2579965" y="11655"/>
                  <a:pt x="2710543" y="18912"/>
                  <a:pt x="2841171" y="22541"/>
                </a:cubicBezTo>
                <a:cubicBezTo>
                  <a:pt x="3267388" y="7319"/>
                  <a:pt x="3389174" y="770"/>
                  <a:pt x="3918857" y="770"/>
                </a:cubicBezTo>
                <a:cubicBezTo>
                  <a:pt x="4241820" y="770"/>
                  <a:pt x="4564743" y="8027"/>
                  <a:pt x="4887686" y="11655"/>
                </a:cubicBezTo>
                <a:cubicBezTo>
                  <a:pt x="5204123" y="-1529"/>
                  <a:pt x="5166422" y="-6077"/>
                  <a:pt x="5529943" y="11655"/>
                </a:cubicBezTo>
                <a:cubicBezTo>
                  <a:pt x="5551988" y="12730"/>
                  <a:pt x="5573486" y="18912"/>
                  <a:pt x="5595257" y="22541"/>
                </a:cubicBezTo>
                <a:cubicBezTo>
                  <a:pt x="5570375" y="321123"/>
                  <a:pt x="5598168" y="-38597"/>
                  <a:pt x="5573486" y="479741"/>
                </a:cubicBezTo>
                <a:cubicBezTo>
                  <a:pt x="5571408" y="523385"/>
                  <a:pt x="5566229" y="566827"/>
                  <a:pt x="5562600" y="610370"/>
                </a:cubicBezTo>
                <a:lnTo>
                  <a:pt x="5116286" y="599484"/>
                </a:lnTo>
                <a:cubicBezTo>
                  <a:pt x="5040039" y="597024"/>
                  <a:pt x="4963972" y="588598"/>
                  <a:pt x="4887686" y="588598"/>
                </a:cubicBezTo>
                <a:cubicBezTo>
                  <a:pt x="4677197" y="588598"/>
                  <a:pt x="4466771" y="595855"/>
                  <a:pt x="4256314" y="599484"/>
                </a:cubicBezTo>
                <a:cubicBezTo>
                  <a:pt x="4252685" y="610370"/>
                  <a:pt x="4245428" y="620666"/>
                  <a:pt x="4245428" y="632141"/>
                </a:cubicBezTo>
                <a:cubicBezTo>
                  <a:pt x="4245428" y="727822"/>
                  <a:pt x="4271529" y="630041"/>
                  <a:pt x="4245428" y="708341"/>
                </a:cubicBezTo>
                <a:cubicBezTo>
                  <a:pt x="4136571" y="704712"/>
                  <a:pt x="4027774" y="697455"/>
                  <a:pt x="3918857" y="697455"/>
                </a:cubicBezTo>
                <a:cubicBezTo>
                  <a:pt x="3907382" y="697455"/>
                  <a:pt x="3897658" y="707722"/>
                  <a:pt x="3886200" y="708341"/>
                </a:cubicBezTo>
                <a:cubicBezTo>
                  <a:pt x="3762955" y="715003"/>
                  <a:pt x="3639442" y="715115"/>
                  <a:pt x="3516086" y="719227"/>
                </a:cubicBezTo>
                <a:lnTo>
                  <a:pt x="3233057" y="730112"/>
                </a:lnTo>
                <a:cubicBezTo>
                  <a:pt x="3012444" y="754625"/>
                  <a:pt x="3281412" y="730112"/>
                  <a:pt x="2928257" y="730112"/>
                </a:cubicBezTo>
                <a:lnTo>
                  <a:pt x="1774371" y="740998"/>
                </a:lnTo>
                <a:lnTo>
                  <a:pt x="1197428" y="730112"/>
                </a:lnTo>
                <a:lnTo>
                  <a:pt x="762000" y="719227"/>
                </a:lnTo>
                <a:lnTo>
                  <a:pt x="87086" y="708341"/>
                </a:lnTo>
                <a:cubicBezTo>
                  <a:pt x="65314" y="704712"/>
                  <a:pt x="40935" y="708406"/>
                  <a:pt x="21771" y="697455"/>
                </a:cubicBezTo>
                <a:cubicBezTo>
                  <a:pt x="11808" y="691762"/>
                  <a:pt x="11395" y="676261"/>
                  <a:pt x="10886" y="664798"/>
                </a:cubicBezTo>
                <a:cubicBezTo>
                  <a:pt x="4118" y="512505"/>
                  <a:pt x="3629" y="359998"/>
                  <a:pt x="0" y="207598"/>
                </a:cubicBezTo>
                <a:cubicBezTo>
                  <a:pt x="1074" y="197928"/>
                  <a:pt x="4365" y="105981"/>
                  <a:pt x="21771" y="76970"/>
                </a:cubicBezTo>
                <a:cubicBezTo>
                  <a:pt x="27051" y="68169"/>
                  <a:pt x="35332" y="61356"/>
                  <a:pt x="43543" y="55198"/>
                </a:cubicBezTo>
                <a:cubicBezTo>
                  <a:pt x="64476" y="39498"/>
                  <a:pt x="82691" y="11655"/>
                  <a:pt x="108857" y="11655"/>
                </a:cubicBezTo>
                <a:lnTo>
                  <a:pt x="174171" y="11655"/>
                </a:lnTo>
                <a:close/>
              </a:path>
            </a:pathLst>
          </a:custGeom>
          <a:solidFill>
            <a:srgbClr val="FFFF00">
              <a:alpha val="3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1BB78C0-E176-0907-273B-C691CF4AF6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241" y="3467695"/>
            <a:ext cx="1346200" cy="5207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924DCAA-F23D-2803-CC03-1E44DA8FD2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7237" y="5421051"/>
            <a:ext cx="927100" cy="190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2562B2C-5B68-AF0D-F3D1-EB5500B310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6351" y="4943707"/>
            <a:ext cx="1701800" cy="228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8469F5C-8393-90F1-9B78-8864A79A6D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7237" y="4231101"/>
            <a:ext cx="723900" cy="4699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FB677B4-67E5-EDB1-9D79-E06AF4461B6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7237" y="1823547"/>
            <a:ext cx="1701800" cy="5334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69427EF-507B-14E7-C4A1-F93C5C91A40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7237" y="2693792"/>
            <a:ext cx="3606800" cy="5334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18D4267-4D52-33DA-FE6C-B0FAB86D7C4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40908" y="4187092"/>
            <a:ext cx="2603500" cy="25781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3C73BE6-88BA-DE8C-845E-DCA1E438598B}"/>
              </a:ext>
            </a:extLst>
          </p:cNvPr>
          <p:cNvSpPr txBox="1"/>
          <p:nvPr/>
        </p:nvSpPr>
        <p:spPr>
          <a:xfrm>
            <a:off x="2775857" y="3901805"/>
            <a:ext cx="38535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600" dirty="0"/>
              <a:t>New grid based on C-grid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A23CABF-6636-CAA9-0D8C-339D714F4160}"/>
              </a:ext>
            </a:extLst>
          </p:cNvPr>
          <p:cNvCxnSpPr>
            <a:cxnSpLocks/>
          </p:cNvCxnSpPr>
          <p:nvPr/>
        </p:nvCxnSpPr>
        <p:spPr>
          <a:xfrm flipH="1">
            <a:off x="5198098" y="3324158"/>
            <a:ext cx="290238" cy="7469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A03E9BBF-C867-B81F-9A98-F6946F56713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680123" y="3832874"/>
            <a:ext cx="2986836" cy="296443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02A61F4-A7B6-1065-4214-0E26F1C2B14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924044" y="3884179"/>
            <a:ext cx="2914073" cy="291407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AEFB5E5-C3A3-A79A-8988-C120F62DA3B0}"/>
              </a:ext>
            </a:extLst>
          </p:cNvPr>
          <p:cNvSpPr txBox="1"/>
          <p:nvPr/>
        </p:nvSpPr>
        <p:spPr>
          <a:xfrm>
            <a:off x="5777867" y="5164146"/>
            <a:ext cx="23424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400" b="1" dirty="0">
                <a:solidFill>
                  <a:srgbClr val="C00000"/>
                </a:solidFill>
              </a:rPr>
              <a:t>Non-conservative method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BBE20A7-9975-E6A8-7CDA-4ACA81660886}"/>
              </a:ext>
            </a:extLst>
          </p:cNvPr>
          <p:cNvSpPr txBox="1"/>
          <p:nvPr/>
        </p:nvSpPr>
        <p:spPr>
          <a:xfrm>
            <a:off x="8931961" y="5156073"/>
            <a:ext cx="23424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400" b="1" dirty="0">
                <a:solidFill>
                  <a:schemeClr val="accent3">
                    <a:lumMod val="75000"/>
                  </a:schemeClr>
                </a:solidFill>
              </a:rPr>
              <a:t>Conservative method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730C7EE-717D-6586-66FC-E3BFBA3DFC26}"/>
              </a:ext>
            </a:extLst>
          </p:cNvPr>
          <p:cNvSpPr txBox="1"/>
          <p:nvPr/>
        </p:nvSpPr>
        <p:spPr>
          <a:xfrm>
            <a:off x="6096000" y="6147932"/>
            <a:ext cx="23424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600" b="1" dirty="0">
                <a:solidFill>
                  <a:srgbClr val="C00000"/>
                </a:solidFill>
              </a:rPr>
              <a:t>Bad long term behaviour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0CA8461-766B-5FA2-98EE-920B7CDA39B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10800000">
            <a:off x="4532825" y="1328177"/>
            <a:ext cx="1773877" cy="1973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9361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4298" y="107917"/>
            <a:ext cx="11462927" cy="944563"/>
          </a:xfrm>
        </p:spPr>
        <p:txBody>
          <a:bodyPr>
            <a:normAutofit/>
          </a:bodyPr>
          <a:lstStyle/>
          <a:p>
            <a:r>
              <a:rPr lang="en-US" dirty="0"/>
              <a:t>Intro shallow waters equations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F9BB97A-B44C-9A40-B535-9C28844410EA}"/>
              </a:ext>
            </a:extLst>
          </p:cNvPr>
          <p:cNvSpPr txBox="1"/>
          <p:nvPr/>
        </p:nvSpPr>
        <p:spPr>
          <a:xfrm>
            <a:off x="354296" y="985640"/>
            <a:ext cx="118377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Key take-aways</a:t>
            </a:r>
            <a:endParaRPr lang="en-NL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33C77E1-0094-C041-E608-6D01F77C88D5}"/>
              </a:ext>
            </a:extLst>
          </p:cNvPr>
          <p:cNvSpPr txBox="1"/>
          <p:nvPr/>
        </p:nvSpPr>
        <p:spPr>
          <a:xfrm>
            <a:off x="536713" y="1769165"/>
            <a:ext cx="1093304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NL" dirty="0"/>
              <a:t>Different placement of DOFs leads to numerical methods with different properties. Even when using the same method (FD, FV, FEM). Some are </a:t>
            </a:r>
            <a:r>
              <a:rPr lang="en-NL" dirty="0">
                <a:solidFill>
                  <a:schemeClr val="accent3">
                    <a:lumMod val="75000"/>
                  </a:schemeClr>
                </a:solidFill>
              </a:rPr>
              <a:t>better</a:t>
            </a:r>
            <a:r>
              <a:rPr lang="en-NL" dirty="0"/>
              <a:t>, others are </a:t>
            </a:r>
            <a:r>
              <a:rPr lang="en-NL" dirty="0">
                <a:solidFill>
                  <a:srgbClr val="C00000"/>
                </a:solidFill>
              </a:rPr>
              <a:t>worse</a:t>
            </a:r>
            <a:r>
              <a:rPr lang="en-NL" dirty="0"/>
              <a:t>.</a:t>
            </a:r>
          </a:p>
          <a:p>
            <a:pPr marL="457200" indent="-457200">
              <a:buFont typeface="+mj-lt"/>
              <a:buAutoNum type="arabicPeriod"/>
            </a:pPr>
            <a:endParaRPr lang="en-NL" dirty="0"/>
          </a:p>
          <a:p>
            <a:pPr marL="457200" indent="-457200">
              <a:buFont typeface="+mj-lt"/>
              <a:buAutoNum type="arabicPeriod"/>
            </a:pPr>
            <a:r>
              <a:rPr lang="en-NL" dirty="0"/>
              <a:t>Different formulations of a PDE lead to different numerical methods. Even when using the same numerical discretization and similar/same placement of DOFs. Some are </a:t>
            </a:r>
            <a:r>
              <a:rPr lang="en-NL" dirty="0">
                <a:solidFill>
                  <a:schemeClr val="accent3">
                    <a:lumMod val="75000"/>
                  </a:schemeClr>
                </a:solidFill>
              </a:rPr>
              <a:t>better</a:t>
            </a:r>
            <a:r>
              <a:rPr lang="en-NL" dirty="0"/>
              <a:t>, others are </a:t>
            </a:r>
            <a:r>
              <a:rPr lang="en-NL" dirty="0">
                <a:solidFill>
                  <a:srgbClr val="C00000"/>
                </a:solidFill>
              </a:rPr>
              <a:t>worse</a:t>
            </a:r>
            <a:r>
              <a:rPr lang="en-NL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488138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4298" y="107917"/>
            <a:ext cx="11462927" cy="944563"/>
          </a:xfrm>
        </p:spPr>
        <p:txBody>
          <a:bodyPr>
            <a:normAutofit/>
          </a:bodyPr>
          <a:lstStyle/>
          <a:p>
            <a:r>
              <a:rPr lang="en-US" dirty="0"/>
              <a:t>Intro shallow waters equations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F9BB97A-B44C-9A40-B535-9C28844410EA}"/>
              </a:ext>
            </a:extLst>
          </p:cNvPr>
          <p:cNvSpPr txBox="1"/>
          <p:nvPr/>
        </p:nvSpPr>
        <p:spPr>
          <a:xfrm>
            <a:off x="354296" y="985640"/>
            <a:ext cx="118377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Key take-aways</a:t>
            </a:r>
            <a:endParaRPr lang="en-NL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33C77E1-0094-C041-E608-6D01F77C88D5}"/>
              </a:ext>
            </a:extLst>
          </p:cNvPr>
          <p:cNvSpPr txBox="1"/>
          <p:nvPr/>
        </p:nvSpPr>
        <p:spPr>
          <a:xfrm>
            <a:off x="536713" y="1769165"/>
            <a:ext cx="1093304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NL" dirty="0"/>
              <a:t>Different placement of DOFs leads to numerical methods with different properties. Even when using the same method (FD, FV, FEM). Some are </a:t>
            </a:r>
            <a:r>
              <a:rPr lang="en-NL" dirty="0">
                <a:solidFill>
                  <a:schemeClr val="accent3">
                    <a:lumMod val="75000"/>
                  </a:schemeClr>
                </a:solidFill>
              </a:rPr>
              <a:t>better</a:t>
            </a:r>
            <a:r>
              <a:rPr lang="en-NL" dirty="0"/>
              <a:t>, others are </a:t>
            </a:r>
            <a:r>
              <a:rPr lang="en-NL" dirty="0">
                <a:solidFill>
                  <a:srgbClr val="C00000"/>
                </a:solidFill>
              </a:rPr>
              <a:t>worse</a:t>
            </a:r>
            <a:r>
              <a:rPr lang="en-NL" dirty="0"/>
              <a:t>.</a:t>
            </a:r>
          </a:p>
          <a:p>
            <a:pPr marL="457200" indent="-457200">
              <a:buFont typeface="+mj-lt"/>
              <a:buAutoNum type="arabicPeriod"/>
            </a:pPr>
            <a:endParaRPr lang="en-NL" dirty="0"/>
          </a:p>
          <a:p>
            <a:pPr marL="457200" indent="-457200">
              <a:buFont typeface="+mj-lt"/>
              <a:buAutoNum type="arabicPeriod"/>
            </a:pPr>
            <a:r>
              <a:rPr lang="en-NL" dirty="0"/>
              <a:t>Different formulations of a PDE lead to different numerical methods. Even when using the same numerical discretization and similar/same placement of DOFs. Some are </a:t>
            </a:r>
            <a:r>
              <a:rPr lang="en-NL" dirty="0">
                <a:solidFill>
                  <a:schemeClr val="accent3">
                    <a:lumMod val="75000"/>
                  </a:schemeClr>
                </a:solidFill>
              </a:rPr>
              <a:t>better</a:t>
            </a:r>
            <a:r>
              <a:rPr lang="en-NL" dirty="0"/>
              <a:t>, others are </a:t>
            </a:r>
            <a:r>
              <a:rPr lang="en-NL" dirty="0">
                <a:solidFill>
                  <a:srgbClr val="C00000"/>
                </a:solidFill>
              </a:rPr>
              <a:t>worse</a:t>
            </a:r>
            <a:r>
              <a:rPr lang="en-NL" dirty="0"/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8365924-3850-5C17-B72B-9F02CC4180C3}"/>
              </a:ext>
            </a:extLst>
          </p:cNvPr>
          <p:cNvSpPr txBox="1"/>
          <p:nvPr/>
        </p:nvSpPr>
        <p:spPr>
          <a:xfrm>
            <a:off x="993914" y="4641575"/>
            <a:ext cx="924339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sz="3200" b="1" dirty="0"/>
              <a:t>How to obtain the </a:t>
            </a:r>
            <a:r>
              <a:rPr lang="en-NL" sz="3200" b="1" dirty="0">
                <a:solidFill>
                  <a:schemeClr val="accent3">
                    <a:lumMod val="75000"/>
                  </a:schemeClr>
                </a:solidFill>
              </a:rPr>
              <a:t>better</a:t>
            </a:r>
            <a:r>
              <a:rPr lang="en-NL" sz="3200" b="1" dirty="0"/>
              <a:t> numerical methods in a systematic way?</a:t>
            </a:r>
          </a:p>
        </p:txBody>
      </p:sp>
    </p:spTree>
    <p:extLst>
      <p:ext uri="{BB962C8B-B14F-4D97-AF65-F5344CB8AC3E}">
        <p14:creationId xmlns:p14="http://schemas.microsoft.com/office/powerpoint/2010/main" val="21011476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D5AEA1-B67D-D84C-BD73-A4AD0548BE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10178" y="1315195"/>
            <a:ext cx="10226201" cy="5268165"/>
          </a:xfrm>
        </p:spPr>
        <p:txBody>
          <a:bodyPr>
            <a:normAutofit/>
          </a:bodyPr>
          <a:lstStyle/>
          <a:p>
            <a:r>
              <a:rPr lang="en-NL" sz="3200" dirty="0"/>
              <a:t>Intro to shallow waters equations</a:t>
            </a:r>
          </a:p>
          <a:p>
            <a:pPr marL="533386" lvl="1" indent="0">
              <a:buNone/>
            </a:pPr>
            <a:r>
              <a:rPr lang="en-NL" sz="2000" dirty="0">
                <a:solidFill>
                  <a:schemeClr val="bg1">
                    <a:lumMod val="50000"/>
                  </a:schemeClr>
                </a:solidFill>
              </a:rPr>
              <a:t>Recap on the equations. Arakawa-Lamb grids and different formulations.</a:t>
            </a:r>
          </a:p>
          <a:p>
            <a:pPr marL="533386" lvl="1" indent="0">
              <a:buNone/>
            </a:pPr>
            <a:endParaRPr lang="en-NL" sz="1050" dirty="0"/>
          </a:p>
          <a:p>
            <a:r>
              <a:rPr lang="en-NL" sz="3200" dirty="0"/>
              <a:t>Hamiltonian formulation of shallow waters equations</a:t>
            </a:r>
          </a:p>
          <a:p>
            <a:pPr marL="533386" lvl="1" indent="0">
              <a:buNone/>
            </a:pPr>
            <a:r>
              <a:rPr lang="en-NL" sz="2000" dirty="0">
                <a:solidFill>
                  <a:schemeClr val="bg1">
                    <a:lumMod val="50000"/>
                  </a:schemeClr>
                </a:solidFill>
              </a:rPr>
              <a:t>Curl-form Hamiltonian formulation. Conservation properties.</a:t>
            </a:r>
          </a:p>
          <a:p>
            <a:pPr marL="533386" lvl="1" indent="0">
              <a:buNone/>
            </a:pPr>
            <a:endParaRPr lang="en-NL" sz="1000" dirty="0"/>
          </a:p>
          <a:p>
            <a:r>
              <a:rPr lang="en-NL" sz="3200" dirty="0"/>
              <a:t>Spatial discretization of shallow waters equations</a:t>
            </a:r>
          </a:p>
          <a:p>
            <a:pPr marL="533387" lvl="1" indent="0">
              <a:buNone/>
            </a:pPr>
            <a:r>
              <a:rPr lang="en-GB" sz="2000" dirty="0">
                <a:solidFill>
                  <a:schemeClr val="bg1">
                    <a:lumMod val="50000"/>
                  </a:schemeClr>
                </a:solidFill>
              </a:rPr>
              <a:t>Discrete function spaces. Semi-discretization of the shallow waters equations. Discrete conservation properties.</a:t>
            </a:r>
          </a:p>
          <a:p>
            <a:pPr marL="533387" lvl="1" indent="0">
              <a:buNone/>
            </a:pPr>
            <a:endParaRPr lang="en-GB" sz="20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NL" sz="3200" dirty="0"/>
              <a:t>Temporal discretization of shallow waters equations</a:t>
            </a:r>
          </a:p>
          <a:p>
            <a:pPr marL="533387" lvl="1" indent="0">
              <a:buNone/>
            </a:pPr>
            <a:r>
              <a:rPr lang="en-GB" sz="2000" dirty="0">
                <a:solidFill>
                  <a:schemeClr val="bg1">
                    <a:lumMod val="50000"/>
                  </a:schemeClr>
                </a:solidFill>
              </a:rPr>
              <a:t>Midpoint rule. Poisson integrator. Full discretization of the shallow waters equations.</a:t>
            </a:r>
          </a:p>
          <a:p>
            <a:pPr marL="1" indent="0">
              <a:buNone/>
            </a:pPr>
            <a:endParaRPr lang="en-GB" sz="2533" dirty="0">
              <a:solidFill>
                <a:schemeClr val="bg1">
                  <a:lumMod val="50000"/>
                </a:schemeClr>
              </a:solidFill>
            </a:endParaRPr>
          </a:p>
          <a:p>
            <a:pPr marL="533387" lvl="1" indent="0">
              <a:buNone/>
            </a:pPr>
            <a:endParaRPr lang="en-GB" sz="2000" dirty="0">
              <a:solidFill>
                <a:schemeClr val="bg1">
                  <a:lumMod val="50000"/>
                </a:schemeClr>
              </a:solidFill>
            </a:endParaRPr>
          </a:p>
          <a:p>
            <a:pPr marL="533387" lvl="1" indent="0">
              <a:buNone/>
            </a:pPr>
            <a:endParaRPr lang="en-GB" sz="10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28235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4298" y="107917"/>
            <a:ext cx="11462927" cy="944563"/>
          </a:xfrm>
        </p:spPr>
        <p:txBody>
          <a:bodyPr>
            <a:normAutofit/>
          </a:bodyPr>
          <a:lstStyle/>
          <a:p>
            <a:r>
              <a:rPr lang="en-US" dirty="0"/>
              <a:t>Intro shallow waters equations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F9BB97A-B44C-9A40-B535-9C28844410EA}"/>
              </a:ext>
            </a:extLst>
          </p:cNvPr>
          <p:cNvSpPr txBox="1"/>
          <p:nvPr/>
        </p:nvSpPr>
        <p:spPr>
          <a:xfrm>
            <a:off x="354296" y="985640"/>
            <a:ext cx="118377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Key take-aways</a:t>
            </a:r>
            <a:endParaRPr lang="en-NL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33C77E1-0094-C041-E608-6D01F77C88D5}"/>
              </a:ext>
            </a:extLst>
          </p:cNvPr>
          <p:cNvSpPr txBox="1"/>
          <p:nvPr/>
        </p:nvSpPr>
        <p:spPr>
          <a:xfrm>
            <a:off x="536713" y="1769165"/>
            <a:ext cx="1093304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NL" dirty="0"/>
              <a:t>Different placement of DOFs leads to numerical methods with different properties. Even when using the same method (FD, FV, FEM). Some are </a:t>
            </a:r>
            <a:r>
              <a:rPr lang="en-NL" dirty="0">
                <a:solidFill>
                  <a:schemeClr val="accent3">
                    <a:lumMod val="75000"/>
                  </a:schemeClr>
                </a:solidFill>
              </a:rPr>
              <a:t>better</a:t>
            </a:r>
            <a:r>
              <a:rPr lang="en-NL" dirty="0"/>
              <a:t>, others are </a:t>
            </a:r>
            <a:r>
              <a:rPr lang="en-NL" dirty="0">
                <a:solidFill>
                  <a:srgbClr val="C00000"/>
                </a:solidFill>
              </a:rPr>
              <a:t>worse</a:t>
            </a:r>
            <a:r>
              <a:rPr lang="en-NL" dirty="0"/>
              <a:t>.</a:t>
            </a:r>
          </a:p>
          <a:p>
            <a:pPr marL="457200" indent="-457200">
              <a:buFont typeface="+mj-lt"/>
              <a:buAutoNum type="arabicPeriod"/>
            </a:pPr>
            <a:endParaRPr lang="en-NL" dirty="0"/>
          </a:p>
          <a:p>
            <a:pPr marL="457200" indent="-457200">
              <a:buFont typeface="+mj-lt"/>
              <a:buAutoNum type="arabicPeriod"/>
            </a:pPr>
            <a:r>
              <a:rPr lang="en-NL" dirty="0"/>
              <a:t>Different formulations of a PDE lead to different numerical methods. Even when using the same numerical discretization and similar/same placement of DOFs. Some are </a:t>
            </a:r>
            <a:r>
              <a:rPr lang="en-NL" dirty="0">
                <a:solidFill>
                  <a:schemeClr val="accent3">
                    <a:lumMod val="75000"/>
                  </a:schemeClr>
                </a:solidFill>
              </a:rPr>
              <a:t>better</a:t>
            </a:r>
            <a:r>
              <a:rPr lang="en-NL" dirty="0"/>
              <a:t>, others are </a:t>
            </a:r>
            <a:r>
              <a:rPr lang="en-NL" dirty="0">
                <a:solidFill>
                  <a:srgbClr val="C00000"/>
                </a:solidFill>
              </a:rPr>
              <a:t>worse</a:t>
            </a:r>
            <a:r>
              <a:rPr lang="en-NL" dirty="0"/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8365924-3850-5C17-B72B-9F02CC4180C3}"/>
              </a:ext>
            </a:extLst>
          </p:cNvPr>
          <p:cNvSpPr txBox="1"/>
          <p:nvPr/>
        </p:nvSpPr>
        <p:spPr>
          <a:xfrm>
            <a:off x="993914" y="4641575"/>
            <a:ext cx="924339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sz="3200" b="1" dirty="0"/>
              <a:t>How to obtain the </a:t>
            </a:r>
            <a:r>
              <a:rPr lang="en-NL" sz="3200" b="1" dirty="0">
                <a:solidFill>
                  <a:schemeClr val="accent3">
                    <a:lumMod val="75000"/>
                  </a:schemeClr>
                </a:solidFill>
              </a:rPr>
              <a:t>better</a:t>
            </a:r>
            <a:r>
              <a:rPr lang="en-NL" sz="3200" b="1" dirty="0"/>
              <a:t> numerical methods in a systematic way?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BAA9E4-60F5-BAD1-F35F-878AD76E58FE}"/>
              </a:ext>
            </a:extLst>
          </p:cNvPr>
          <p:cNvSpPr txBox="1"/>
          <p:nvPr/>
        </p:nvSpPr>
        <p:spPr>
          <a:xfrm>
            <a:off x="993914" y="5780782"/>
            <a:ext cx="924339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sz="3200" b="1" dirty="0"/>
              <a:t>Disclaimer: hopefully, these are not the final words on the matter, it is one direction.</a:t>
            </a:r>
          </a:p>
        </p:txBody>
      </p:sp>
    </p:spTree>
    <p:extLst>
      <p:ext uri="{BB962C8B-B14F-4D97-AF65-F5344CB8AC3E}">
        <p14:creationId xmlns:p14="http://schemas.microsoft.com/office/powerpoint/2010/main" val="21516639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7D2883-7972-49E6-0FF0-26E3C8CEC5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04621" y="1831989"/>
            <a:ext cx="9687379" cy="2972717"/>
          </a:xfrm>
        </p:spPr>
        <p:txBody>
          <a:bodyPr/>
          <a:lstStyle/>
          <a:p>
            <a:r>
              <a:rPr lang="en-NL" sz="5000" b="1" dirty="0"/>
              <a:t>Hamiltonian formulation</a:t>
            </a:r>
            <a:br>
              <a:rPr lang="en-NL" sz="5000" b="1" dirty="0"/>
            </a:br>
            <a:r>
              <a:rPr lang="en-NL" sz="2800" b="1" dirty="0"/>
              <a:t>Curl-form Hamiltonian formulation of shallow waters</a:t>
            </a:r>
            <a:endParaRPr lang="en-NL" sz="5000" b="1" dirty="0"/>
          </a:p>
        </p:txBody>
      </p:sp>
    </p:spTree>
    <p:extLst>
      <p:ext uri="{BB962C8B-B14F-4D97-AF65-F5344CB8AC3E}">
        <p14:creationId xmlns:p14="http://schemas.microsoft.com/office/powerpoint/2010/main" val="13106738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4298" y="107917"/>
            <a:ext cx="11462927" cy="944563"/>
          </a:xfrm>
        </p:spPr>
        <p:txBody>
          <a:bodyPr>
            <a:normAutofit/>
          </a:bodyPr>
          <a:lstStyle/>
          <a:p>
            <a:r>
              <a:rPr lang="en-US" dirty="0"/>
              <a:t>Hamiltonian formulation shallow waters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F9BB97A-B44C-9A40-B535-9C28844410EA}"/>
              </a:ext>
            </a:extLst>
          </p:cNvPr>
          <p:cNvSpPr txBox="1"/>
          <p:nvPr/>
        </p:nvSpPr>
        <p:spPr>
          <a:xfrm>
            <a:off x="354296" y="985640"/>
            <a:ext cx="118377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Curl-form Hamiltonian formulation: starting point</a:t>
            </a:r>
            <a:endParaRPr lang="en-NL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1666E88-AE99-4536-8DDF-5C8C33EBBB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374" y="1702728"/>
            <a:ext cx="4013200" cy="6223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5485730-F53D-2BE7-DE15-3CA0D069265B}"/>
              </a:ext>
            </a:extLst>
          </p:cNvPr>
          <p:cNvSpPr txBox="1"/>
          <p:nvPr/>
        </p:nvSpPr>
        <p:spPr>
          <a:xfrm>
            <a:off x="6273147" y="1783045"/>
            <a:ext cx="19480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Hamiltonian</a:t>
            </a:r>
          </a:p>
        </p:txBody>
      </p:sp>
    </p:spTree>
    <p:extLst>
      <p:ext uri="{BB962C8B-B14F-4D97-AF65-F5344CB8AC3E}">
        <p14:creationId xmlns:p14="http://schemas.microsoft.com/office/powerpoint/2010/main" val="38325917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4298" y="107917"/>
            <a:ext cx="11462927" cy="944563"/>
          </a:xfrm>
        </p:spPr>
        <p:txBody>
          <a:bodyPr>
            <a:normAutofit/>
          </a:bodyPr>
          <a:lstStyle/>
          <a:p>
            <a:r>
              <a:rPr lang="en-US" dirty="0"/>
              <a:t>Hamiltonian formulation shallow waters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F9BB97A-B44C-9A40-B535-9C28844410EA}"/>
              </a:ext>
            </a:extLst>
          </p:cNvPr>
          <p:cNvSpPr txBox="1"/>
          <p:nvPr/>
        </p:nvSpPr>
        <p:spPr>
          <a:xfrm>
            <a:off x="354296" y="985640"/>
            <a:ext cx="118377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Curl-form Hamiltonian formulation: starting point</a:t>
            </a:r>
            <a:endParaRPr lang="en-NL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1666E88-AE99-4536-8DDF-5C8C33EBBB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374" y="1702728"/>
            <a:ext cx="4013200" cy="6223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5485730-F53D-2BE7-DE15-3CA0D069265B}"/>
              </a:ext>
            </a:extLst>
          </p:cNvPr>
          <p:cNvSpPr txBox="1"/>
          <p:nvPr/>
        </p:nvSpPr>
        <p:spPr>
          <a:xfrm>
            <a:off x="6273147" y="1783045"/>
            <a:ext cx="19480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Hamiltonian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EFAA10-8B4E-43FF-4BC0-F48E15A1CE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374" y="2640086"/>
            <a:ext cx="5080000" cy="12319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C75D74B-9A3B-DD80-F810-C00552150605}"/>
              </a:ext>
            </a:extLst>
          </p:cNvPr>
          <p:cNvSpPr txBox="1"/>
          <p:nvPr/>
        </p:nvSpPr>
        <p:spPr>
          <a:xfrm>
            <a:off x="6273146" y="3025203"/>
            <a:ext cx="45406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Poisson bracket (the symplectic)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41D4F59-2248-8C37-291C-9DEB791B55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1374" y="4323521"/>
            <a:ext cx="2247900" cy="914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895446-B43B-35E2-B93E-8320A4AE37AD}"/>
              </a:ext>
            </a:extLst>
          </p:cNvPr>
          <p:cNvSpPr txBox="1"/>
          <p:nvPr/>
        </p:nvSpPr>
        <p:spPr>
          <a:xfrm>
            <a:off x="6273146" y="4549888"/>
            <a:ext cx="45406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Symplectic (tensor) operator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63EF92F-0128-83EF-66E2-96C081F788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35185" y="4466447"/>
            <a:ext cx="1270000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3800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4298" y="107917"/>
            <a:ext cx="11462927" cy="944563"/>
          </a:xfrm>
        </p:spPr>
        <p:txBody>
          <a:bodyPr>
            <a:normAutofit/>
          </a:bodyPr>
          <a:lstStyle/>
          <a:p>
            <a:r>
              <a:rPr lang="en-US" dirty="0"/>
              <a:t>Hamiltonian formulation shallow waters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F9BB97A-B44C-9A40-B535-9C28844410EA}"/>
              </a:ext>
            </a:extLst>
          </p:cNvPr>
          <p:cNvSpPr txBox="1"/>
          <p:nvPr/>
        </p:nvSpPr>
        <p:spPr>
          <a:xfrm>
            <a:off x="354296" y="985640"/>
            <a:ext cx="118377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Curl-form Hamiltonian formulation: starting point</a:t>
            </a:r>
            <a:endParaRPr lang="en-NL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1666E88-AE99-4536-8DDF-5C8C33EBBB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374" y="1702728"/>
            <a:ext cx="4013200" cy="6223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5485730-F53D-2BE7-DE15-3CA0D069265B}"/>
              </a:ext>
            </a:extLst>
          </p:cNvPr>
          <p:cNvSpPr txBox="1"/>
          <p:nvPr/>
        </p:nvSpPr>
        <p:spPr>
          <a:xfrm>
            <a:off x="6273147" y="1783045"/>
            <a:ext cx="19480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Hamiltonian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EFAA10-8B4E-43FF-4BC0-F48E15A1CE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374" y="2640086"/>
            <a:ext cx="5080000" cy="12319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C75D74B-9A3B-DD80-F810-C00552150605}"/>
              </a:ext>
            </a:extLst>
          </p:cNvPr>
          <p:cNvSpPr txBox="1"/>
          <p:nvPr/>
        </p:nvSpPr>
        <p:spPr>
          <a:xfrm>
            <a:off x="6273146" y="3025203"/>
            <a:ext cx="45406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Poisson bracket (the symplectic)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6319D46-8860-8FBC-362B-F5687DE1EB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1374" y="4323521"/>
            <a:ext cx="2247900" cy="914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0568A99-B810-522A-3386-5ED2076C55E3}"/>
              </a:ext>
            </a:extLst>
          </p:cNvPr>
          <p:cNvSpPr txBox="1"/>
          <p:nvPr/>
        </p:nvSpPr>
        <p:spPr>
          <a:xfrm>
            <a:off x="6273146" y="4549888"/>
            <a:ext cx="45406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Symplectic (tensor) operator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AA37470-98EB-6855-C0A6-34D12D1072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1374" y="5870593"/>
            <a:ext cx="4762500" cy="533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E82806E-EADC-C911-8F35-413047C29600}"/>
              </a:ext>
            </a:extLst>
          </p:cNvPr>
          <p:cNvSpPr txBox="1"/>
          <p:nvPr/>
        </p:nvSpPr>
        <p:spPr>
          <a:xfrm>
            <a:off x="6273146" y="5906460"/>
            <a:ext cx="45406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Evolution equation for functional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E77B028-7A3D-030F-C0CA-AD2B8C78F5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87326" y="6023820"/>
            <a:ext cx="736600" cy="2667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7C0EDA5-F217-AB18-E3B1-B98DB873140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35185" y="4466447"/>
            <a:ext cx="1270000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0790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8E58A96-01B7-9DF8-115F-48207C3636F7}"/>
              </a:ext>
            </a:extLst>
          </p:cNvPr>
          <p:cNvSpPr/>
          <p:nvPr/>
        </p:nvSpPr>
        <p:spPr>
          <a:xfrm>
            <a:off x="465277" y="1544480"/>
            <a:ext cx="4202973" cy="9144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4F3CC66-1CDD-C091-F3E8-D8E6AC5E6820}"/>
              </a:ext>
            </a:extLst>
          </p:cNvPr>
          <p:cNvSpPr/>
          <p:nvPr/>
        </p:nvSpPr>
        <p:spPr>
          <a:xfrm>
            <a:off x="465276" y="2534479"/>
            <a:ext cx="5237692" cy="144797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4298" y="107917"/>
            <a:ext cx="11462927" cy="944563"/>
          </a:xfrm>
        </p:spPr>
        <p:txBody>
          <a:bodyPr>
            <a:normAutofit/>
          </a:bodyPr>
          <a:lstStyle/>
          <a:p>
            <a:r>
              <a:rPr lang="en-US" dirty="0"/>
              <a:t>Hamiltonian formulation shallow waters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F9BB97A-B44C-9A40-B535-9C28844410EA}"/>
              </a:ext>
            </a:extLst>
          </p:cNvPr>
          <p:cNvSpPr txBox="1"/>
          <p:nvPr/>
        </p:nvSpPr>
        <p:spPr>
          <a:xfrm>
            <a:off x="354296" y="985640"/>
            <a:ext cx="118377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Curl-form Hamiltonian formulation: starting point</a:t>
            </a:r>
            <a:endParaRPr lang="en-NL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1666E88-AE99-4536-8DDF-5C8C33EBBB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374" y="1702728"/>
            <a:ext cx="4013200" cy="6223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BEFAA10-8B4E-43FF-4BC0-F48E15A1CE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374" y="2640086"/>
            <a:ext cx="5080000" cy="12319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6319D46-8860-8FBC-362B-F5687DE1EB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1374" y="4323521"/>
            <a:ext cx="2247900" cy="914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AA37470-98EB-6855-C0A6-34D12D1072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1374" y="5870593"/>
            <a:ext cx="4762500" cy="5334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7C0EDA5-F217-AB18-E3B1-B98DB87314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35185" y="4466447"/>
            <a:ext cx="1270000" cy="5334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CD8C3EF-3386-2B4A-A3A3-52568DF9B823}"/>
              </a:ext>
            </a:extLst>
          </p:cNvPr>
          <p:cNvSpPr txBox="1"/>
          <p:nvPr/>
        </p:nvSpPr>
        <p:spPr>
          <a:xfrm>
            <a:off x="7832558" y="2655871"/>
            <a:ext cx="32364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Both the Hamiltonian and the Poisson bracket define the dynamics</a:t>
            </a:r>
          </a:p>
        </p:txBody>
      </p:sp>
    </p:spTree>
    <p:extLst>
      <p:ext uri="{BB962C8B-B14F-4D97-AF65-F5344CB8AC3E}">
        <p14:creationId xmlns:p14="http://schemas.microsoft.com/office/powerpoint/2010/main" val="9961857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4298" y="107917"/>
            <a:ext cx="11462927" cy="944563"/>
          </a:xfrm>
        </p:spPr>
        <p:txBody>
          <a:bodyPr>
            <a:normAutofit/>
          </a:bodyPr>
          <a:lstStyle/>
          <a:p>
            <a:r>
              <a:rPr lang="en-US" dirty="0"/>
              <a:t>Hamiltonian formulation shallow waters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F9BB97A-B44C-9A40-B535-9C28844410EA}"/>
              </a:ext>
            </a:extLst>
          </p:cNvPr>
          <p:cNvSpPr txBox="1"/>
          <p:nvPr/>
        </p:nvSpPr>
        <p:spPr>
          <a:xfrm>
            <a:off x="354296" y="985640"/>
            <a:ext cx="118377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Curl-form Hamiltonian formulation: velocity evolution equations (weak form)</a:t>
            </a:r>
            <a:endParaRPr lang="en-NL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4618797-CDC2-BD4F-24DC-C998AE93145C}"/>
              </a:ext>
            </a:extLst>
          </p:cNvPr>
          <p:cNvSpPr txBox="1"/>
          <p:nvPr/>
        </p:nvSpPr>
        <p:spPr>
          <a:xfrm>
            <a:off x="354296" y="1530093"/>
            <a:ext cx="3786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sz="2000" dirty="0"/>
              <a:t>1.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E9EA0FA-5CDA-E51A-07EC-C77CD3CB3B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016" y="1447305"/>
            <a:ext cx="3403600" cy="5842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D3391FD-0DF4-AD77-3690-BE28BBA5AC86}"/>
              </a:ext>
            </a:extLst>
          </p:cNvPr>
          <p:cNvSpPr txBox="1"/>
          <p:nvPr/>
        </p:nvSpPr>
        <p:spPr>
          <a:xfrm>
            <a:off x="5416627" y="1530093"/>
            <a:ext cx="26539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2000" dirty="0"/>
              <a:t>Arbitrary          such that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A4A3706-2CA7-6A5A-229E-55FC475FD1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5907" y="1675905"/>
            <a:ext cx="165100" cy="1270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3E3DA0D-F27C-CF01-93DE-6453150DAA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22757" y="1625105"/>
            <a:ext cx="9652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3927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4298" y="107917"/>
            <a:ext cx="11462927" cy="944563"/>
          </a:xfrm>
        </p:spPr>
        <p:txBody>
          <a:bodyPr>
            <a:normAutofit/>
          </a:bodyPr>
          <a:lstStyle/>
          <a:p>
            <a:r>
              <a:rPr lang="en-US" dirty="0"/>
              <a:t>Hamiltonian formulation shallow waters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F9BB97A-B44C-9A40-B535-9C28844410EA}"/>
              </a:ext>
            </a:extLst>
          </p:cNvPr>
          <p:cNvSpPr txBox="1"/>
          <p:nvPr/>
        </p:nvSpPr>
        <p:spPr>
          <a:xfrm>
            <a:off x="354296" y="985640"/>
            <a:ext cx="118377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Curl-form Hamiltonian formulation: velocity evolution equations (weak form)</a:t>
            </a:r>
            <a:endParaRPr lang="en-NL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4618797-CDC2-BD4F-24DC-C998AE93145C}"/>
              </a:ext>
            </a:extLst>
          </p:cNvPr>
          <p:cNvSpPr txBox="1"/>
          <p:nvPr/>
        </p:nvSpPr>
        <p:spPr>
          <a:xfrm>
            <a:off x="354296" y="1530093"/>
            <a:ext cx="3786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sz="2000" dirty="0"/>
              <a:t>1.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E9EA0FA-5CDA-E51A-07EC-C77CD3CB3B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016" y="1447305"/>
            <a:ext cx="3403600" cy="5842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D3391FD-0DF4-AD77-3690-BE28BBA5AC86}"/>
              </a:ext>
            </a:extLst>
          </p:cNvPr>
          <p:cNvSpPr txBox="1"/>
          <p:nvPr/>
        </p:nvSpPr>
        <p:spPr>
          <a:xfrm>
            <a:off x="5416627" y="1530093"/>
            <a:ext cx="26539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2000" dirty="0"/>
              <a:t>Arbitrary          such that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A4A3706-2CA7-6A5A-229E-55FC475FD1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5907" y="1675905"/>
            <a:ext cx="165100" cy="1270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3E3DA0D-F27C-CF01-93DE-6453150DAA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22757" y="1625105"/>
            <a:ext cx="965200" cy="2286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FB76357-3EA0-7C2B-9FB2-EA0F261250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6054" y="2325991"/>
            <a:ext cx="4787900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22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4298" y="107917"/>
            <a:ext cx="11462927" cy="944563"/>
          </a:xfrm>
        </p:spPr>
        <p:txBody>
          <a:bodyPr>
            <a:normAutofit/>
          </a:bodyPr>
          <a:lstStyle/>
          <a:p>
            <a:r>
              <a:rPr lang="en-US" dirty="0"/>
              <a:t>Hamiltonian formulation shallow waters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F9BB97A-B44C-9A40-B535-9C28844410EA}"/>
              </a:ext>
            </a:extLst>
          </p:cNvPr>
          <p:cNvSpPr txBox="1"/>
          <p:nvPr/>
        </p:nvSpPr>
        <p:spPr>
          <a:xfrm>
            <a:off x="354296" y="985640"/>
            <a:ext cx="118377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Curl-form Hamiltonian formulation: velocity evolution equations (weak form)</a:t>
            </a:r>
            <a:endParaRPr lang="en-NL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4618797-CDC2-BD4F-24DC-C998AE93145C}"/>
              </a:ext>
            </a:extLst>
          </p:cNvPr>
          <p:cNvSpPr txBox="1"/>
          <p:nvPr/>
        </p:nvSpPr>
        <p:spPr>
          <a:xfrm>
            <a:off x="354296" y="1530093"/>
            <a:ext cx="3786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sz="2000" dirty="0"/>
              <a:t>1.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E9EA0FA-5CDA-E51A-07EC-C77CD3CB3B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016" y="1447305"/>
            <a:ext cx="3403600" cy="5842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D3391FD-0DF4-AD77-3690-BE28BBA5AC86}"/>
              </a:ext>
            </a:extLst>
          </p:cNvPr>
          <p:cNvSpPr txBox="1"/>
          <p:nvPr/>
        </p:nvSpPr>
        <p:spPr>
          <a:xfrm>
            <a:off x="5416627" y="1530093"/>
            <a:ext cx="26539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2000" dirty="0"/>
              <a:t>Arbitrary          such that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A4A3706-2CA7-6A5A-229E-55FC475FD1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5907" y="1675905"/>
            <a:ext cx="165100" cy="1270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3E3DA0D-F27C-CF01-93DE-6453150DAA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22757" y="1625105"/>
            <a:ext cx="965200" cy="2286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FB76357-3EA0-7C2B-9FB2-EA0F261250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6054" y="2325991"/>
            <a:ext cx="4787900" cy="5334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96D6A1B9-8DD7-4754-BA98-BC3FFA141C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3016" y="3351144"/>
            <a:ext cx="3238500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2039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4298" y="107917"/>
            <a:ext cx="11462927" cy="944563"/>
          </a:xfrm>
        </p:spPr>
        <p:txBody>
          <a:bodyPr>
            <a:normAutofit/>
          </a:bodyPr>
          <a:lstStyle/>
          <a:p>
            <a:r>
              <a:rPr lang="en-US" dirty="0"/>
              <a:t>Hamiltonian formulation shallow waters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F9BB97A-B44C-9A40-B535-9C28844410EA}"/>
              </a:ext>
            </a:extLst>
          </p:cNvPr>
          <p:cNvSpPr txBox="1"/>
          <p:nvPr/>
        </p:nvSpPr>
        <p:spPr>
          <a:xfrm>
            <a:off x="354296" y="985640"/>
            <a:ext cx="118377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Curl-form Hamiltonian formulation: velocity evolution equations (weak form)</a:t>
            </a:r>
            <a:endParaRPr lang="en-NL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4618797-CDC2-BD4F-24DC-C998AE93145C}"/>
              </a:ext>
            </a:extLst>
          </p:cNvPr>
          <p:cNvSpPr txBox="1"/>
          <p:nvPr/>
        </p:nvSpPr>
        <p:spPr>
          <a:xfrm>
            <a:off x="354296" y="1530093"/>
            <a:ext cx="3786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sz="2000" dirty="0"/>
              <a:t>1.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E9EA0FA-5CDA-E51A-07EC-C77CD3CB3B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016" y="1447305"/>
            <a:ext cx="3403600" cy="5842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D3391FD-0DF4-AD77-3690-BE28BBA5AC86}"/>
              </a:ext>
            </a:extLst>
          </p:cNvPr>
          <p:cNvSpPr txBox="1"/>
          <p:nvPr/>
        </p:nvSpPr>
        <p:spPr>
          <a:xfrm>
            <a:off x="5416627" y="1530093"/>
            <a:ext cx="26539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2000" dirty="0"/>
              <a:t>Arbitrary          such that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A4A3706-2CA7-6A5A-229E-55FC475FD1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5907" y="1675905"/>
            <a:ext cx="165100" cy="1270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3E3DA0D-F27C-CF01-93DE-6453150DAA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22757" y="1625105"/>
            <a:ext cx="965200" cy="2286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F7129A5-974C-C9D1-4FDC-C0D7849E3E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84731" y="3001894"/>
            <a:ext cx="5080000" cy="12319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FB76357-3EA0-7C2B-9FB2-EA0F2612505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6054" y="2325991"/>
            <a:ext cx="4787900" cy="5334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96D6A1B9-8DD7-4754-BA98-BC3FFA141C9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3016" y="3351144"/>
            <a:ext cx="3238500" cy="5334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8344CD0A-F3A1-CBFE-B828-38D4851FAD3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0256" y="4376297"/>
            <a:ext cx="7019109" cy="123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0690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D5AEA1-B67D-D84C-BD73-A4AD0548BE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10178" y="1315195"/>
            <a:ext cx="10226201" cy="5268165"/>
          </a:xfrm>
        </p:spPr>
        <p:txBody>
          <a:bodyPr>
            <a:normAutofit/>
          </a:bodyPr>
          <a:lstStyle/>
          <a:p>
            <a:r>
              <a:rPr lang="en-NL" sz="3200" dirty="0"/>
              <a:t>Hands on work</a:t>
            </a:r>
          </a:p>
          <a:p>
            <a:pPr marL="533386" lvl="1" indent="0">
              <a:buNone/>
            </a:pPr>
            <a:r>
              <a:rPr lang="en-NL" sz="2000" dirty="0">
                <a:solidFill>
                  <a:schemeClr val="bg1">
                    <a:lumMod val="50000"/>
                  </a:schemeClr>
                </a:solidFill>
              </a:rPr>
              <a:t>Implementing structure preserving discretization for shallow waters with Firedrake.</a:t>
            </a:r>
          </a:p>
          <a:p>
            <a:pPr marL="533386" lvl="1" indent="0">
              <a:buNone/>
            </a:pPr>
            <a:endParaRPr lang="en-NL" sz="1050" dirty="0"/>
          </a:p>
          <a:p>
            <a:pPr marL="1" indent="0">
              <a:buNone/>
            </a:pPr>
            <a:endParaRPr lang="en-GB" sz="2533" dirty="0">
              <a:solidFill>
                <a:schemeClr val="bg1">
                  <a:lumMod val="50000"/>
                </a:schemeClr>
              </a:solidFill>
            </a:endParaRPr>
          </a:p>
          <a:p>
            <a:pPr marL="533387" lvl="1" indent="0">
              <a:buNone/>
            </a:pPr>
            <a:endParaRPr lang="en-GB" sz="2000" dirty="0">
              <a:solidFill>
                <a:schemeClr val="bg1">
                  <a:lumMod val="50000"/>
                </a:schemeClr>
              </a:solidFill>
            </a:endParaRPr>
          </a:p>
          <a:p>
            <a:pPr marL="533387" lvl="1" indent="0">
              <a:buNone/>
            </a:pPr>
            <a:endParaRPr lang="en-GB" sz="10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42868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4298" y="107917"/>
            <a:ext cx="11462927" cy="944563"/>
          </a:xfrm>
        </p:spPr>
        <p:txBody>
          <a:bodyPr>
            <a:normAutofit/>
          </a:bodyPr>
          <a:lstStyle/>
          <a:p>
            <a:r>
              <a:rPr lang="en-US" dirty="0"/>
              <a:t>Hamiltonian formulation shallow waters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F9BB97A-B44C-9A40-B535-9C28844410EA}"/>
              </a:ext>
            </a:extLst>
          </p:cNvPr>
          <p:cNvSpPr txBox="1"/>
          <p:nvPr/>
        </p:nvSpPr>
        <p:spPr>
          <a:xfrm>
            <a:off x="354296" y="985640"/>
            <a:ext cx="118377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Curl-form Hamiltonian formulation: velocity evolution equations (weak form)</a:t>
            </a:r>
            <a:endParaRPr lang="en-NL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4618797-CDC2-BD4F-24DC-C998AE93145C}"/>
              </a:ext>
            </a:extLst>
          </p:cNvPr>
          <p:cNvSpPr txBox="1"/>
          <p:nvPr/>
        </p:nvSpPr>
        <p:spPr>
          <a:xfrm>
            <a:off x="354296" y="1530093"/>
            <a:ext cx="3786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sz="2000" dirty="0"/>
              <a:t>1.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E9EA0FA-5CDA-E51A-07EC-C77CD3CB3B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016" y="1447305"/>
            <a:ext cx="3403600" cy="5842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D3391FD-0DF4-AD77-3690-BE28BBA5AC86}"/>
              </a:ext>
            </a:extLst>
          </p:cNvPr>
          <p:cNvSpPr txBox="1"/>
          <p:nvPr/>
        </p:nvSpPr>
        <p:spPr>
          <a:xfrm>
            <a:off x="5416627" y="1530093"/>
            <a:ext cx="26539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2000" dirty="0"/>
              <a:t>Arbitrary          such that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A4A3706-2CA7-6A5A-229E-55FC475FD1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5907" y="1675905"/>
            <a:ext cx="165100" cy="1270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3E3DA0D-F27C-CF01-93DE-6453150DAA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22757" y="1625105"/>
            <a:ext cx="965200" cy="2286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F7129A5-974C-C9D1-4FDC-C0D7849E3E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84731" y="3001894"/>
            <a:ext cx="5080000" cy="12319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49013CA-7D71-5B2C-A16F-7A9BFAF615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6054" y="2325991"/>
            <a:ext cx="4787900" cy="533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7EE7592-A7D8-13DD-37DF-C5C8A394EA0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3016" y="3351144"/>
            <a:ext cx="3238500" cy="533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DABB5CC-5DAF-6DF1-81B5-F7A0F34E26F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3016" y="4376297"/>
            <a:ext cx="6515100" cy="123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1225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4298" y="107917"/>
            <a:ext cx="11462927" cy="944563"/>
          </a:xfrm>
        </p:spPr>
        <p:txBody>
          <a:bodyPr>
            <a:normAutofit/>
          </a:bodyPr>
          <a:lstStyle/>
          <a:p>
            <a:r>
              <a:rPr lang="en-US" dirty="0"/>
              <a:t>Hamiltonian formulation shallow waters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F9BB97A-B44C-9A40-B535-9C28844410EA}"/>
              </a:ext>
            </a:extLst>
          </p:cNvPr>
          <p:cNvSpPr txBox="1"/>
          <p:nvPr/>
        </p:nvSpPr>
        <p:spPr>
          <a:xfrm>
            <a:off x="354296" y="985640"/>
            <a:ext cx="118377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Curl-form Hamiltonian formulation: velocity evolution equations (weak form)</a:t>
            </a:r>
            <a:endParaRPr lang="en-NL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4618797-CDC2-BD4F-24DC-C998AE93145C}"/>
              </a:ext>
            </a:extLst>
          </p:cNvPr>
          <p:cNvSpPr txBox="1"/>
          <p:nvPr/>
        </p:nvSpPr>
        <p:spPr>
          <a:xfrm>
            <a:off x="354296" y="1530093"/>
            <a:ext cx="3786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sz="2000" dirty="0"/>
              <a:t>1.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E9EA0FA-5CDA-E51A-07EC-C77CD3CB3B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016" y="1447305"/>
            <a:ext cx="3403600" cy="5842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D3391FD-0DF4-AD77-3690-BE28BBA5AC86}"/>
              </a:ext>
            </a:extLst>
          </p:cNvPr>
          <p:cNvSpPr txBox="1"/>
          <p:nvPr/>
        </p:nvSpPr>
        <p:spPr>
          <a:xfrm>
            <a:off x="5416627" y="1530093"/>
            <a:ext cx="26539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2000" dirty="0"/>
              <a:t>Arbitrary          such that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A4A3706-2CA7-6A5A-229E-55FC475FD1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5907" y="1675905"/>
            <a:ext cx="165100" cy="1270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3E3DA0D-F27C-CF01-93DE-6453150DAA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22757" y="1625105"/>
            <a:ext cx="965200" cy="2286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F7129A5-974C-C9D1-4FDC-C0D7849E3E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84731" y="3001894"/>
            <a:ext cx="5080000" cy="12319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C5578DD-1A29-4EE1-B24D-55E080DB0C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6054" y="2325991"/>
            <a:ext cx="4787900" cy="5334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10AD2AF-C30E-01F2-208D-E00F212DAE4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3016" y="3351144"/>
            <a:ext cx="3238500" cy="5334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64B6650-4AA1-A561-EDCD-46AD05037D8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5993" y="4376297"/>
            <a:ext cx="8174153" cy="123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6610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4298" y="107917"/>
            <a:ext cx="11462927" cy="944563"/>
          </a:xfrm>
        </p:spPr>
        <p:txBody>
          <a:bodyPr>
            <a:normAutofit/>
          </a:bodyPr>
          <a:lstStyle/>
          <a:p>
            <a:r>
              <a:rPr lang="en-US" dirty="0"/>
              <a:t>Hamiltonian formulation shallow waters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F9BB97A-B44C-9A40-B535-9C28844410EA}"/>
              </a:ext>
            </a:extLst>
          </p:cNvPr>
          <p:cNvSpPr txBox="1"/>
          <p:nvPr/>
        </p:nvSpPr>
        <p:spPr>
          <a:xfrm>
            <a:off x="354296" y="985640"/>
            <a:ext cx="118377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Curl-form Hamiltonian formulation: velocity evolution equations (weak form)</a:t>
            </a:r>
            <a:endParaRPr lang="en-NL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4618797-CDC2-BD4F-24DC-C998AE93145C}"/>
              </a:ext>
            </a:extLst>
          </p:cNvPr>
          <p:cNvSpPr txBox="1"/>
          <p:nvPr/>
        </p:nvSpPr>
        <p:spPr>
          <a:xfrm>
            <a:off x="354296" y="1530093"/>
            <a:ext cx="3786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sz="2000" dirty="0"/>
              <a:t>1.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E9EA0FA-5CDA-E51A-07EC-C77CD3CB3B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016" y="1447305"/>
            <a:ext cx="3403600" cy="5842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D3391FD-0DF4-AD77-3690-BE28BBA5AC86}"/>
              </a:ext>
            </a:extLst>
          </p:cNvPr>
          <p:cNvSpPr txBox="1"/>
          <p:nvPr/>
        </p:nvSpPr>
        <p:spPr>
          <a:xfrm>
            <a:off x="5416627" y="1530093"/>
            <a:ext cx="26539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2000" dirty="0"/>
              <a:t>Arbitrary          such that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A4A3706-2CA7-6A5A-229E-55FC475FD1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5907" y="1675905"/>
            <a:ext cx="165100" cy="1270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3E3DA0D-F27C-CF01-93DE-6453150DAA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22757" y="1625105"/>
            <a:ext cx="965200" cy="2286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F7129A5-974C-C9D1-4FDC-C0D7849E3E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84731" y="3001894"/>
            <a:ext cx="5080000" cy="12319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C6A0EA9-F63A-DEAD-6DDC-F3F246DC242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6054" y="2325991"/>
            <a:ext cx="4787900" cy="5334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F259C87-2E46-14D7-29D4-3F47EDB2A4E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3016" y="3351144"/>
            <a:ext cx="3238500" cy="533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32D99B7-568C-7C2C-C9AA-4CEC5291EDA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5993" y="4376297"/>
            <a:ext cx="8174153" cy="1231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7BF76AA-2385-E301-2D3E-135FA3F4965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2316" y="5943537"/>
            <a:ext cx="7237425" cy="60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0932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4298" y="107917"/>
            <a:ext cx="11462927" cy="944563"/>
          </a:xfrm>
        </p:spPr>
        <p:txBody>
          <a:bodyPr>
            <a:normAutofit/>
          </a:bodyPr>
          <a:lstStyle/>
          <a:p>
            <a:r>
              <a:rPr lang="en-US" dirty="0"/>
              <a:t>Hamiltonian formulation shallow waters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F9BB97A-B44C-9A40-B535-9C28844410EA}"/>
              </a:ext>
            </a:extLst>
          </p:cNvPr>
          <p:cNvSpPr txBox="1"/>
          <p:nvPr/>
        </p:nvSpPr>
        <p:spPr>
          <a:xfrm>
            <a:off x="354296" y="985640"/>
            <a:ext cx="118377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Curl-form Hamiltonian formulation: velocity evolution equations (weak form)</a:t>
            </a:r>
            <a:endParaRPr lang="en-NL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4618797-CDC2-BD4F-24DC-C998AE93145C}"/>
              </a:ext>
            </a:extLst>
          </p:cNvPr>
          <p:cNvSpPr txBox="1"/>
          <p:nvPr/>
        </p:nvSpPr>
        <p:spPr>
          <a:xfrm>
            <a:off x="354296" y="1530093"/>
            <a:ext cx="3786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sz="2000" dirty="0"/>
              <a:t>1.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E9EA0FA-5CDA-E51A-07EC-C77CD3CB3B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016" y="1447305"/>
            <a:ext cx="3403600" cy="5842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D3391FD-0DF4-AD77-3690-BE28BBA5AC86}"/>
              </a:ext>
            </a:extLst>
          </p:cNvPr>
          <p:cNvSpPr txBox="1"/>
          <p:nvPr/>
        </p:nvSpPr>
        <p:spPr>
          <a:xfrm>
            <a:off x="5416627" y="1530093"/>
            <a:ext cx="26539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2000" dirty="0"/>
              <a:t>Arbitrary          such that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A4A3706-2CA7-6A5A-229E-55FC475FD1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5907" y="1675905"/>
            <a:ext cx="165100" cy="1270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3E3DA0D-F27C-CF01-93DE-6453150DAA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22757" y="1625105"/>
            <a:ext cx="965200" cy="2286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F7129A5-974C-C9D1-4FDC-C0D7849E3E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84731" y="3001894"/>
            <a:ext cx="5080000" cy="12319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2AD8994-2CF5-A897-6938-F27B9E6CA6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5993" y="4377260"/>
            <a:ext cx="8148767" cy="12312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B4BF2F6-D2CF-4CDC-A2AE-5D666805E6D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6054" y="2325991"/>
            <a:ext cx="4787900" cy="533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13FC56F-2D2A-807C-456A-8FA583A5E45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3016" y="3351144"/>
            <a:ext cx="3238500" cy="533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01B89A0-EEAD-1A68-2DD6-793A9BD4651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5993" y="5956852"/>
            <a:ext cx="6515100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4455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447FC5E-F99E-6D75-9697-47911B193B05}"/>
              </a:ext>
            </a:extLst>
          </p:cNvPr>
          <p:cNvSpPr/>
          <p:nvPr/>
        </p:nvSpPr>
        <p:spPr>
          <a:xfrm>
            <a:off x="732926" y="5881243"/>
            <a:ext cx="8148766" cy="68852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9B13BB4-86BF-34FD-66E6-A79D261F360C}"/>
              </a:ext>
            </a:extLst>
          </p:cNvPr>
          <p:cNvSpPr/>
          <p:nvPr/>
        </p:nvSpPr>
        <p:spPr>
          <a:xfrm>
            <a:off x="5396749" y="1530093"/>
            <a:ext cx="3965912" cy="40011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4298" y="107917"/>
            <a:ext cx="11462927" cy="944563"/>
          </a:xfrm>
        </p:spPr>
        <p:txBody>
          <a:bodyPr>
            <a:normAutofit/>
          </a:bodyPr>
          <a:lstStyle/>
          <a:p>
            <a:r>
              <a:rPr lang="en-US" dirty="0"/>
              <a:t>Hamiltonian formulation shallow waters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F9BB97A-B44C-9A40-B535-9C28844410EA}"/>
              </a:ext>
            </a:extLst>
          </p:cNvPr>
          <p:cNvSpPr txBox="1"/>
          <p:nvPr/>
        </p:nvSpPr>
        <p:spPr>
          <a:xfrm>
            <a:off x="354296" y="985640"/>
            <a:ext cx="118377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Curl-form Hamiltonian formulation: velocity evolution equations (weak form)</a:t>
            </a:r>
            <a:endParaRPr lang="en-NL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4618797-CDC2-BD4F-24DC-C998AE93145C}"/>
              </a:ext>
            </a:extLst>
          </p:cNvPr>
          <p:cNvSpPr txBox="1"/>
          <p:nvPr/>
        </p:nvSpPr>
        <p:spPr>
          <a:xfrm>
            <a:off x="354296" y="1530093"/>
            <a:ext cx="3786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sz="2000" dirty="0"/>
              <a:t>1.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E9EA0FA-5CDA-E51A-07EC-C77CD3CB3B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016" y="1447305"/>
            <a:ext cx="3403600" cy="5842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D3391FD-0DF4-AD77-3690-BE28BBA5AC86}"/>
              </a:ext>
            </a:extLst>
          </p:cNvPr>
          <p:cNvSpPr txBox="1"/>
          <p:nvPr/>
        </p:nvSpPr>
        <p:spPr>
          <a:xfrm>
            <a:off x="5416627" y="1530093"/>
            <a:ext cx="26539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2000" dirty="0"/>
              <a:t>Arbitrary          such that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A4A3706-2CA7-6A5A-229E-55FC475FD1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5907" y="1675905"/>
            <a:ext cx="165100" cy="1270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3E3DA0D-F27C-CF01-93DE-6453150DAA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22757" y="1625105"/>
            <a:ext cx="965200" cy="2286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F7129A5-974C-C9D1-4FDC-C0D7849E3E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84731" y="3001894"/>
            <a:ext cx="5080000" cy="12319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2AD8994-2CF5-A897-6938-F27B9E6CA6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5993" y="4377260"/>
            <a:ext cx="8148767" cy="12312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2D80687-6ACF-DA48-0239-9A07CAC81178}"/>
              </a:ext>
            </a:extLst>
          </p:cNvPr>
          <p:cNvSpPr txBox="1"/>
          <p:nvPr/>
        </p:nvSpPr>
        <p:spPr>
          <a:xfrm>
            <a:off x="9293087" y="5993019"/>
            <a:ext cx="19281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Weak form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1EE614-6288-1B01-21AE-7F9DBF8B0F7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6054" y="2325991"/>
            <a:ext cx="4787900" cy="533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D0EF7B7-723D-C38B-4AD3-91DE0D8AD1C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3016" y="3351144"/>
            <a:ext cx="3238500" cy="5334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C464DB6-981E-0466-96B9-12F9158C674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2741" y="5954121"/>
            <a:ext cx="7979314" cy="53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9665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4298" y="107917"/>
            <a:ext cx="11462927" cy="944563"/>
          </a:xfrm>
        </p:spPr>
        <p:txBody>
          <a:bodyPr>
            <a:normAutofit/>
          </a:bodyPr>
          <a:lstStyle/>
          <a:p>
            <a:r>
              <a:rPr lang="en-US" dirty="0"/>
              <a:t>Hamiltonian formulation shallow waters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F9BB97A-B44C-9A40-B535-9C28844410EA}"/>
              </a:ext>
            </a:extLst>
          </p:cNvPr>
          <p:cNvSpPr txBox="1"/>
          <p:nvPr/>
        </p:nvSpPr>
        <p:spPr>
          <a:xfrm>
            <a:off x="354296" y="985640"/>
            <a:ext cx="118377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Curl-form Hamiltonian formulation: height evolution equations (weak form)</a:t>
            </a:r>
            <a:endParaRPr lang="en-NL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4618797-CDC2-BD4F-24DC-C998AE93145C}"/>
              </a:ext>
            </a:extLst>
          </p:cNvPr>
          <p:cNvSpPr txBox="1"/>
          <p:nvPr/>
        </p:nvSpPr>
        <p:spPr>
          <a:xfrm>
            <a:off x="354296" y="1530093"/>
            <a:ext cx="3786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sz="2000" dirty="0"/>
              <a:t>2.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D3391FD-0DF4-AD77-3690-BE28BBA5AC86}"/>
              </a:ext>
            </a:extLst>
          </p:cNvPr>
          <p:cNvSpPr txBox="1"/>
          <p:nvPr/>
        </p:nvSpPr>
        <p:spPr>
          <a:xfrm>
            <a:off x="5416627" y="1530093"/>
            <a:ext cx="26539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2000" dirty="0"/>
              <a:t>Arbitrary          such that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CB05DC5-8D3E-24B6-AE55-308DF06964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993" y="1447305"/>
            <a:ext cx="3060700" cy="5842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740BA0B-1227-2489-93A1-D48B989907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1307" y="1634216"/>
            <a:ext cx="114300" cy="1905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5DE47DD-143C-4B4D-175C-9095BDCB4B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11657" y="1625105"/>
            <a:ext cx="8763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3710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447FC5E-F99E-6D75-9697-47911B193B05}"/>
              </a:ext>
            </a:extLst>
          </p:cNvPr>
          <p:cNvSpPr/>
          <p:nvPr/>
        </p:nvSpPr>
        <p:spPr>
          <a:xfrm>
            <a:off x="732926" y="5881243"/>
            <a:ext cx="6701544" cy="68852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9B13BB4-86BF-34FD-66E6-A79D261F360C}"/>
              </a:ext>
            </a:extLst>
          </p:cNvPr>
          <p:cNvSpPr/>
          <p:nvPr/>
        </p:nvSpPr>
        <p:spPr>
          <a:xfrm>
            <a:off x="5396749" y="1530093"/>
            <a:ext cx="3965912" cy="40011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4298" y="107917"/>
            <a:ext cx="11462927" cy="944563"/>
          </a:xfrm>
        </p:spPr>
        <p:txBody>
          <a:bodyPr>
            <a:normAutofit/>
          </a:bodyPr>
          <a:lstStyle/>
          <a:p>
            <a:r>
              <a:rPr lang="en-US" dirty="0"/>
              <a:t>Hamiltonian formulation shallow waters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F9BB97A-B44C-9A40-B535-9C28844410EA}"/>
              </a:ext>
            </a:extLst>
          </p:cNvPr>
          <p:cNvSpPr txBox="1"/>
          <p:nvPr/>
        </p:nvSpPr>
        <p:spPr>
          <a:xfrm>
            <a:off x="354296" y="985640"/>
            <a:ext cx="118377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Curl-form Hamiltonian formulation: height evolution equations (weak form)</a:t>
            </a:r>
            <a:endParaRPr lang="en-NL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4618797-CDC2-BD4F-24DC-C998AE93145C}"/>
              </a:ext>
            </a:extLst>
          </p:cNvPr>
          <p:cNvSpPr txBox="1"/>
          <p:nvPr/>
        </p:nvSpPr>
        <p:spPr>
          <a:xfrm>
            <a:off x="354296" y="1530093"/>
            <a:ext cx="3786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sz="2000" dirty="0"/>
              <a:t>2.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D3391FD-0DF4-AD77-3690-BE28BBA5AC86}"/>
              </a:ext>
            </a:extLst>
          </p:cNvPr>
          <p:cNvSpPr txBox="1"/>
          <p:nvPr/>
        </p:nvSpPr>
        <p:spPr>
          <a:xfrm>
            <a:off x="5416627" y="1530093"/>
            <a:ext cx="26539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2000" dirty="0"/>
              <a:t>Arbitrary          such that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9F7129A5-974C-C9D1-4FDC-C0D7849E3E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4731" y="3001894"/>
            <a:ext cx="5080000" cy="12319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2D80687-6ACF-DA48-0239-9A07CAC81178}"/>
              </a:ext>
            </a:extLst>
          </p:cNvPr>
          <p:cNvSpPr txBox="1"/>
          <p:nvPr/>
        </p:nvSpPr>
        <p:spPr>
          <a:xfrm>
            <a:off x="7785711" y="5992719"/>
            <a:ext cx="19281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Weak form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CB05DC5-8D3E-24B6-AE55-308DF06964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993" y="1447305"/>
            <a:ext cx="3060700" cy="5842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740BA0B-1227-2489-93A1-D48B989907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1307" y="1634216"/>
            <a:ext cx="114300" cy="1905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5DE47DD-143C-4B4D-175C-9095BDCB4B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11657" y="1625105"/>
            <a:ext cx="876300" cy="2286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A6460A6-2713-7375-1885-EB7701D9765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3016" y="3351144"/>
            <a:ext cx="3149600" cy="5334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845BA1A4-BEB9-96A9-512A-F9FA9EE5A4C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6054" y="2325991"/>
            <a:ext cx="4787900" cy="5334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B8AFB61C-3180-68DB-783A-41BD8D3B9B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2955" y="4376297"/>
            <a:ext cx="8034532" cy="123120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9D9B39A9-A5A4-E027-943F-BC4112AA1E5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2955" y="5956851"/>
            <a:ext cx="6311900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6761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4298" y="107917"/>
            <a:ext cx="11462927" cy="944563"/>
          </a:xfrm>
        </p:spPr>
        <p:txBody>
          <a:bodyPr>
            <a:normAutofit/>
          </a:bodyPr>
          <a:lstStyle/>
          <a:p>
            <a:r>
              <a:rPr lang="en-US" dirty="0"/>
              <a:t>Hamiltonian formulation shallow waters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F9BB97A-B44C-9A40-B535-9C28844410EA}"/>
              </a:ext>
            </a:extLst>
          </p:cNvPr>
          <p:cNvSpPr txBox="1"/>
          <p:nvPr/>
        </p:nvSpPr>
        <p:spPr>
          <a:xfrm>
            <a:off x="354296" y="985640"/>
            <a:ext cx="118377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Curl-form Hamiltonian formulation: evolution equations (weak form)</a:t>
            </a:r>
            <a:endParaRPr lang="en-NL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B29B06-F593-51F6-D9CE-9EC739FF0462}"/>
              </a:ext>
            </a:extLst>
          </p:cNvPr>
          <p:cNvSpPr txBox="1"/>
          <p:nvPr/>
        </p:nvSpPr>
        <p:spPr>
          <a:xfrm>
            <a:off x="354296" y="2245711"/>
            <a:ext cx="3786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sz="2000" dirty="0"/>
              <a:t>2.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86CDA0-87DD-D030-AF5B-38354DBEBA0D}"/>
              </a:ext>
            </a:extLst>
          </p:cNvPr>
          <p:cNvSpPr txBox="1"/>
          <p:nvPr/>
        </p:nvSpPr>
        <p:spPr>
          <a:xfrm>
            <a:off x="5416627" y="2245711"/>
            <a:ext cx="26539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2000" dirty="0"/>
              <a:t>Arbitrary          such that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15F70BF-692F-933F-B3E0-57A19AC871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993" y="2162923"/>
            <a:ext cx="3060700" cy="5842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D26851F-0858-3060-8063-503459D0CC5B}"/>
              </a:ext>
            </a:extLst>
          </p:cNvPr>
          <p:cNvSpPr txBox="1"/>
          <p:nvPr/>
        </p:nvSpPr>
        <p:spPr>
          <a:xfrm>
            <a:off x="354296" y="1595802"/>
            <a:ext cx="3786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sz="2000" dirty="0"/>
              <a:t>1.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E0208E2-FD3B-7322-935A-86FC471CA4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016" y="1513014"/>
            <a:ext cx="3403600" cy="5842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C03CFF2-BEF7-BBD0-D78D-465756769434}"/>
              </a:ext>
            </a:extLst>
          </p:cNvPr>
          <p:cNvSpPr txBox="1"/>
          <p:nvPr/>
        </p:nvSpPr>
        <p:spPr>
          <a:xfrm>
            <a:off x="5416627" y="1595802"/>
            <a:ext cx="26539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2000" dirty="0"/>
              <a:t>Arbitrary          such that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E4DDFC7-8D4E-2DD6-CA58-243489B126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5907" y="1741614"/>
            <a:ext cx="165100" cy="127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ECDE978-A3BF-65F6-D720-C30251B1DD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22757" y="1690814"/>
            <a:ext cx="965200" cy="2286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CD336FD-1725-1C7B-6E3A-E96D55E874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35907" y="2364014"/>
            <a:ext cx="114300" cy="1905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383D0F9-AA22-8DC7-C864-B71D2772541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86257" y="2354903"/>
            <a:ext cx="8763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42237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4298" y="107917"/>
            <a:ext cx="11462927" cy="944563"/>
          </a:xfrm>
        </p:spPr>
        <p:txBody>
          <a:bodyPr>
            <a:normAutofit/>
          </a:bodyPr>
          <a:lstStyle/>
          <a:p>
            <a:r>
              <a:rPr lang="en-US" dirty="0"/>
              <a:t>Hamiltonian formulation shallow waters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F9BB97A-B44C-9A40-B535-9C28844410EA}"/>
              </a:ext>
            </a:extLst>
          </p:cNvPr>
          <p:cNvSpPr txBox="1"/>
          <p:nvPr/>
        </p:nvSpPr>
        <p:spPr>
          <a:xfrm>
            <a:off x="354296" y="985640"/>
            <a:ext cx="118377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Curl-form Hamiltonian formulation: evolution equations (weak form)</a:t>
            </a:r>
            <a:endParaRPr lang="en-NL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B29B06-F593-51F6-D9CE-9EC739FF0462}"/>
              </a:ext>
            </a:extLst>
          </p:cNvPr>
          <p:cNvSpPr txBox="1"/>
          <p:nvPr/>
        </p:nvSpPr>
        <p:spPr>
          <a:xfrm>
            <a:off x="354296" y="2245711"/>
            <a:ext cx="3786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sz="2000" dirty="0"/>
              <a:t>2.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86CDA0-87DD-D030-AF5B-38354DBEBA0D}"/>
              </a:ext>
            </a:extLst>
          </p:cNvPr>
          <p:cNvSpPr txBox="1"/>
          <p:nvPr/>
        </p:nvSpPr>
        <p:spPr>
          <a:xfrm>
            <a:off x="5416627" y="2245711"/>
            <a:ext cx="26539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2000" dirty="0"/>
              <a:t>Arbitrary          such that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15F70BF-692F-933F-B3E0-57A19AC871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993" y="2162923"/>
            <a:ext cx="3060700" cy="5842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D26851F-0858-3060-8063-503459D0CC5B}"/>
              </a:ext>
            </a:extLst>
          </p:cNvPr>
          <p:cNvSpPr txBox="1"/>
          <p:nvPr/>
        </p:nvSpPr>
        <p:spPr>
          <a:xfrm>
            <a:off x="354296" y="1595802"/>
            <a:ext cx="3786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sz="2000" dirty="0"/>
              <a:t>1.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E0208E2-FD3B-7322-935A-86FC471CA4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016" y="1513014"/>
            <a:ext cx="3403600" cy="5842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C03CFF2-BEF7-BBD0-D78D-465756769434}"/>
              </a:ext>
            </a:extLst>
          </p:cNvPr>
          <p:cNvSpPr txBox="1"/>
          <p:nvPr/>
        </p:nvSpPr>
        <p:spPr>
          <a:xfrm>
            <a:off x="5416627" y="1595802"/>
            <a:ext cx="26539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2000" dirty="0"/>
              <a:t>Arbitrary          such that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E4DDFC7-8D4E-2DD6-CA58-243489B126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5907" y="1741614"/>
            <a:ext cx="165100" cy="127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ECDE978-A3BF-65F6-D720-C30251B1DD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22757" y="1690814"/>
            <a:ext cx="965200" cy="2286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CD336FD-1725-1C7B-6E3A-E96D55E874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35907" y="2364014"/>
            <a:ext cx="114300" cy="1905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383D0F9-AA22-8DC7-C864-B71D2772541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86257" y="2354903"/>
            <a:ext cx="876300" cy="228600"/>
          </a:xfrm>
          <a:prstGeom prst="rect">
            <a:avLst/>
          </a:prstGeom>
        </p:spPr>
      </p:pic>
      <p:sp>
        <p:nvSpPr>
          <p:cNvPr id="21" name="Down Arrow 20">
            <a:extLst>
              <a:ext uri="{FF2B5EF4-FFF2-40B4-BE49-F238E27FC236}">
                <a16:creationId xmlns:a16="http://schemas.microsoft.com/office/drawing/2014/main" id="{ADE68C49-6451-BAE3-1478-898CDE5F44BE}"/>
              </a:ext>
            </a:extLst>
          </p:cNvPr>
          <p:cNvSpPr/>
          <p:nvPr/>
        </p:nvSpPr>
        <p:spPr>
          <a:xfrm>
            <a:off x="4343400" y="3021496"/>
            <a:ext cx="834887" cy="526774"/>
          </a:xfrm>
          <a:prstGeom prst="downArrow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8" name="Down Arrow 37">
            <a:extLst>
              <a:ext uri="{FF2B5EF4-FFF2-40B4-BE49-F238E27FC236}">
                <a16:creationId xmlns:a16="http://schemas.microsoft.com/office/drawing/2014/main" id="{6F9D20D7-94EF-DE24-3AA3-8CE2340B7AD9}"/>
              </a:ext>
            </a:extLst>
          </p:cNvPr>
          <p:cNvSpPr/>
          <p:nvPr/>
        </p:nvSpPr>
        <p:spPr>
          <a:xfrm rot="16200000">
            <a:off x="7849430" y="4118885"/>
            <a:ext cx="503363" cy="925999"/>
          </a:xfrm>
          <a:prstGeom prst="downArrow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2234BD8-83BA-5D6D-5A53-F8179D6B0A26}"/>
              </a:ext>
            </a:extLst>
          </p:cNvPr>
          <p:cNvSpPr txBox="1"/>
          <p:nvPr/>
        </p:nvSpPr>
        <p:spPr>
          <a:xfrm>
            <a:off x="8908550" y="4144087"/>
            <a:ext cx="35425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Weak form of </a:t>
            </a:r>
          </a:p>
          <a:p>
            <a:r>
              <a:rPr lang="en-NL" dirty="0"/>
              <a:t>shallow waters equations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EAA6F0CB-C63C-8BBC-FA19-BD17DD11BF9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3413" y="3994096"/>
            <a:ext cx="5511800" cy="115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9135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4298" y="107917"/>
            <a:ext cx="11462927" cy="944563"/>
          </a:xfrm>
        </p:spPr>
        <p:txBody>
          <a:bodyPr>
            <a:normAutofit/>
          </a:bodyPr>
          <a:lstStyle/>
          <a:p>
            <a:r>
              <a:rPr lang="en-US" dirty="0"/>
              <a:t>Hamiltonian formulation shallow waters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F9BB97A-B44C-9A40-B535-9C28844410EA}"/>
              </a:ext>
            </a:extLst>
          </p:cNvPr>
          <p:cNvSpPr txBox="1"/>
          <p:nvPr/>
        </p:nvSpPr>
        <p:spPr>
          <a:xfrm>
            <a:off x="354296" y="985640"/>
            <a:ext cx="118377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Curl-form Hamiltonian formulation: evolution equations (weak form)</a:t>
            </a:r>
            <a:endParaRPr lang="en-NL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B29B06-F593-51F6-D9CE-9EC739FF0462}"/>
              </a:ext>
            </a:extLst>
          </p:cNvPr>
          <p:cNvSpPr txBox="1"/>
          <p:nvPr/>
        </p:nvSpPr>
        <p:spPr>
          <a:xfrm>
            <a:off x="354296" y="2245711"/>
            <a:ext cx="3786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sz="2000" dirty="0"/>
              <a:t>2.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86CDA0-87DD-D030-AF5B-38354DBEBA0D}"/>
              </a:ext>
            </a:extLst>
          </p:cNvPr>
          <p:cNvSpPr txBox="1"/>
          <p:nvPr/>
        </p:nvSpPr>
        <p:spPr>
          <a:xfrm>
            <a:off x="5416627" y="2245711"/>
            <a:ext cx="26539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2000" dirty="0"/>
              <a:t>Arbitrary          such that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15F70BF-692F-933F-B3E0-57A19AC871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993" y="2162923"/>
            <a:ext cx="3060700" cy="5842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D26851F-0858-3060-8063-503459D0CC5B}"/>
              </a:ext>
            </a:extLst>
          </p:cNvPr>
          <p:cNvSpPr txBox="1"/>
          <p:nvPr/>
        </p:nvSpPr>
        <p:spPr>
          <a:xfrm>
            <a:off x="354296" y="1595802"/>
            <a:ext cx="3786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sz="2000" dirty="0"/>
              <a:t>1.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E0208E2-FD3B-7322-935A-86FC471CA4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016" y="1513014"/>
            <a:ext cx="3403600" cy="5842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C03CFF2-BEF7-BBD0-D78D-465756769434}"/>
              </a:ext>
            </a:extLst>
          </p:cNvPr>
          <p:cNvSpPr txBox="1"/>
          <p:nvPr/>
        </p:nvSpPr>
        <p:spPr>
          <a:xfrm>
            <a:off x="5416627" y="1595802"/>
            <a:ext cx="26539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2000" dirty="0"/>
              <a:t>Arbitrary          such that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E4DDFC7-8D4E-2DD6-CA58-243489B126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5907" y="1741614"/>
            <a:ext cx="165100" cy="127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ECDE978-A3BF-65F6-D720-C30251B1DD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22757" y="1690814"/>
            <a:ext cx="965200" cy="2286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CD336FD-1725-1C7B-6E3A-E96D55E874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35907" y="2364014"/>
            <a:ext cx="114300" cy="1905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383D0F9-AA22-8DC7-C864-B71D2772541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86257" y="2354903"/>
            <a:ext cx="876300" cy="228600"/>
          </a:xfrm>
          <a:prstGeom prst="rect">
            <a:avLst/>
          </a:prstGeom>
        </p:spPr>
      </p:pic>
      <p:sp>
        <p:nvSpPr>
          <p:cNvPr id="21" name="Down Arrow 20">
            <a:extLst>
              <a:ext uri="{FF2B5EF4-FFF2-40B4-BE49-F238E27FC236}">
                <a16:creationId xmlns:a16="http://schemas.microsoft.com/office/drawing/2014/main" id="{ADE68C49-6451-BAE3-1478-898CDE5F44BE}"/>
              </a:ext>
            </a:extLst>
          </p:cNvPr>
          <p:cNvSpPr/>
          <p:nvPr/>
        </p:nvSpPr>
        <p:spPr>
          <a:xfrm>
            <a:off x="4343400" y="3021496"/>
            <a:ext cx="834887" cy="526774"/>
          </a:xfrm>
          <a:prstGeom prst="downArrow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ACC7CF01-A57D-868C-1F4F-79B62F28522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1161" y="5718137"/>
            <a:ext cx="4013200" cy="622300"/>
          </a:xfrm>
          <a:prstGeom prst="rect">
            <a:avLst/>
          </a:prstGeom>
        </p:spPr>
      </p:pic>
      <p:sp>
        <p:nvSpPr>
          <p:cNvPr id="33" name="Down Arrow 32">
            <a:extLst>
              <a:ext uri="{FF2B5EF4-FFF2-40B4-BE49-F238E27FC236}">
                <a16:creationId xmlns:a16="http://schemas.microsoft.com/office/drawing/2014/main" id="{46807C41-D91A-CE29-428D-A4C00C84F410}"/>
              </a:ext>
            </a:extLst>
          </p:cNvPr>
          <p:cNvSpPr/>
          <p:nvPr/>
        </p:nvSpPr>
        <p:spPr>
          <a:xfrm rot="16200000">
            <a:off x="5164945" y="5566287"/>
            <a:ext cx="503363" cy="925999"/>
          </a:xfrm>
          <a:prstGeom prst="downArrow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EB5A7FB6-B50A-4AFC-C2B5-BDC8322BCA0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07835" y="5718137"/>
            <a:ext cx="3733800" cy="533400"/>
          </a:xfrm>
          <a:prstGeom prst="rect">
            <a:avLst/>
          </a:prstGeom>
        </p:spPr>
      </p:pic>
      <p:sp>
        <p:nvSpPr>
          <p:cNvPr id="38" name="Down Arrow 37">
            <a:extLst>
              <a:ext uri="{FF2B5EF4-FFF2-40B4-BE49-F238E27FC236}">
                <a16:creationId xmlns:a16="http://schemas.microsoft.com/office/drawing/2014/main" id="{6F9D20D7-94EF-DE24-3AA3-8CE2340B7AD9}"/>
              </a:ext>
            </a:extLst>
          </p:cNvPr>
          <p:cNvSpPr/>
          <p:nvPr/>
        </p:nvSpPr>
        <p:spPr>
          <a:xfrm rot="16200000">
            <a:off x="7849430" y="4118885"/>
            <a:ext cx="503363" cy="925999"/>
          </a:xfrm>
          <a:prstGeom prst="downArrow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2234BD8-83BA-5D6D-5A53-F8179D6B0A26}"/>
              </a:ext>
            </a:extLst>
          </p:cNvPr>
          <p:cNvSpPr txBox="1"/>
          <p:nvPr/>
        </p:nvSpPr>
        <p:spPr>
          <a:xfrm>
            <a:off x="8908550" y="4144087"/>
            <a:ext cx="35425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Weak form of </a:t>
            </a:r>
          </a:p>
          <a:p>
            <a:r>
              <a:rPr lang="en-NL" dirty="0"/>
              <a:t>shallow waters equations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EAA6F0CB-C63C-8BBC-FA19-BD17DD11BF9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3413" y="3994096"/>
            <a:ext cx="5511800" cy="115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0314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7D2883-7972-49E6-0FF0-26E3C8CEC5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04621" y="1831989"/>
            <a:ext cx="9687379" cy="2972717"/>
          </a:xfrm>
        </p:spPr>
        <p:txBody>
          <a:bodyPr/>
          <a:lstStyle/>
          <a:p>
            <a:r>
              <a:rPr lang="en-NL" sz="5000" b="1" dirty="0"/>
              <a:t>Intro shallow waters equations</a:t>
            </a:r>
            <a:br>
              <a:rPr lang="en-NL" sz="5000" b="1" dirty="0"/>
            </a:br>
            <a:r>
              <a:rPr lang="en-NL" sz="2800" b="1" dirty="0"/>
              <a:t>Recap</a:t>
            </a:r>
            <a:endParaRPr lang="en-NL" sz="5000" b="1" dirty="0"/>
          </a:p>
        </p:txBody>
      </p:sp>
    </p:spTree>
    <p:extLst>
      <p:ext uri="{BB962C8B-B14F-4D97-AF65-F5344CB8AC3E}">
        <p14:creationId xmlns:p14="http://schemas.microsoft.com/office/powerpoint/2010/main" val="422196446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4298" y="107917"/>
            <a:ext cx="11462927" cy="944563"/>
          </a:xfrm>
        </p:spPr>
        <p:txBody>
          <a:bodyPr>
            <a:normAutofit/>
          </a:bodyPr>
          <a:lstStyle/>
          <a:p>
            <a:r>
              <a:rPr lang="en-US" dirty="0"/>
              <a:t>Hamiltonian formulation shallow waters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F9BB97A-B44C-9A40-B535-9C28844410EA}"/>
              </a:ext>
            </a:extLst>
          </p:cNvPr>
          <p:cNvSpPr txBox="1"/>
          <p:nvPr/>
        </p:nvSpPr>
        <p:spPr>
          <a:xfrm>
            <a:off x="354296" y="985640"/>
            <a:ext cx="118377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Curl-form Hamiltonian formulation: evolution equations (weak form)</a:t>
            </a:r>
            <a:endParaRPr lang="en-NL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B29B06-F593-51F6-D9CE-9EC739FF0462}"/>
              </a:ext>
            </a:extLst>
          </p:cNvPr>
          <p:cNvSpPr txBox="1"/>
          <p:nvPr/>
        </p:nvSpPr>
        <p:spPr>
          <a:xfrm>
            <a:off x="354296" y="2245711"/>
            <a:ext cx="3786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sz="2000" dirty="0"/>
              <a:t>2.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86CDA0-87DD-D030-AF5B-38354DBEBA0D}"/>
              </a:ext>
            </a:extLst>
          </p:cNvPr>
          <p:cNvSpPr txBox="1"/>
          <p:nvPr/>
        </p:nvSpPr>
        <p:spPr>
          <a:xfrm>
            <a:off x="5416627" y="2245711"/>
            <a:ext cx="26539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2000" dirty="0"/>
              <a:t>Arbitrary          such that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15F70BF-692F-933F-B3E0-57A19AC871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993" y="2162923"/>
            <a:ext cx="3060700" cy="5842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D26851F-0858-3060-8063-503459D0CC5B}"/>
              </a:ext>
            </a:extLst>
          </p:cNvPr>
          <p:cNvSpPr txBox="1"/>
          <p:nvPr/>
        </p:nvSpPr>
        <p:spPr>
          <a:xfrm>
            <a:off x="354296" y="1595802"/>
            <a:ext cx="3786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sz="2000" dirty="0"/>
              <a:t>1.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E0208E2-FD3B-7322-935A-86FC471CA4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016" y="1513014"/>
            <a:ext cx="3403600" cy="5842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C03CFF2-BEF7-BBD0-D78D-465756769434}"/>
              </a:ext>
            </a:extLst>
          </p:cNvPr>
          <p:cNvSpPr txBox="1"/>
          <p:nvPr/>
        </p:nvSpPr>
        <p:spPr>
          <a:xfrm>
            <a:off x="5416627" y="1595802"/>
            <a:ext cx="26539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2000" dirty="0"/>
              <a:t>Arbitrary          such that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E4DDFC7-8D4E-2DD6-CA58-243489B126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5907" y="1741614"/>
            <a:ext cx="165100" cy="127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ECDE978-A3BF-65F6-D720-C30251B1DD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22757" y="1690814"/>
            <a:ext cx="965200" cy="2286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CD336FD-1725-1C7B-6E3A-E96D55E874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35907" y="2364014"/>
            <a:ext cx="114300" cy="1905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383D0F9-AA22-8DC7-C864-B71D2772541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86257" y="2354903"/>
            <a:ext cx="876300" cy="228600"/>
          </a:xfrm>
          <a:prstGeom prst="rect">
            <a:avLst/>
          </a:prstGeom>
        </p:spPr>
      </p:pic>
      <p:sp>
        <p:nvSpPr>
          <p:cNvPr id="21" name="Down Arrow 20">
            <a:extLst>
              <a:ext uri="{FF2B5EF4-FFF2-40B4-BE49-F238E27FC236}">
                <a16:creationId xmlns:a16="http://schemas.microsoft.com/office/drawing/2014/main" id="{ADE68C49-6451-BAE3-1478-898CDE5F44BE}"/>
              </a:ext>
            </a:extLst>
          </p:cNvPr>
          <p:cNvSpPr/>
          <p:nvPr/>
        </p:nvSpPr>
        <p:spPr>
          <a:xfrm>
            <a:off x="4343400" y="3021496"/>
            <a:ext cx="834887" cy="526774"/>
          </a:xfrm>
          <a:prstGeom prst="downArrow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6" name="Down Arrow 25">
            <a:extLst>
              <a:ext uri="{FF2B5EF4-FFF2-40B4-BE49-F238E27FC236}">
                <a16:creationId xmlns:a16="http://schemas.microsoft.com/office/drawing/2014/main" id="{3AA7BD1A-B0FA-4842-541A-F73860500062}"/>
              </a:ext>
            </a:extLst>
          </p:cNvPr>
          <p:cNvSpPr/>
          <p:nvPr/>
        </p:nvSpPr>
        <p:spPr>
          <a:xfrm rot="16200000">
            <a:off x="7849430" y="4118885"/>
            <a:ext cx="503363" cy="925999"/>
          </a:xfrm>
          <a:prstGeom prst="downArrow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1DEFBFE-B5EE-0093-2A62-6402B93872DA}"/>
              </a:ext>
            </a:extLst>
          </p:cNvPr>
          <p:cNvSpPr txBox="1"/>
          <p:nvPr/>
        </p:nvSpPr>
        <p:spPr>
          <a:xfrm>
            <a:off x="8908550" y="4144087"/>
            <a:ext cx="35425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Weak form of </a:t>
            </a:r>
          </a:p>
          <a:p>
            <a:r>
              <a:rPr lang="en-NL" dirty="0"/>
              <a:t>shallow waters equations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ACC7CF01-A57D-868C-1F4F-79B62F28522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1161" y="5718137"/>
            <a:ext cx="4013200" cy="622300"/>
          </a:xfrm>
          <a:prstGeom prst="rect">
            <a:avLst/>
          </a:prstGeom>
        </p:spPr>
      </p:pic>
      <p:sp>
        <p:nvSpPr>
          <p:cNvPr id="33" name="Down Arrow 32">
            <a:extLst>
              <a:ext uri="{FF2B5EF4-FFF2-40B4-BE49-F238E27FC236}">
                <a16:creationId xmlns:a16="http://schemas.microsoft.com/office/drawing/2014/main" id="{46807C41-D91A-CE29-428D-A4C00C84F410}"/>
              </a:ext>
            </a:extLst>
          </p:cNvPr>
          <p:cNvSpPr/>
          <p:nvPr/>
        </p:nvSpPr>
        <p:spPr>
          <a:xfrm rot="16200000">
            <a:off x="5164945" y="5566287"/>
            <a:ext cx="503363" cy="925999"/>
          </a:xfrm>
          <a:prstGeom prst="downArrow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EB5A7FB6-B50A-4AFC-C2B5-BDC8322BCA0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07835" y="5718137"/>
            <a:ext cx="3733800" cy="533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9F301B5-9BD1-FE08-E5D9-607EBE47A40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3418" y="3947224"/>
            <a:ext cx="6946900" cy="124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62559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4298" y="107917"/>
            <a:ext cx="11462927" cy="944563"/>
          </a:xfrm>
        </p:spPr>
        <p:txBody>
          <a:bodyPr>
            <a:normAutofit/>
          </a:bodyPr>
          <a:lstStyle/>
          <a:p>
            <a:r>
              <a:rPr lang="en-US" dirty="0"/>
              <a:t>Hamiltonian formulation shallow waters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F9BB97A-B44C-9A40-B535-9C28844410EA}"/>
              </a:ext>
            </a:extLst>
          </p:cNvPr>
          <p:cNvSpPr txBox="1"/>
          <p:nvPr/>
        </p:nvSpPr>
        <p:spPr>
          <a:xfrm>
            <a:off x="354296" y="985640"/>
            <a:ext cx="118377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Curl-form Hamiltonian formulation: evolution equations (weak form)</a:t>
            </a:r>
            <a:endParaRPr lang="en-NL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B29B06-F593-51F6-D9CE-9EC739FF0462}"/>
              </a:ext>
            </a:extLst>
          </p:cNvPr>
          <p:cNvSpPr txBox="1"/>
          <p:nvPr/>
        </p:nvSpPr>
        <p:spPr>
          <a:xfrm>
            <a:off x="354296" y="2245711"/>
            <a:ext cx="3786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sz="2000" dirty="0"/>
              <a:t>2.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86CDA0-87DD-D030-AF5B-38354DBEBA0D}"/>
              </a:ext>
            </a:extLst>
          </p:cNvPr>
          <p:cNvSpPr txBox="1"/>
          <p:nvPr/>
        </p:nvSpPr>
        <p:spPr>
          <a:xfrm>
            <a:off x="5416627" y="2245711"/>
            <a:ext cx="26539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2000" dirty="0"/>
              <a:t>Arbitrary          such that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15F70BF-692F-933F-B3E0-57A19AC871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993" y="2162923"/>
            <a:ext cx="3060700" cy="5842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D26851F-0858-3060-8063-503459D0CC5B}"/>
              </a:ext>
            </a:extLst>
          </p:cNvPr>
          <p:cNvSpPr txBox="1"/>
          <p:nvPr/>
        </p:nvSpPr>
        <p:spPr>
          <a:xfrm>
            <a:off x="354296" y="1595802"/>
            <a:ext cx="3786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sz="2000" dirty="0"/>
              <a:t>1.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E0208E2-FD3B-7322-935A-86FC471CA4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016" y="1513014"/>
            <a:ext cx="3403600" cy="5842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C03CFF2-BEF7-BBD0-D78D-465756769434}"/>
              </a:ext>
            </a:extLst>
          </p:cNvPr>
          <p:cNvSpPr txBox="1"/>
          <p:nvPr/>
        </p:nvSpPr>
        <p:spPr>
          <a:xfrm>
            <a:off x="5416627" y="1595802"/>
            <a:ext cx="26539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2000" dirty="0"/>
              <a:t>Arbitrary          such that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E4DDFC7-8D4E-2DD6-CA58-243489B126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5907" y="1741614"/>
            <a:ext cx="165100" cy="127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ECDE978-A3BF-65F6-D720-C30251B1DD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22757" y="1690814"/>
            <a:ext cx="965200" cy="2286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CD336FD-1725-1C7B-6E3A-E96D55E874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35907" y="2364014"/>
            <a:ext cx="114300" cy="1905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383D0F9-AA22-8DC7-C864-B71D2772541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86257" y="2354903"/>
            <a:ext cx="876300" cy="228600"/>
          </a:xfrm>
          <a:prstGeom prst="rect">
            <a:avLst/>
          </a:prstGeom>
        </p:spPr>
      </p:pic>
      <p:sp>
        <p:nvSpPr>
          <p:cNvPr id="21" name="Down Arrow 20">
            <a:extLst>
              <a:ext uri="{FF2B5EF4-FFF2-40B4-BE49-F238E27FC236}">
                <a16:creationId xmlns:a16="http://schemas.microsoft.com/office/drawing/2014/main" id="{ADE68C49-6451-BAE3-1478-898CDE5F44BE}"/>
              </a:ext>
            </a:extLst>
          </p:cNvPr>
          <p:cNvSpPr/>
          <p:nvPr/>
        </p:nvSpPr>
        <p:spPr>
          <a:xfrm>
            <a:off x="4343400" y="3021496"/>
            <a:ext cx="834887" cy="526774"/>
          </a:xfrm>
          <a:prstGeom prst="downArrow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6" name="Down Arrow 25">
            <a:extLst>
              <a:ext uri="{FF2B5EF4-FFF2-40B4-BE49-F238E27FC236}">
                <a16:creationId xmlns:a16="http://schemas.microsoft.com/office/drawing/2014/main" id="{3AA7BD1A-B0FA-4842-541A-F73860500062}"/>
              </a:ext>
            </a:extLst>
          </p:cNvPr>
          <p:cNvSpPr/>
          <p:nvPr/>
        </p:nvSpPr>
        <p:spPr>
          <a:xfrm rot="16200000">
            <a:off x="7849430" y="4118885"/>
            <a:ext cx="503363" cy="925999"/>
          </a:xfrm>
          <a:prstGeom prst="downArrow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1DEFBFE-B5EE-0093-2A62-6402B93872DA}"/>
              </a:ext>
            </a:extLst>
          </p:cNvPr>
          <p:cNvSpPr txBox="1"/>
          <p:nvPr/>
        </p:nvSpPr>
        <p:spPr>
          <a:xfrm>
            <a:off x="8908550" y="4144087"/>
            <a:ext cx="35425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Weak form of </a:t>
            </a:r>
          </a:p>
          <a:p>
            <a:r>
              <a:rPr lang="en-NL" dirty="0"/>
              <a:t>shallow waters equations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E8BB559-D359-ABA8-4991-2B3520B5F8A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3611" y="4110878"/>
            <a:ext cx="5105400" cy="123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6769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4298" y="107917"/>
            <a:ext cx="11462927" cy="944563"/>
          </a:xfrm>
        </p:spPr>
        <p:txBody>
          <a:bodyPr>
            <a:normAutofit/>
          </a:bodyPr>
          <a:lstStyle/>
          <a:p>
            <a:r>
              <a:rPr lang="en-US" dirty="0"/>
              <a:t>Hamiltonian formulation shallow waters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F9BB97A-B44C-9A40-B535-9C28844410EA}"/>
              </a:ext>
            </a:extLst>
          </p:cNvPr>
          <p:cNvSpPr txBox="1"/>
          <p:nvPr/>
        </p:nvSpPr>
        <p:spPr>
          <a:xfrm>
            <a:off x="354296" y="985640"/>
            <a:ext cx="118377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Curl-form Hamiltonian formulation: evolution equations (weak form)</a:t>
            </a:r>
            <a:endParaRPr lang="en-NL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B29B06-F593-51F6-D9CE-9EC739FF0462}"/>
              </a:ext>
            </a:extLst>
          </p:cNvPr>
          <p:cNvSpPr txBox="1"/>
          <p:nvPr/>
        </p:nvSpPr>
        <p:spPr>
          <a:xfrm>
            <a:off x="354296" y="2245711"/>
            <a:ext cx="3786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sz="2000" dirty="0"/>
              <a:t>2.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86CDA0-87DD-D030-AF5B-38354DBEBA0D}"/>
              </a:ext>
            </a:extLst>
          </p:cNvPr>
          <p:cNvSpPr txBox="1"/>
          <p:nvPr/>
        </p:nvSpPr>
        <p:spPr>
          <a:xfrm>
            <a:off x="5416627" y="2245711"/>
            <a:ext cx="26539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2000" dirty="0"/>
              <a:t>Arbitrary          such that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15F70BF-692F-933F-B3E0-57A19AC871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993" y="2162923"/>
            <a:ext cx="3060700" cy="5842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D26851F-0858-3060-8063-503459D0CC5B}"/>
              </a:ext>
            </a:extLst>
          </p:cNvPr>
          <p:cNvSpPr txBox="1"/>
          <p:nvPr/>
        </p:nvSpPr>
        <p:spPr>
          <a:xfrm>
            <a:off x="354296" y="1595802"/>
            <a:ext cx="3786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sz="2000" dirty="0"/>
              <a:t>1.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E0208E2-FD3B-7322-935A-86FC471CA4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016" y="1513014"/>
            <a:ext cx="3403600" cy="5842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C03CFF2-BEF7-BBD0-D78D-465756769434}"/>
              </a:ext>
            </a:extLst>
          </p:cNvPr>
          <p:cNvSpPr txBox="1"/>
          <p:nvPr/>
        </p:nvSpPr>
        <p:spPr>
          <a:xfrm>
            <a:off x="5416627" y="1595802"/>
            <a:ext cx="26539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2000" dirty="0"/>
              <a:t>Arbitrary          such that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E4DDFC7-8D4E-2DD6-CA58-243489B126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5907" y="1741614"/>
            <a:ext cx="165100" cy="127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ECDE978-A3BF-65F6-D720-C30251B1DD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22757" y="1690814"/>
            <a:ext cx="965200" cy="2286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CD336FD-1725-1C7B-6E3A-E96D55E874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35907" y="2364014"/>
            <a:ext cx="114300" cy="1905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383D0F9-AA22-8DC7-C864-B71D2772541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86257" y="2354903"/>
            <a:ext cx="876300" cy="228600"/>
          </a:xfrm>
          <a:prstGeom prst="rect">
            <a:avLst/>
          </a:prstGeom>
        </p:spPr>
      </p:pic>
      <p:sp>
        <p:nvSpPr>
          <p:cNvPr id="21" name="Down Arrow 20">
            <a:extLst>
              <a:ext uri="{FF2B5EF4-FFF2-40B4-BE49-F238E27FC236}">
                <a16:creationId xmlns:a16="http://schemas.microsoft.com/office/drawing/2014/main" id="{ADE68C49-6451-BAE3-1478-898CDE5F44BE}"/>
              </a:ext>
            </a:extLst>
          </p:cNvPr>
          <p:cNvSpPr/>
          <p:nvPr/>
        </p:nvSpPr>
        <p:spPr>
          <a:xfrm>
            <a:off x="4343400" y="3021496"/>
            <a:ext cx="834887" cy="526774"/>
          </a:xfrm>
          <a:prstGeom prst="downArrow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6" name="Down Arrow 25">
            <a:extLst>
              <a:ext uri="{FF2B5EF4-FFF2-40B4-BE49-F238E27FC236}">
                <a16:creationId xmlns:a16="http://schemas.microsoft.com/office/drawing/2014/main" id="{3AA7BD1A-B0FA-4842-541A-F73860500062}"/>
              </a:ext>
            </a:extLst>
          </p:cNvPr>
          <p:cNvSpPr/>
          <p:nvPr/>
        </p:nvSpPr>
        <p:spPr>
          <a:xfrm rot="16200000">
            <a:off x="7849430" y="4118885"/>
            <a:ext cx="503363" cy="925999"/>
          </a:xfrm>
          <a:prstGeom prst="downArrow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1DEFBFE-B5EE-0093-2A62-6402B93872DA}"/>
              </a:ext>
            </a:extLst>
          </p:cNvPr>
          <p:cNvSpPr txBox="1"/>
          <p:nvPr/>
        </p:nvSpPr>
        <p:spPr>
          <a:xfrm>
            <a:off x="8908550" y="4144087"/>
            <a:ext cx="35425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Weak form of </a:t>
            </a:r>
          </a:p>
          <a:p>
            <a:r>
              <a:rPr lang="en-NL" dirty="0"/>
              <a:t>shallow waters equations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4307350-A668-0AB7-E4B3-D918CCA1635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3611" y="4110878"/>
            <a:ext cx="4787900" cy="123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16140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4298" y="107917"/>
            <a:ext cx="11462927" cy="944563"/>
          </a:xfrm>
        </p:spPr>
        <p:txBody>
          <a:bodyPr>
            <a:normAutofit/>
          </a:bodyPr>
          <a:lstStyle/>
          <a:p>
            <a:r>
              <a:rPr lang="en-US" dirty="0"/>
              <a:t>Hamiltonian formulation shallow waters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F9BB97A-B44C-9A40-B535-9C28844410EA}"/>
              </a:ext>
            </a:extLst>
          </p:cNvPr>
          <p:cNvSpPr txBox="1"/>
          <p:nvPr/>
        </p:nvSpPr>
        <p:spPr>
          <a:xfrm>
            <a:off x="354296" y="985640"/>
            <a:ext cx="118377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Curl-form Hamiltonian formulation: evolution equations (weak form)</a:t>
            </a:r>
            <a:endParaRPr lang="en-NL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B29B06-F593-51F6-D9CE-9EC739FF0462}"/>
              </a:ext>
            </a:extLst>
          </p:cNvPr>
          <p:cNvSpPr txBox="1"/>
          <p:nvPr/>
        </p:nvSpPr>
        <p:spPr>
          <a:xfrm>
            <a:off x="354296" y="2245711"/>
            <a:ext cx="3786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sz="2000" dirty="0"/>
              <a:t>2.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86CDA0-87DD-D030-AF5B-38354DBEBA0D}"/>
              </a:ext>
            </a:extLst>
          </p:cNvPr>
          <p:cNvSpPr txBox="1"/>
          <p:nvPr/>
        </p:nvSpPr>
        <p:spPr>
          <a:xfrm>
            <a:off x="5416627" y="2245711"/>
            <a:ext cx="26539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2000" dirty="0"/>
              <a:t>Arbitrary          such that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15F70BF-692F-933F-B3E0-57A19AC871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993" y="2162923"/>
            <a:ext cx="3060700" cy="5842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D26851F-0858-3060-8063-503459D0CC5B}"/>
              </a:ext>
            </a:extLst>
          </p:cNvPr>
          <p:cNvSpPr txBox="1"/>
          <p:nvPr/>
        </p:nvSpPr>
        <p:spPr>
          <a:xfrm>
            <a:off x="354296" y="1595802"/>
            <a:ext cx="3786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sz="2000" dirty="0"/>
              <a:t>1.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E0208E2-FD3B-7322-935A-86FC471CA4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016" y="1513014"/>
            <a:ext cx="3403600" cy="5842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C03CFF2-BEF7-BBD0-D78D-465756769434}"/>
              </a:ext>
            </a:extLst>
          </p:cNvPr>
          <p:cNvSpPr txBox="1"/>
          <p:nvPr/>
        </p:nvSpPr>
        <p:spPr>
          <a:xfrm>
            <a:off x="5416627" y="1595802"/>
            <a:ext cx="26539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2000" dirty="0"/>
              <a:t>Arbitrary          such that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E4DDFC7-8D4E-2DD6-CA58-243489B126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5907" y="1741614"/>
            <a:ext cx="165100" cy="127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ECDE978-A3BF-65F6-D720-C30251B1DD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22757" y="1690814"/>
            <a:ext cx="965200" cy="2286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CD336FD-1725-1C7B-6E3A-E96D55E874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35907" y="2364014"/>
            <a:ext cx="114300" cy="1905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383D0F9-AA22-8DC7-C864-B71D2772541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86257" y="2354903"/>
            <a:ext cx="876300" cy="228600"/>
          </a:xfrm>
          <a:prstGeom prst="rect">
            <a:avLst/>
          </a:prstGeom>
        </p:spPr>
      </p:pic>
      <p:sp>
        <p:nvSpPr>
          <p:cNvPr id="21" name="Down Arrow 20">
            <a:extLst>
              <a:ext uri="{FF2B5EF4-FFF2-40B4-BE49-F238E27FC236}">
                <a16:creationId xmlns:a16="http://schemas.microsoft.com/office/drawing/2014/main" id="{ADE68C49-6451-BAE3-1478-898CDE5F44BE}"/>
              </a:ext>
            </a:extLst>
          </p:cNvPr>
          <p:cNvSpPr/>
          <p:nvPr/>
        </p:nvSpPr>
        <p:spPr>
          <a:xfrm>
            <a:off x="4343400" y="3021496"/>
            <a:ext cx="834887" cy="526774"/>
          </a:xfrm>
          <a:prstGeom prst="downArrow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6" name="Down Arrow 25">
            <a:extLst>
              <a:ext uri="{FF2B5EF4-FFF2-40B4-BE49-F238E27FC236}">
                <a16:creationId xmlns:a16="http://schemas.microsoft.com/office/drawing/2014/main" id="{3AA7BD1A-B0FA-4842-541A-F73860500062}"/>
              </a:ext>
            </a:extLst>
          </p:cNvPr>
          <p:cNvSpPr/>
          <p:nvPr/>
        </p:nvSpPr>
        <p:spPr>
          <a:xfrm rot="16200000">
            <a:off x="7849430" y="4118885"/>
            <a:ext cx="503363" cy="925999"/>
          </a:xfrm>
          <a:prstGeom prst="downArrow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1DEFBFE-B5EE-0093-2A62-6402B93872DA}"/>
              </a:ext>
            </a:extLst>
          </p:cNvPr>
          <p:cNvSpPr txBox="1"/>
          <p:nvPr/>
        </p:nvSpPr>
        <p:spPr>
          <a:xfrm>
            <a:off x="8908550" y="4144087"/>
            <a:ext cx="35425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Weak form of </a:t>
            </a:r>
          </a:p>
          <a:p>
            <a:r>
              <a:rPr lang="en-NL" dirty="0"/>
              <a:t>shallow waters equations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4307350-A668-0AB7-E4B3-D918CCA1635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3611" y="4110878"/>
            <a:ext cx="4787900" cy="12319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8CA6485-18C4-70A3-2029-427F490A9E0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574141" y="5313560"/>
            <a:ext cx="1358900" cy="55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76542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4298" y="107917"/>
            <a:ext cx="11462927" cy="944563"/>
          </a:xfrm>
        </p:spPr>
        <p:txBody>
          <a:bodyPr>
            <a:normAutofit/>
          </a:bodyPr>
          <a:lstStyle/>
          <a:p>
            <a:r>
              <a:rPr lang="en-US" dirty="0"/>
              <a:t>Hamiltonian formulation shallow waters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F9BB97A-B44C-9A40-B535-9C28844410EA}"/>
              </a:ext>
            </a:extLst>
          </p:cNvPr>
          <p:cNvSpPr txBox="1"/>
          <p:nvPr/>
        </p:nvSpPr>
        <p:spPr>
          <a:xfrm>
            <a:off x="354296" y="985640"/>
            <a:ext cx="118377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Curl-form Hamiltonian formulation: evolution equations (weak form)</a:t>
            </a:r>
            <a:endParaRPr lang="en-NL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B29B06-F593-51F6-D9CE-9EC739FF0462}"/>
              </a:ext>
            </a:extLst>
          </p:cNvPr>
          <p:cNvSpPr txBox="1"/>
          <p:nvPr/>
        </p:nvSpPr>
        <p:spPr>
          <a:xfrm>
            <a:off x="354296" y="2245711"/>
            <a:ext cx="3786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sz="2000" dirty="0"/>
              <a:t>2.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86CDA0-87DD-D030-AF5B-38354DBEBA0D}"/>
              </a:ext>
            </a:extLst>
          </p:cNvPr>
          <p:cNvSpPr txBox="1"/>
          <p:nvPr/>
        </p:nvSpPr>
        <p:spPr>
          <a:xfrm>
            <a:off x="5416627" y="2245711"/>
            <a:ext cx="26539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2000" dirty="0"/>
              <a:t>Arbitrary          such that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15F70BF-692F-933F-B3E0-57A19AC871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993" y="2162923"/>
            <a:ext cx="3060700" cy="5842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D26851F-0858-3060-8063-503459D0CC5B}"/>
              </a:ext>
            </a:extLst>
          </p:cNvPr>
          <p:cNvSpPr txBox="1"/>
          <p:nvPr/>
        </p:nvSpPr>
        <p:spPr>
          <a:xfrm>
            <a:off x="354296" y="1595802"/>
            <a:ext cx="3786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sz="2000" dirty="0"/>
              <a:t>1.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E0208E2-FD3B-7322-935A-86FC471CA4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016" y="1513014"/>
            <a:ext cx="3403600" cy="5842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C03CFF2-BEF7-BBD0-D78D-465756769434}"/>
              </a:ext>
            </a:extLst>
          </p:cNvPr>
          <p:cNvSpPr txBox="1"/>
          <p:nvPr/>
        </p:nvSpPr>
        <p:spPr>
          <a:xfrm>
            <a:off x="5416627" y="1595802"/>
            <a:ext cx="26539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2000" dirty="0"/>
              <a:t>Arbitrary          such that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E4DDFC7-8D4E-2DD6-CA58-243489B126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5907" y="1741614"/>
            <a:ext cx="165100" cy="127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ECDE978-A3BF-65F6-D720-C30251B1DD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22757" y="1690814"/>
            <a:ext cx="965200" cy="2286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CD336FD-1725-1C7B-6E3A-E96D55E874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35907" y="2364014"/>
            <a:ext cx="114300" cy="1905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383D0F9-AA22-8DC7-C864-B71D2772541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86257" y="2354903"/>
            <a:ext cx="876300" cy="228600"/>
          </a:xfrm>
          <a:prstGeom prst="rect">
            <a:avLst/>
          </a:prstGeom>
        </p:spPr>
      </p:pic>
      <p:sp>
        <p:nvSpPr>
          <p:cNvPr id="21" name="Down Arrow 20">
            <a:extLst>
              <a:ext uri="{FF2B5EF4-FFF2-40B4-BE49-F238E27FC236}">
                <a16:creationId xmlns:a16="http://schemas.microsoft.com/office/drawing/2014/main" id="{ADE68C49-6451-BAE3-1478-898CDE5F44BE}"/>
              </a:ext>
            </a:extLst>
          </p:cNvPr>
          <p:cNvSpPr/>
          <p:nvPr/>
        </p:nvSpPr>
        <p:spPr>
          <a:xfrm>
            <a:off x="4343400" y="3021496"/>
            <a:ext cx="834887" cy="526774"/>
          </a:xfrm>
          <a:prstGeom prst="downArrow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6" name="Down Arrow 25">
            <a:extLst>
              <a:ext uri="{FF2B5EF4-FFF2-40B4-BE49-F238E27FC236}">
                <a16:creationId xmlns:a16="http://schemas.microsoft.com/office/drawing/2014/main" id="{3AA7BD1A-B0FA-4842-541A-F73860500062}"/>
              </a:ext>
            </a:extLst>
          </p:cNvPr>
          <p:cNvSpPr/>
          <p:nvPr/>
        </p:nvSpPr>
        <p:spPr>
          <a:xfrm rot="16200000">
            <a:off x="7849430" y="4118885"/>
            <a:ext cx="503363" cy="925999"/>
          </a:xfrm>
          <a:prstGeom prst="downArrow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1DEFBFE-B5EE-0093-2A62-6402B93872DA}"/>
              </a:ext>
            </a:extLst>
          </p:cNvPr>
          <p:cNvSpPr txBox="1"/>
          <p:nvPr/>
        </p:nvSpPr>
        <p:spPr>
          <a:xfrm>
            <a:off x="8908550" y="4144087"/>
            <a:ext cx="35425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Weak form of </a:t>
            </a:r>
          </a:p>
          <a:p>
            <a:r>
              <a:rPr lang="en-NL" dirty="0"/>
              <a:t>shallow waters equations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F0EFDD4-D6C5-FB0A-6489-D07D9194D74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3611" y="4107312"/>
            <a:ext cx="6451600" cy="123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35619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4298" y="107917"/>
            <a:ext cx="11462927" cy="944563"/>
          </a:xfrm>
        </p:spPr>
        <p:txBody>
          <a:bodyPr>
            <a:normAutofit/>
          </a:bodyPr>
          <a:lstStyle/>
          <a:p>
            <a:r>
              <a:rPr lang="en-US" dirty="0"/>
              <a:t>Hamiltonian formulation shallow waters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F9BB97A-B44C-9A40-B535-9C28844410EA}"/>
              </a:ext>
            </a:extLst>
          </p:cNvPr>
          <p:cNvSpPr txBox="1"/>
          <p:nvPr/>
        </p:nvSpPr>
        <p:spPr>
          <a:xfrm>
            <a:off x="354296" y="985640"/>
            <a:ext cx="118377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Curl-form Hamiltonian formulation: evolution equations (weak form)</a:t>
            </a:r>
            <a:endParaRPr lang="en-NL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B29B06-F593-51F6-D9CE-9EC739FF0462}"/>
              </a:ext>
            </a:extLst>
          </p:cNvPr>
          <p:cNvSpPr txBox="1"/>
          <p:nvPr/>
        </p:nvSpPr>
        <p:spPr>
          <a:xfrm>
            <a:off x="354296" y="2245711"/>
            <a:ext cx="3786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sz="2000" dirty="0"/>
              <a:t>2.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86CDA0-87DD-D030-AF5B-38354DBEBA0D}"/>
              </a:ext>
            </a:extLst>
          </p:cNvPr>
          <p:cNvSpPr txBox="1"/>
          <p:nvPr/>
        </p:nvSpPr>
        <p:spPr>
          <a:xfrm>
            <a:off x="5416627" y="2245711"/>
            <a:ext cx="26539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2000" dirty="0"/>
              <a:t>Arbitrary          such that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15F70BF-692F-933F-B3E0-57A19AC871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993" y="2162923"/>
            <a:ext cx="3060700" cy="5842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D26851F-0858-3060-8063-503459D0CC5B}"/>
              </a:ext>
            </a:extLst>
          </p:cNvPr>
          <p:cNvSpPr txBox="1"/>
          <p:nvPr/>
        </p:nvSpPr>
        <p:spPr>
          <a:xfrm>
            <a:off x="354296" y="1595802"/>
            <a:ext cx="3786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sz="2000" dirty="0"/>
              <a:t>1.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E0208E2-FD3B-7322-935A-86FC471CA4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016" y="1513014"/>
            <a:ext cx="3403600" cy="5842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C03CFF2-BEF7-BBD0-D78D-465756769434}"/>
              </a:ext>
            </a:extLst>
          </p:cNvPr>
          <p:cNvSpPr txBox="1"/>
          <p:nvPr/>
        </p:nvSpPr>
        <p:spPr>
          <a:xfrm>
            <a:off x="5416627" y="1595802"/>
            <a:ext cx="26539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2000" dirty="0"/>
              <a:t>Arbitrary          such that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E4DDFC7-8D4E-2DD6-CA58-243489B126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5907" y="1741614"/>
            <a:ext cx="165100" cy="127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ECDE978-A3BF-65F6-D720-C30251B1DD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22757" y="1690814"/>
            <a:ext cx="965200" cy="2286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CD336FD-1725-1C7B-6E3A-E96D55E874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35907" y="2364014"/>
            <a:ext cx="114300" cy="1905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383D0F9-AA22-8DC7-C864-B71D2772541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86257" y="2354903"/>
            <a:ext cx="876300" cy="228600"/>
          </a:xfrm>
          <a:prstGeom prst="rect">
            <a:avLst/>
          </a:prstGeom>
        </p:spPr>
      </p:pic>
      <p:sp>
        <p:nvSpPr>
          <p:cNvPr id="21" name="Down Arrow 20">
            <a:extLst>
              <a:ext uri="{FF2B5EF4-FFF2-40B4-BE49-F238E27FC236}">
                <a16:creationId xmlns:a16="http://schemas.microsoft.com/office/drawing/2014/main" id="{ADE68C49-6451-BAE3-1478-898CDE5F44BE}"/>
              </a:ext>
            </a:extLst>
          </p:cNvPr>
          <p:cNvSpPr/>
          <p:nvPr/>
        </p:nvSpPr>
        <p:spPr>
          <a:xfrm>
            <a:off x="4343400" y="3021496"/>
            <a:ext cx="834887" cy="526774"/>
          </a:xfrm>
          <a:prstGeom prst="downArrow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6" name="Down Arrow 25">
            <a:extLst>
              <a:ext uri="{FF2B5EF4-FFF2-40B4-BE49-F238E27FC236}">
                <a16:creationId xmlns:a16="http://schemas.microsoft.com/office/drawing/2014/main" id="{3AA7BD1A-B0FA-4842-541A-F73860500062}"/>
              </a:ext>
            </a:extLst>
          </p:cNvPr>
          <p:cNvSpPr/>
          <p:nvPr/>
        </p:nvSpPr>
        <p:spPr>
          <a:xfrm rot="16200000">
            <a:off x="7849430" y="4118885"/>
            <a:ext cx="503363" cy="925999"/>
          </a:xfrm>
          <a:prstGeom prst="downArrow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1DEFBFE-B5EE-0093-2A62-6402B93872DA}"/>
              </a:ext>
            </a:extLst>
          </p:cNvPr>
          <p:cNvSpPr txBox="1"/>
          <p:nvPr/>
        </p:nvSpPr>
        <p:spPr>
          <a:xfrm>
            <a:off x="8908550" y="4144087"/>
            <a:ext cx="35425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Weak form of </a:t>
            </a:r>
          </a:p>
          <a:p>
            <a:r>
              <a:rPr lang="en-NL" dirty="0"/>
              <a:t>shallow waters equations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4519248-6536-8484-8E90-35172D4D654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3611" y="4107312"/>
            <a:ext cx="5969000" cy="123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40379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843E2E94-147A-A84B-53A9-E4734EC031F0}"/>
              </a:ext>
            </a:extLst>
          </p:cNvPr>
          <p:cNvSpPr/>
          <p:nvPr/>
        </p:nvSpPr>
        <p:spPr>
          <a:xfrm>
            <a:off x="155220" y="5391587"/>
            <a:ext cx="4824283" cy="13536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4298" y="107917"/>
            <a:ext cx="11462927" cy="944563"/>
          </a:xfrm>
        </p:spPr>
        <p:txBody>
          <a:bodyPr>
            <a:normAutofit/>
          </a:bodyPr>
          <a:lstStyle/>
          <a:p>
            <a:r>
              <a:rPr lang="en-US" dirty="0"/>
              <a:t>Hamiltonian formulation shallow waters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F9BB97A-B44C-9A40-B535-9C28844410EA}"/>
              </a:ext>
            </a:extLst>
          </p:cNvPr>
          <p:cNvSpPr txBox="1"/>
          <p:nvPr/>
        </p:nvSpPr>
        <p:spPr>
          <a:xfrm>
            <a:off x="354296" y="985640"/>
            <a:ext cx="118377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Curl-form Hamiltonian formulation: evolution equations (strong form)</a:t>
            </a:r>
            <a:endParaRPr lang="en-NL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B29B06-F593-51F6-D9CE-9EC739FF0462}"/>
              </a:ext>
            </a:extLst>
          </p:cNvPr>
          <p:cNvSpPr txBox="1"/>
          <p:nvPr/>
        </p:nvSpPr>
        <p:spPr>
          <a:xfrm>
            <a:off x="354296" y="2245711"/>
            <a:ext cx="3786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sz="2000" dirty="0"/>
              <a:t>2.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86CDA0-87DD-D030-AF5B-38354DBEBA0D}"/>
              </a:ext>
            </a:extLst>
          </p:cNvPr>
          <p:cNvSpPr txBox="1"/>
          <p:nvPr/>
        </p:nvSpPr>
        <p:spPr>
          <a:xfrm>
            <a:off x="5416627" y="2245711"/>
            <a:ext cx="26539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2000" dirty="0"/>
              <a:t>Arbitrary          such that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15F70BF-692F-933F-B3E0-57A19AC871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993" y="2162923"/>
            <a:ext cx="3060700" cy="5842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F614675-103F-118C-CC6D-7BC819E0C4F9}"/>
              </a:ext>
            </a:extLst>
          </p:cNvPr>
          <p:cNvSpPr/>
          <p:nvPr/>
        </p:nvSpPr>
        <p:spPr>
          <a:xfrm>
            <a:off x="155220" y="3883409"/>
            <a:ext cx="4824283" cy="135369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26851F-0858-3060-8063-503459D0CC5B}"/>
              </a:ext>
            </a:extLst>
          </p:cNvPr>
          <p:cNvSpPr txBox="1"/>
          <p:nvPr/>
        </p:nvSpPr>
        <p:spPr>
          <a:xfrm>
            <a:off x="354296" y="1595802"/>
            <a:ext cx="3786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sz="2000" dirty="0"/>
              <a:t>1.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E0208E2-FD3B-7322-935A-86FC471CA4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016" y="1513014"/>
            <a:ext cx="3403600" cy="5842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C03CFF2-BEF7-BBD0-D78D-465756769434}"/>
              </a:ext>
            </a:extLst>
          </p:cNvPr>
          <p:cNvSpPr txBox="1"/>
          <p:nvPr/>
        </p:nvSpPr>
        <p:spPr>
          <a:xfrm>
            <a:off x="5416627" y="1595802"/>
            <a:ext cx="26539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2000" dirty="0"/>
              <a:t>Arbitrary          such that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E4DDFC7-8D4E-2DD6-CA58-243489B126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5907" y="1741614"/>
            <a:ext cx="165100" cy="127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ECDE978-A3BF-65F6-D720-C30251B1DD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22757" y="1690814"/>
            <a:ext cx="965200" cy="2286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CD336FD-1725-1C7B-6E3A-E96D55E874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35907" y="2364014"/>
            <a:ext cx="114300" cy="1905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383D0F9-AA22-8DC7-C864-B71D2772541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86257" y="2354903"/>
            <a:ext cx="876300" cy="228600"/>
          </a:xfrm>
          <a:prstGeom prst="rect">
            <a:avLst/>
          </a:prstGeom>
        </p:spPr>
      </p:pic>
      <p:sp>
        <p:nvSpPr>
          <p:cNvPr id="21" name="Down Arrow 20">
            <a:extLst>
              <a:ext uri="{FF2B5EF4-FFF2-40B4-BE49-F238E27FC236}">
                <a16:creationId xmlns:a16="http://schemas.microsoft.com/office/drawing/2014/main" id="{ADE68C49-6451-BAE3-1478-898CDE5F44BE}"/>
              </a:ext>
            </a:extLst>
          </p:cNvPr>
          <p:cNvSpPr/>
          <p:nvPr/>
        </p:nvSpPr>
        <p:spPr>
          <a:xfrm>
            <a:off x="4343400" y="3021496"/>
            <a:ext cx="834887" cy="526774"/>
          </a:xfrm>
          <a:prstGeom prst="downArrow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6" name="Down Arrow 25">
            <a:extLst>
              <a:ext uri="{FF2B5EF4-FFF2-40B4-BE49-F238E27FC236}">
                <a16:creationId xmlns:a16="http://schemas.microsoft.com/office/drawing/2014/main" id="{3AA7BD1A-B0FA-4842-541A-F73860500062}"/>
              </a:ext>
            </a:extLst>
          </p:cNvPr>
          <p:cNvSpPr/>
          <p:nvPr/>
        </p:nvSpPr>
        <p:spPr>
          <a:xfrm rot="16200000">
            <a:off x="5394463" y="4005890"/>
            <a:ext cx="503363" cy="925999"/>
          </a:xfrm>
          <a:prstGeom prst="downArrow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1DEFBFE-B5EE-0093-2A62-6402B93872DA}"/>
              </a:ext>
            </a:extLst>
          </p:cNvPr>
          <p:cNvSpPr txBox="1"/>
          <p:nvPr/>
        </p:nvSpPr>
        <p:spPr>
          <a:xfrm>
            <a:off x="6453583" y="4031092"/>
            <a:ext cx="53342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Strong form of shallow waters equations</a:t>
            </a:r>
          </a:p>
          <a:p>
            <a:r>
              <a:rPr lang="en-GB" dirty="0"/>
              <a:t>f</a:t>
            </a:r>
            <a:r>
              <a:rPr lang="en-NL" dirty="0"/>
              <a:t>rom Hamiltonian formulation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13507301-935F-14DD-EB95-3C33FADE57AA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95686"/>
          <a:stretch/>
        </p:blipFill>
        <p:spPr>
          <a:xfrm>
            <a:off x="223418" y="5474132"/>
            <a:ext cx="184086" cy="1244600"/>
          </a:xfrm>
          <a:prstGeom prst="rect">
            <a:avLst/>
          </a:prstGeom>
        </p:spPr>
      </p:pic>
      <p:sp>
        <p:nvSpPr>
          <p:cNvPr id="25" name="Down Arrow 24">
            <a:extLst>
              <a:ext uri="{FF2B5EF4-FFF2-40B4-BE49-F238E27FC236}">
                <a16:creationId xmlns:a16="http://schemas.microsoft.com/office/drawing/2014/main" id="{1C7048CF-973B-202B-C1D0-9475AD55F031}"/>
              </a:ext>
            </a:extLst>
          </p:cNvPr>
          <p:cNvSpPr/>
          <p:nvPr/>
        </p:nvSpPr>
        <p:spPr>
          <a:xfrm rot="16200000">
            <a:off x="5394463" y="5691356"/>
            <a:ext cx="503363" cy="925999"/>
          </a:xfrm>
          <a:prstGeom prst="downArrow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9F1AA09-3019-F65F-A243-BEDC35EA5EAD}"/>
              </a:ext>
            </a:extLst>
          </p:cNvPr>
          <p:cNvSpPr txBox="1"/>
          <p:nvPr/>
        </p:nvSpPr>
        <p:spPr>
          <a:xfrm>
            <a:off x="6453583" y="5716558"/>
            <a:ext cx="53342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Strong form of shallow waters equations</a:t>
            </a:r>
          </a:p>
          <a:p>
            <a:r>
              <a:rPr lang="en-GB" dirty="0"/>
              <a:t>f</a:t>
            </a:r>
            <a:r>
              <a:rPr lang="en-NL" dirty="0"/>
              <a:t>rom Arakawa and Lamb (1980)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FFD3152F-1F72-CF22-A9DE-39AC03A2199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0594" y="3937285"/>
            <a:ext cx="4648200" cy="1244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F5AB36F-8FF9-17AD-ACA2-336BB27FF56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04193" y="6037804"/>
            <a:ext cx="3492500" cy="68092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DFFD0F5-2E05-37E5-4C09-A853FFE27C0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75702" y="5474132"/>
            <a:ext cx="4327196" cy="608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9803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4298" y="107917"/>
            <a:ext cx="11462927" cy="944563"/>
          </a:xfrm>
        </p:spPr>
        <p:txBody>
          <a:bodyPr>
            <a:normAutofit/>
          </a:bodyPr>
          <a:lstStyle/>
          <a:p>
            <a:r>
              <a:rPr lang="en-US" dirty="0"/>
              <a:t>Hamiltonian formulation shallow waters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F9BB97A-B44C-9A40-B535-9C28844410EA}"/>
              </a:ext>
            </a:extLst>
          </p:cNvPr>
          <p:cNvSpPr txBox="1"/>
          <p:nvPr/>
        </p:nvSpPr>
        <p:spPr>
          <a:xfrm>
            <a:off x="354296" y="985640"/>
            <a:ext cx="118377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Curl-form Hamiltonian formulation: Function spaces</a:t>
            </a:r>
            <a:endParaRPr lang="en-NL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2A60C1-D7E2-C583-FA93-CDE182C486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296" y="1571772"/>
            <a:ext cx="6946900" cy="124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13559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B17C05D-618D-FA75-8993-263E2962F7A7}"/>
              </a:ext>
            </a:extLst>
          </p:cNvPr>
          <p:cNvSpPr/>
          <p:nvPr/>
        </p:nvSpPr>
        <p:spPr>
          <a:xfrm>
            <a:off x="6371345" y="1517225"/>
            <a:ext cx="963717" cy="135369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4298" y="107917"/>
            <a:ext cx="11462927" cy="944563"/>
          </a:xfrm>
        </p:spPr>
        <p:txBody>
          <a:bodyPr>
            <a:normAutofit/>
          </a:bodyPr>
          <a:lstStyle/>
          <a:p>
            <a:r>
              <a:rPr lang="en-US" dirty="0"/>
              <a:t>Hamiltonian formulation shallow waters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F9BB97A-B44C-9A40-B535-9C28844410EA}"/>
              </a:ext>
            </a:extLst>
          </p:cNvPr>
          <p:cNvSpPr txBox="1"/>
          <p:nvPr/>
        </p:nvSpPr>
        <p:spPr>
          <a:xfrm>
            <a:off x="354296" y="985640"/>
            <a:ext cx="118377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Curl-form Hamiltonian formulation: Function spaces</a:t>
            </a:r>
            <a:endParaRPr lang="en-NL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2A60C1-D7E2-C583-FA93-CDE182C486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296" y="1571772"/>
            <a:ext cx="6946900" cy="1244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E15193B-CA8A-E8EC-A8FD-7571B4AE54F8}"/>
              </a:ext>
            </a:extLst>
          </p:cNvPr>
          <p:cNvSpPr txBox="1"/>
          <p:nvPr/>
        </p:nvSpPr>
        <p:spPr>
          <a:xfrm>
            <a:off x="7713876" y="1819588"/>
            <a:ext cx="96371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4400" b="1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08551396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6BE7214-A964-F3E8-0577-4D70FD62C210}"/>
              </a:ext>
            </a:extLst>
          </p:cNvPr>
          <p:cNvSpPr/>
          <p:nvPr/>
        </p:nvSpPr>
        <p:spPr>
          <a:xfrm>
            <a:off x="6371345" y="1517225"/>
            <a:ext cx="963717" cy="135369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21FB9D-5FB8-E332-A247-196C847F547A}"/>
              </a:ext>
            </a:extLst>
          </p:cNvPr>
          <p:cNvSpPr txBox="1"/>
          <p:nvPr/>
        </p:nvSpPr>
        <p:spPr>
          <a:xfrm>
            <a:off x="7713876" y="1819588"/>
            <a:ext cx="96371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4400" b="1" dirty="0"/>
              <a:t>?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4298" y="107917"/>
            <a:ext cx="11462927" cy="944563"/>
          </a:xfrm>
        </p:spPr>
        <p:txBody>
          <a:bodyPr>
            <a:normAutofit/>
          </a:bodyPr>
          <a:lstStyle/>
          <a:p>
            <a:r>
              <a:rPr lang="en-US" dirty="0"/>
              <a:t>Hamiltonian formulation shallow waters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F9BB97A-B44C-9A40-B535-9C28844410EA}"/>
              </a:ext>
            </a:extLst>
          </p:cNvPr>
          <p:cNvSpPr txBox="1"/>
          <p:nvPr/>
        </p:nvSpPr>
        <p:spPr>
          <a:xfrm>
            <a:off x="354296" y="985640"/>
            <a:ext cx="118377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Curl-form Hamiltonian formulation: Function spaces</a:t>
            </a:r>
            <a:endParaRPr lang="en-NL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2A60C1-D7E2-C583-FA93-CDE182C486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296" y="1571772"/>
            <a:ext cx="6946900" cy="1244600"/>
          </a:xfrm>
          <a:prstGeom prst="rect">
            <a:avLst/>
          </a:prstGeom>
        </p:spPr>
      </p:pic>
      <p:sp>
        <p:nvSpPr>
          <p:cNvPr id="55" name="Freeform 54">
            <a:extLst>
              <a:ext uri="{FF2B5EF4-FFF2-40B4-BE49-F238E27FC236}">
                <a16:creationId xmlns:a16="http://schemas.microsoft.com/office/drawing/2014/main" id="{55F01B13-3C65-35F6-4EAC-0ADEC49DF560}"/>
              </a:ext>
            </a:extLst>
          </p:cNvPr>
          <p:cNvSpPr/>
          <p:nvPr/>
        </p:nvSpPr>
        <p:spPr>
          <a:xfrm>
            <a:off x="1397352" y="3966579"/>
            <a:ext cx="954156" cy="149605"/>
          </a:xfrm>
          <a:custGeom>
            <a:avLst/>
            <a:gdLst>
              <a:gd name="connsiteX0" fmla="*/ 954156 w 954156"/>
              <a:gd name="connsiteY0" fmla="*/ 0 h 149605"/>
              <a:gd name="connsiteX1" fmla="*/ 526774 w 954156"/>
              <a:gd name="connsiteY1" fmla="*/ 149087 h 149605"/>
              <a:gd name="connsiteX2" fmla="*/ 0 w 954156"/>
              <a:gd name="connsiteY2" fmla="*/ 39757 h 149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54156" h="149605">
                <a:moveTo>
                  <a:pt x="954156" y="0"/>
                </a:moveTo>
                <a:cubicBezTo>
                  <a:pt x="819978" y="71230"/>
                  <a:pt x="685800" y="142461"/>
                  <a:pt x="526774" y="149087"/>
                </a:cubicBezTo>
                <a:cubicBezTo>
                  <a:pt x="367748" y="155713"/>
                  <a:pt x="183874" y="97735"/>
                  <a:pt x="0" y="39757"/>
                </a:cubicBezTo>
              </a:path>
            </a:pathLst>
          </a:custGeom>
          <a:noFill/>
          <a:ln w="1270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C3A9745D-8409-232A-A54F-1C03D0C2B6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3715" y="3644148"/>
            <a:ext cx="3416300" cy="304800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49516280-D1E5-B7A0-49ED-A29DCAEC5992}"/>
              </a:ext>
            </a:extLst>
          </p:cNvPr>
          <p:cNvSpPr txBox="1"/>
          <p:nvPr/>
        </p:nvSpPr>
        <p:spPr>
          <a:xfrm>
            <a:off x="354296" y="2932042"/>
            <a:ext cx="53342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2D we have two de </a:t>
            </a:r>
            <a:r>
              <a:rPr lang="en-US" dirty="0" err="1"/>
              <a:t>Rham</a:t>
            </a:r>
            <a:r>
              <a:rPr lang="en-US" dirty="0"/>
              <a:t> complexes:</a:t>
            </a:r>
            <a:endParaRPr lang="en-NL" dirty="0"/>
          </a:p>
        </p:txBody>
      </p:sp>
      <p:sp>
        <p:nvSpPr>
          <p:cNvPr id="58" name="Freeform 57">
            <a:extLst>
              <a:ext uri="{FF2B5EF4-FFF2-40B4-BE49-F238E27FC236}">
                <a16:creationId xmlns:a16="http://schemas.microsoft.com/office/drawing/2014/main" id="{24861CD2-DCEF-A055-1C44-784701C432A0}"/>
              </a:ext>
            </a:extLst>
          </p:cNvPr>
          <p:cNvSpPr/>
          <p:nvPr/>
        </p:nvSpPr>
        <p:spPr>
          <a:xfrm>
            <a:off x="2971047" y="3966579"/>
            <a:ext cx="954156" cy="149605"/>
          </a:xfrm>
          <a:custGeom>
            <a:avLst/>
            <a:gdLst>
              <a:gd name="connsiteX0" fmla="*/ 954156 w 954156"/>
              <a:gd name="connsiteY0" fmla="*/ 0 h 149605"/>
              <a:gd name="connsiteX1" fmla="*/ 526774 w 954156"/>
              <a:gd name="connsiteY1" fmla="*/ 149087 h 149605"/>
              <a:gd name="connsiteX2" fmla="*/ 0 w 954156"/>
              <a:gd name="connsiteY2" fmla="*/ 39757 h 149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54156" h="149605">
                <a:moveTo>
                  <a:pt x="954156" y="0"/>
                </a:moveTo>
                <a:cubicBezTo>
                  <a:pt x="819978" y="71230"/>
                  <a:pt x="685800" y="142461"/>
                  <a:pt x="526774" y="149087"/>
                </a:cubicBezTo>
                <a:cubicBezTo>
                  <a:pt x="367748" y="155713"/>
                  <a:pt x="183874" y="97735"/>
                  <a:pt x="0" y="39757"/>
                </a:cubicBezTo>
              </a:path>
            </a:pathLst>
          </a:custGeom>
          <a:noFill/>
          <a:ln w="1270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DBC38E92-7003-ADB5-3561-9C8118F580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6513" y="4159633"/>
            <a:ext cx="190500" cy="203200"/>
          </a:xfrm>
          <a:prstGeom prst="rect">
            <a:avLst/>
          </a:prstGeom>
        </p:spPr>
      </p:pic>
      <p:sp>
        <p:nvSpPr>
          <p:cNvPr id="60" name="Freeform 59">
            <a:extLst>
              <a:ext uri="{FF2B5EF4-FFF2-40B4-BE49-F238E27FC236}">
                <a16:creationId xmlns:a16="http://schemas.microsoft.com/office/drawing/2014/main" id="{EC762212-8BB7-6043-DD0C-8E7A6B146280}"/>
              </a:ext>
            </a:extLst>
          </p:cNvPr>
          <p:cNvSpPr/>
          <p:nvPr/>
        </p:nvSpPr>
        <p:spPr>
          <a:xfrm>
            <a:off x="8266797" y="3966579"/>
            <a:ext cx="954156" cy="149605"/>
          </a:xfrm>
          <a:custGeom>
            <a:avLst/>
            <a:gdLst>
              <a:gd name="connsiteX0" fmla="*/ 954156 w 954156"/>
              <a:gd name="connsiteY0" fmla="*/ 0 h 149605"/>
              <a:gd name="connsiteX1" fmla="*/ 526774 w 954156"/>
              <a:gd name="connsiteY1" fmla="*/ 149087 h 149605"/>
              <a:gd name="connsiteX2" fmla="*/ 0 w 954156"/>
              <a:gd name="connsiteY2" fmla="*/ 39757 h 149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54156" h="149605">
                <a:moveTo>
                  <a:pt x="954156" y="0"/>
                </a:moveTo>
                <a:cubicBezTo>
                  <a:pt x="819978" y="71230"/>
                  <a:pt x="685800" y="142461"/>
                  <a:pt x="526774" y="149087"/>
                </a:cubicBezTo>
                <a:cubicBezTo>
                  <a:pt x="367748" y="155713"/>
                  <a:pt x="183874" y="97735"/>
                  <a:pt x="0" y="39757"/>
                </a:cubicBezTo>
              </a:path>
            </a:pathLst>
          </a:custGeom>
          <a:noFill/>
          <a:ln w="1270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1" name="Freeform 60">
            <a:extLst>
              <a:ext uri="{FF2B5EF4-FFF2-40B4-BE49-F238E27FC236}">
                <a16:creationId xmlns:a16="http://schemas.microsoft.com/office/drawing/2014/main" id="{B714603C-1F03-E3F3-9FA2-73E68B64645A}"/>
              </a:ext>
            </a:extLst>
          </p:cNvPr>
          <p:cNvSpPr/>
          <p:nvPr/>
        </p:nvSpPr>
        <p:spPr>
          <a:xfrm>
            <a:off x="9840492" y="3966579"/>
            <a:ext cx="954156" cy="149605"/>
          </a:xfrm>
          <a:custGeom>
            <a:avLst/>
            <a:gdLst>
              <a:gd name="connsiteX0" fmla="*/ 954156 w 954156"/>
              <a:gd name="connsiteY0" fmla="*/ 0 h 149605"/>
              <a:gd name="connsiteX1" fmla="*/ 526774 w 954156"/>
              <a:gd name="connsiteY1" fmla="*/ 149087 h 149605"/>
              <a:gd name="connsiteX2" fmla="*/ 0 w 954156"/>
              <a:gd name="connsiteY2" fmla="*/ 39757 h 149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54156" h="149605">
                <a:moveTo>
                  <a:pt x="954156" y="0"/>
                </a:moveTo>
                <a:cubicBezTo>
                  <a:pt x="819978" y="71230"/>
                  <a:pt x="685800" y="142461"/>
                  <a:pt x="526774" y="149087"/>
                </a:cubicBezTo>
                <a:cubicBezTo>
                  <a:pt x="367748" y="155713"/>
                  <a:pt x="183874" y="97735"/>
                  <a:pt x="0" y="39757"/>
                </a:cubicBezTo>
              </a:path>
            </a:pathLst>
          </a:custGeom>
          <a:noFill/>
          <a:ln w="1270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CB634C52-1DB6-98C9-DCB8-69455E29C5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42727" y="4172333"/>
            <a:ext cx="139700" cy="190500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8ECE7393-9824-8081-D8DC-DED5DE283A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73282" y="4176025"/>
            <a:ext cx="254000" cy="190500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74B6E44C-EF07-E5EF-FEB3-9D7530D43FA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63585" y="3621005"/>
            <a:ext cx="3314700" cy="317500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11178A37-75E8-EC23-04AB-77F35302278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75958" y="4159633"/>
            <a:ext cx="266700" cy="20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6451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4298" y="107917"/>
            <a:ext cx="11462927" cy="944563"/>
          </a:xfrm>
        </p:spPr>
        <p:txBody>
          <a:bodyPr>
            <a:normAutofit/>
          </a:bodyPr>
          <a:lstStyle/>
          <a:p>
            <a:r>
              <a:rPr lang="en-US" dirty="0"/>
              <a:t>Intro shallow waters equations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F9BB97A-B44C-9A40-B535-9C28844410EA}"/>
              </a:ext>
            </a:extLst>
          </p:cNvPr>
          <p:cNvSpPr txBox="1"/>
          <p:nvPr/>
        </p:nvSpPr>
        <p:spPr>
          <a:xfrm>
            <a:off x="354296" y="985640"/>
            <a:ext cx="118377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The equations and possible discretizations</a:t>
            </a:r>
            <a:endParaRPr lang="en-NL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48DE1E-57CF-3AC8-BA7F-6B448C1975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241" y="1828395"/>
            <a:ext cx="2006600" cy="533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5604128-CF75-EBE7-9BEA-5204D5E634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241" y="2690353"/>
            <a:ext cx="2895600" cy="5334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6370671-E185-B01C-EC3D-0ACC65B8F3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91693" y="1447305"/>
            <a:ext cx="3390900" cy="2286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95C3DE-8471-796B-B43F-A0A89E15B22D}"/>
              </a:ext>
            </a:extLst>
          </p:cNvPr>
          <p:cNvSpPr txBox="1"/>
          <p:nvPr/>
        </p:nvSpPr>
        <p:spPr>
          <a:xfrm>
            <a:off x="6205110" y="3199551"/>
            <a:ext cx="1371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100" dirty="0"/>
              <a:t>© G.K. Vallis</a:t>
            </a:r>
          </a:p>
        </p:txBody>
      </p:sp>
    </p:spTree>
    <p:extLst>
      <p:ext uri="{BB962C8B-B14F-4D97-AF65-F5344CB8AC3E}">
        <p14:creationId xmlns:p14="http://schemas.microsoft.com/office/powerpoint/2010/main" val="109428454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F3E97EE-B6F8-788E-7BC2-EEC535FDB2E5}"/>
              </a:ext>
            </a:extLst>
          </p:cNvPr>
          <p:cNvSpPr/>
          <p:nvPr/>
        </p:nvSpPr>
        <p:spPr>
          <a:xfrm>
            <a:off x="6371345" y="1517225"/>
            <a:ext cx="963717" cy="135369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76AD59-9DF2-7A8A-DCB3-E0E37D844DD0}"/>
              </a:ext>
            </a:extLst>
          </p:cNvPr>
          <p:cNvSpPr txBox="1"/>
          <p:nvPr/>
        </p:nvSpPr>
        <p:spPr>
          <a:xfrm>
            <a:off x="7713876" y="1819588"/>
            <a:ext cx="96371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4400" b="1" dirty="0"/>
              <a:t>?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4298" y="107917"/>
            <a:ext cx="11462927" cy="944563"/>
          </a:xfrm>
        </p:spPr>
        <p:txBody>
          <a:bodyPr>
            <a:normAutofit/>
          </a:bodyPr>
          <a:lstStyle/>
          <a:p>
            <a:r>
              <a:rPr lang="en-US" dirty="0"/>
              <a:t>Hamiltonian formulation shallow waters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F9BB97A-B44C-9A40-B535-9C28844410EA}"/>
              </a:ext>
            </a:extLst>
          </p:cNvPr>
          <p:cNvSpPr txBox="1"/>
          <p:nvPr/>
        </p:nvSpPr>
        <p:spPr>
          <a:xfrm>
            <a:off x="354296" y="985640"/>
            <a:ext cx="118377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Curl-form Hamiltonian formulation: Function spaces</a:t>
            </a:r>
            <a:endParaRPr lang="en-NL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2A60C1-D7E2-C583-FA93-CDE182C486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296" y="1571772"/>
            <a:ext cx="6946900" cy="1244600"/>
          </a:xfrm>
          <a:prstGeom prst="rect">
            <a:avLst/>
          </a:prstGeom>
        </p:spPr>
      </p:pic>
      <p:pic>
        <p:nvPicPr>
          <p:cNvPr id="5" name="Picture 4" descr="latex-image-1.pdf">
            <a:extLst>
              <a:ext uri="{FF2B5EF4-FFF2-40B4-BE49-F238E27FC236}">
                <a16:creationId xmlns:a16="http://schemas.microsoft.com/office/drawing/2014/main" id="{812AA4A2-7722-25D2-91B4-B6F1629D90C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1904"/>
          <a:stretch/>
        </p:blipFill>
        <p:spPr>
          <a:xfrm>
            <a:off x="2351508" y="5405075"/>
            <a:ext cx="6896100" cy="349684"/>
          </a:xfrm>
          <a:prstGeom prst="rect">
            <a:avLst/>
          </a:prstGeom>
        </p:spPr>
      </p:pic>
      <p:sp>
        <p:nvSpPr>
          <p:cNvPr id="6" name="Freeform 5">
            <a:extLst>
              <a:ext uri="{FF2B5EF4-FFF2-40B4-BE49-F238E27FC236}">
                <a16:creationId xmlns:a16="http://schemas.microsoft.com/office/drawing/2014/main" id="{D5BE6F45-719A-B168-5181-269FC7271918}"/>
              </a:ext>
            </a:extLst>
          </p:cNvPr>
          <p:cNvSpPr/>
          <p:nvPr/>
        </p:nvSpPr>
        <p:spPr>
          <a:xfrm>
            <a:off x="3206964" y="5695124"/>
            <a:ext cx="954156" cy="149605"/>
          </a:xfrm>
          <a:custGeom>
            <a:avLst/>
            <a:gdLst>
              <a:gd name="connsiteX0" fmla="*/ 954156 w 954156"/>
              <a:gd name="connsiteY0" fmla="*/ 0 h 149605"/>
              <a:gd name="connsiteX1" fmla="*/ 526774 w 954156"/>
              <a:gd name="connsiteY1" fmla="*/ 149087 h 149605"/>
              <a:gd name="connsiteX2" fmla="*/ 0 w 954156"/>
              <a:gd name="connsiteY2" fmla="*/ 39757 h 149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54156" h="149605">
                <a:moveTo>
                  <a:pt x="954156" y="0"/>
                </a:moveTo>
                <a:cubicBezTo>
                  <a:pt x="819978" y="71230"/>
                  <a:pt x="685800" y="142461"/>
                  <a:pt x="526774" y="149087"/>
                </a:cubicBezTo>
                <a:cubicBezTo>
                  <a:pt x="367748" y="155713"/>
                  <a:pt x="183874" y="97735"/>
                  <a:pt x="0" y="39757"/>
                </a:cubicBezTo>
              </a:path>
            </a:pathLst>
          </a:custGeom>
          <a:noFill/>
          <a:ln w="1270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9C7A774-CF4E-B9B6-82DA-6EE24DC848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4225" y="5874546"/>
            <a:ext cx="190500" cy="20320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F0FF54BA-A2D1-E1F1-0EE7-A33FD87DB80D}"/>
              </a:ext>
            </a:extLst>
          </p:cNvPr>
          <p:cNvSpPr/>
          <p:nvPr/>
        </p:nvSpPr>
        <p:spPr>
          <a:xfrm>
            <a:off x="5278703" y="5690493"/>
            <a:ext cx="954156" cy="149605"/>
          </a:xfrm>
          <a:custGeom>
            <a:avLst/>
            <a:gdLst>
              <a:gd name="connsiteX0" fmla="*/ 954156 w 954156"/>
              <a:gd name="connsiteY0" fmla="*/ 0 h 149605"/>
              <a:gd name="connsiteX1" fmla="*/ 526774 w 954156"/>
              <a:gd name="connsiteY1" fmla="*/ 149087 h 149605"/>
              <a:gd name="connsiteX2" fmla="*/ 0 w 954156"/>
              <a:gd name="connsiteY2" fmla="*/ 39757 h 149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54156" h="149605">
                <a:moveTo>
                  <a:pt x="954156" y="0"/>
                </a:moveTo>
                <a:cubicBezTo>
                  <a:pt x="819978" y="71230"/>
                  <a:pt x="685800" y="142461"/>
                  <a:pt x="526774" y="149087"/>
                </a:cubicBezTo>
                <a:cubicBezTo>
                  <a:pt x="367748" y="155713"/>
                  <a:pt x="183874" y="97735"/>
                  <a:pt x="0" y="39757"/>
                </a:cubicBezTo>
              </a:path>
            </a:pathLst>
          </a:custGeom>
          <a:noFill/>
          <a:ln w="1270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110F2AF-F93A-A575-4259-CF337FBE52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45842" y="5869915"/>
            <a:ext cx="266700" cy="203200"/>
          </a:xfrm>
          <a:prstGeom prst="rect">
            <a:avLst/>
          </a:prstGeom>
        </p:spPr>
      </p:pic>
      <p:sp>
        <p:nvSpPr>
          <p:cNvPr id="12" name="Freeform 11">
            <a:extLst>
              <a:ext uri="{FF2B5EF4-FFF2-40B4-BE49-F238E27FC236}">
                <a16:creationId xmlns:a16="http://schemas.microsoft.com/office/drawing/2014/main" id="{7047458F-A453-FC28-636C-8AF0E653BB9F}"/>
              </a:ext>
            </a:extLst>
          </p:cNvPr>
          <p:cNvSpPr/>
          <p:nvPr/>
        </p:nvSpPr>
        <p:spPr>
          <a:xfrm>
            <a:off x="7350442" y="5694334"/>
            <a:ext cx="954156" cy="149605"/>
          </a:xfrm>
          <a:custGeom>
            <a:avLst/>
            <a:gdLst>
              <a:gd name="connsiteX0" fmla="*/ 954156 w 954156"/>
              <a:gd name="connsiteY0" fmla="*/ 0 h 149605"/>
              <a:gd name="connsiteX1" fmla="*/ 526774 w 954156"/>
              <a:gd name="connsiteY1" fmla="*/ 149087 h 149605"/>
              <a:gd name="connsiteX2" fmla="*/ 0 w 954156"/>
              <a:gd name="connsiteY2" fmla="*/ 39757 h 149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54156" h="149605">
                <a:moveTo>
                  <a:pt x="954156" y="0"/>
                </a:moveTo>
                <a:cubicBezTo>
                  <a:pt x="819978" y="71230"/>
                  <a:pt x="685800" y="142461"/>
                  <a:pt x="526774" y="149087"/>
                </a:cubicBezTo>
                <a:cubicBezTo>
                  <a:pt x="367748" y="155713"/>
                  <a:pt x="183874" y="97735"/>
                  <a:pt x="0" y="39757"/>
                </a:cubicBezTo>
              </a:path>
            </a:pathLst>
          </a:custGeom>
          <a:noFill/>
          <a:ln w="1270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72451BE-B333-60DC-7228-EDF4C3A3250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20594" y="5896430"/>
            <a:ext cx="139700" cy="190500"/>
          </a:xfrm>
          <a:prstGeom prst="rect">
            <a:avLst/>
          </a:prstGeom>
        </p:spPr>
      </p:pic>
      <p:sp>
        <p:nvSpPr>
          <p:cNvPr id="16" name="Freeform 15">
            <a:extLst>
              <a:ext uri="{FF2B5EF4-FFF2-40B4-BE49-F238E27FC236}">
                <a16:creationId xmlns:a16="http://schemas.microsoft.com/office/drawing/2014/main" id="{6778CA8C-8948-F7AE-7C34-BD51EAE10587}"/>
              </a:ext>
            </a:extLst>
          </p:cNvPr>
          <p:cNvSpPr/>
          <p:nvPr/>
        </p:nvSpPr>
        <p:spPr>
          <a:xfrm>
            <a:off x="1397352" y="3966579"/>
            <a:ext cx="954156" cy="149605"/>
          </a:xfrm>
          <a:custGeom>
            <a:avLst/>
            <a:gdLst>
              <a:gd name="connsiteX0" fmla="*/ 954156 w 954156"/>
              <a:gd name="connsiteY0" fmla="*/ 0 h 149605"/>
              <a:gd name="connsiteX1" fmla="*/ 526774 w 954156"/>
              <a:gd name="connsiteY1" fmla="*/ 149087 h 149605"/>
              <a:gd name="connsiteX2" fmla="*/ 0 w 954156"/>
              <a:gd name="connsiteY2" fmla="*/ 39757 h 149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54156" h="149605">
                <a:moveTo>
                  <a:pt x="954156" y="0"/>
                </a:moveTo>
                <a:cubicBezTo>
                  <a:pt x="819978" y="71230"/>
                  <a:pt x="685800" y="142461"/>
                  <a:pt x="526774" y="149087"/>
                </a:cubicBezTo>
                <a:cubicBezTo>
                  <a:pt x="367748" y="155713"/>
                  <a:pt x="183874" y="97735"/>
                  <a:pt x="0" y="39757"/>
                </a:cubicBezTo>
              </a:path>
            </a:pathLst>
          </a:custGeom>
          <a:noFill/>
          <a:ln w="1270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0FFA2EE-2049-C611-701C-8FDCE54FB50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3715" y="3644148"/>
            <a:ext cx="3416300" cy="3048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7EB88A3-9053-FBAA-FE00-2D1CD57AAAEE}"/>
              </a:ext>
            </a:extLst>
          </p:cNvPr>
          <p:cNvSpPr txBox="1"/>
          <p:nvPr/>
        </p:nvSpPr>
        <p:spPr>
          <a:xfrm>
            <a:off x="354296" y="2932042"/>
            <a:ext cx="53342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2D we have two de </a:t>
            </a:r>
            <a:r>
              <a:rPr lang="en-US" dirty="0" err="1"/>
              <a:t>Rham</a:t>
            </a:r>
            <a:r>
              <a:rPr lang="en-US" dirty="0"/>
              <a:t> complexes:</a:t>
            </a:r>
            <a:endParaRPr lang="en-NL" dirty="0"/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9E60397A-9D74-3A95-5249-35292DCA6D9B}"/>
              </a:ext>
            </a:extLst>
          </p:cNvPr>
          <p:cNvSpPr/>
          <p:nvPr/>
        </p:nvSpPr>
        <p:spPr>
          <a:xfrm>
            <a:off x="2971047" y="3966579"/>
            <a:ext cx="954156" cy="149605"/>
          </a:xfrm>
          <a:custGeom>
            <a:avLst/>
            <a:gdLst>
              <a:gd name="connsiteX0" fmla="*/ 954156 w 954156"/>
              <a:gd name="connsiteY0" fmla="*/ 0 h 149605"/>
              <a:gd name="connsiteX1" fmla="*/ 526774 w 954156"/>
              <a:gd name="connsiteY1" fmla="*/ 149087 h 149605"/>
              <a:gd name="connsiteX2" fmla="*/ 0 w 954156"/>
              <a:gd name="connsiteY2" fmla="*/ 39757 h 149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54156" h="149605">
                <a:moveTo>
                  <a:pt x="954156" y="0"/>
                </a:moveTo>
                <a:cubicBezTo>
                  <a:pt x="819978" y="71230"/>
                  <a:pt x="685800" y="142461"/>
                  <a:pt x="526774" y="149087"/>
                </a:cubicBezTo>
                <a:cubicBezTo>
                  <a:pt x="367748" y="155713"/>
                  <a:pt x="183874" y="97735"/>
                  <a:pt x="0" y="39757"/>
                </a:cubicBezTo>
              </a:path>
            </a:pathLst>
          </a:custGeom>
          <a:noFill/>
          <a:ln w="1270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2B2CC17-03D8-EFEA-1B3F-928811BDF02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06513" y="4159633"/>
            <a:ext cx="190500" cy="203200"/>
          </a:xfrm>
          <a:prstGeom prst="rect">
            <a:avLst/>
          </a:prstGeom>
        </p:spPr>
      </p:pic>
      <p:sp>
        <p:nvSpPr>
          <p:cNvPr id="21" name="Freeform 20">
            <a:extLst>
              <a:ext uri="{FF2B5EF4-FFF2-40B4-BE49-F238E27FC236}">
                <a16:creationId xmlns:a16="http://schemas.microsoft.com/office/drawing/2014/main" id="{7EFCB3A9-813B-E8AB-AA93-EA0FF8EBDCC9}"/>
              </a:ext>
            </a:extLst>
          </p:cNvPr>
          <p:cNvSpPr/>
          <p:nvPr/>
        </p:nvSpPr>
        <p:spPr>
          <a:xfrm>
            <a:off x="8266797" y="3966579"/>
            <a:ext cx="954156" cy="149605"/>
          </a:xfrm>
          <a:custGeom>
            <a:avLst/>
            <a:gdLst>
              <a:gd name="connsiteX0" fmla="*/ 954156 w 954156"/>
              <a:gd name="connsiteY0" fmla="*/ 0 h 149605"/>
              <a:gd name="connsiteX1" fmla="*/ 526774 w 954156"/>
              <a:gd name="connsiteY1" fmla="*/ 149087 h 149605"/>
              <a:gd name="connsiteX2" fmla="*/ 0 w 954156"/>
              <a:gd name="connsiteY2" fmla="*/ 39757 h 149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54156" h="149605">
                <a:moveTo>
                  <a:pt x="954156" y="0"/>
                </a:moveTo>
                <a:cubicBezTo>
                  <a:pt x="819978" y="71230"/>
                  <a:pt x="685800" y="142461"/>
                  <a:pt x="526774" y="149087"/>
                </a:cubicBezTo>
                <a:cubicBezTo>
                  <a:pt x="367748" y="155713"/>
                  <a:pt x="183874" y="97735"/>
                  <a:pt x="0" y="39757"/>
                </a:cubicBezTo>
              </a:path>
            </a:pathLst>
          </a:custGeom>
          <a:noFill/>
          <a:ln w="1270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26F317CA-39E7-5304-0D07-47D0BEF86859}"/>
              </a:ext>
            </a:extLst>
          </p:cNvPr>
          <p:cNvSpPr/>
          <p:nvPr/>
        </p:nvSpPr>
        <p:spPr>
          <a:xfrm>
            <a:off x="9840492" y="3966579"/>
            <a:ext cx="954156" cy="149605"/>
          </a:xfrm>
          <a:custGeom>
            <a:avLst/>
            <a:gdLst>
              <a:gd name="connsiteX0" fmla="*/ 954156 w 954156"/>
              <a:gd name="connsiteY0" fmla="*/ 0 h 149605"/>
              <a:gd name="connsiteX1" fmla="*/ 526774 w 954156"/>
              <a:gd name="connsiteY1" fmla="*/ 149087 h 149605"/>
              <a:gd name="connsiteX2" fmla="*/ 0 w 954156"/>
              <a:gd name="connsiteY2" fmla="*/ 39757 h 149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54156" h="149605">
                <a:moveTo>
                  <a:pt x="954156" y="0"/>
                </a:moveTo>
                <a:cubicBezTo>
                  <a:pt x="819978" y="71230"/>
                  <a:pt x="685800" y="142461"/>
                  <a:pt x="526774" y="149087"/>
                </a:cubicBezTo>
                <a:cubicBezTo>
                  <a:pt x="367748" y="155713"/>
                  <a:pt x="183874" y="97735"/>
                  <a:pt x="0" y="39757"/>
                </a:cubicBezTo>
              </a:path>
            </a:pathLst>
          </a:custGeom>
          <a:noFill/>
          <a:ln w="1270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2BCC1A3D-37ED-AD1E-37BD-993A4600EC5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242727" y="4172333"/>
            <a:ext cx="139700" cy="1905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2693376-11BF-32AD-2A60-5FEC26B36C4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373282" y="4176025"/>
            <a:ext cx="254000" cy="1905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CC83333-4841-0A77-ACEA-6344DCE82C2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863585" y="3621005"/>
            <a:ext cx="3314700" cy="3175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3F383B65-CF61-AB20-EE20-1C80A580927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675958" y="4159633"/>
            <a:ext cx="266700" cy="2032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5D7D904-92FB-A094-4DBB-EA10F48CAFD5}"/>
              </a:ext>
            </a:extLst>
          </p:cNvPr>
          <p:cNvSpPr txBox="1"/>
          <p:nvPr/>
        </p:nvSpPr>
        <p:spPr>
          <a:xfrm>
            <a:off x="10050809" y="5349084"/>
            <a:ext cx="16836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dirty="0"/>
              <a:t>3D Complex</a:t>
            </a:r>
          </a:p>
        </p:txBody>
      </p:sp>
    </p:spTree>
    <p:extLst>
      <p:ext uri="{BB962C8B-B14F-4D97-AF65-F5344CB8AC3E}">
        <p14:creationId xmlns:p14="http://schemas.microsoft.com/office/powerpoint/2010/main" val="100527051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8DA3B76-7217-70C7-3CFC-23CE80832AA7}"/>
              </a:ext>
            </a:extLst>
          </p:cNvPr>
          <p:cNvSpPr/>
          <p:nvPr/>
        </p:nvSpPr>
        <p:spPr>
          <a:xfrm>
            <a:off x="6371345" y="1517225"/>
            <a:ext cx="963717" cy="135369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6C8F0A-CA62-4BC8-1DEE-5854B02A95EF}"/>
              </a:ext>
            </a:extLst>
          </p:cNvPr>
          <p:cNvSpPr txBox="1"/>
          <p:nvPr/>
        </p:nvSpPr>
        <p:spPr>
          <a:xfrm>
            <a:off x="7713876" y="1819588"/>
            <a:ext cx="96371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4400" b="1" dirty="0"/>
              <a:t>?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7C37AF8-1CEE-C242-810D-7C123DADA5C0}"/>
              </a:ext>
            </a:extLst>
          </p:cNvPr>
          <p:cNvSpPr/>
          <p:nvPr/>
        </p:nvSpPr>
        <p:spPr>
          <a:xfrm>
            <a:off x="739050" y="3457233"/>
            <a:ext cx="3912463" cy="100543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03226EBA-4E70-D920-8C48-F6AF3DF95C6B}"/>
              </a:ext>
            </a:extLst>
          </p:cNvPr>
          <p:cNvSpPr/>
          <p:nvPr/>
        </p:nvSpPr>
        <p:spPr>
          <a:xfrm>
            <a:off x="2308376" y="5167897"/>
            <a:ext cx="5124013" cy="100543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4298" y="107917"/>
            <a:ext cx="11462927" cy="944563"/>
          </a:xfrm>
        </p:spPr>
        <p:txBody>
          <a:bodyPr>
            <a:normAutofit/>
          </a:bodyPr>
          <a:lstStyle/>
          <a:p>
            <a:r>
              <a:rPr lang="en-US" dirty="0"/>
              <a:t>Hamiltonian formulation shallow waters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F9BB97A-B44C-9A40-B535-9C28844410EA}"/>
              </a:ext>
            </a:extLst>
          </p:cNvPr>
          <p:cNvSpPr txBox="1"/>
          <p:nvPr/>
        </p:nvSpPr>
        <p:spPr>
          <a:xfrm>
            <a:off x="354296" y="985640"/>
            <a:ext cx="118377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Curl-form Hamiltonian formulation: Function spaces</a:t>
            </a:r>
            <a:endParaRPr lang="en-NL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2A60C1-D7E2-C583-FA93-CDE182C486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296" y="1571772"/>
            <a:ext cx="6946900" cy="1244600"/>
          </a:xfrm>
          <a:prstGeom prst="rect">
            <a:avLst/>
          </a:prstGeom>
        </p:spPr>
      </p:pic>
      <p:pic>
        <p:nvPicPr>
          <p:cNvPr id="5" name="Picture 4" descr="latex-image-1.pdf">
            <a:extLst>
              <a:ext uri="{FF2B5EF4-FFF2-40B4-BE49-F238E27FC236}">
                <a16:creationId xmlns:a16="http://schemas.microsoft.com/office/drawing/2014/main" id="{C98F13A7-E861-F3D8-DE36-75AF9BA46E1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1904"/>
          <a:stretch/>
        </p:blipFill>
        <p:spPr>
          <a:xfrm>
            <a:off x="2351508" y="5405075"/>
            <a:ext cx="6896100" cy="349684"/>
          </a:xfrm>
          <a:prstGeom prst="rect">
            <a:avLst/>
          </a:prstGeom>
        </p:spPr>
      </p:pic>
      <p:sp>
        <p:nvSpPr>
          <p:cNvPr id="6" name="Freeform 5">
            <a:extLst>
              <a:ext uri="{FF2B5EF4-FFF2-40B4-BE49-F238E27FC236}">
                <a16:creationId xmlns:a16="http://schemas.microsoft.com/office/drawing/2014/main" id="{32753731-E66C-7766-F1B3-5AA4BEEEA91F}"/>
              </a:ext>
            </a:extLst>
          </p:cNvPr>
          <p:cNvSpPr/>
          <p:nvPr/>
        </p:nvSpPr>
        <p:spPr>
          <a:xfrm>
            <a:off x="3206964" y="5695124"/>
            <a:ext cx="954156" cy="149605"/>
          </a:xfrm>
          <a:custGeom>
            <a:avLst/>
            <a:gdLst>
              <a:gd name="connsiteX0" fmla="*/ 954156 w 954156"/>
              <a:gd name="connsiteY0" fmla="*/ 0 h 149605"/>
              <a:gd name="connsiteX1" fmla="*/ 526774 w 954156"/>
              <a:gd name="connsiteY1" fmla="*/ 149087 h 149605"/>
              <a:gd name="connsiteX2" fmla="*/ 0 w 954156"/>
              <a:gd name="connsiteY2" fmla="*/ 39757 h 149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54156" h="149605">
                <a:moveTo>
                  <a:pt x="954156" y="0"/>
                </a:moveTo>
                <a:cubicBezTo>
                  <a:pt x="819978" y="71230"/>
                  <a:pt x="685800" y="142461"/>
                  <a:pt x="526774" y="149087"/>
                </a:cubicBezTo>
                <a:cubicBezTo>
                  <a:pt x="367748" y="155713"/>
                  <a:pt x="183874" y="97735"/>
                  <a:pt x="0" y="39757"/>
                </a:cubicBezTo>
              </a:path>
            </a:pathLst>
          </a:custGeom>
          <a:noFill/>
          <a:ln w="1270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FED8DF2-CCE2-AEAE-886B-E7415BF667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4225" y="5874546"/>
            <a:ext cx="190500" cy="20320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79281ECF-EBBA-D8CB-C2C6-37CE25C70167}"/>
              </a:ext>
            </a:extLst>
          </p:cNvPr>
          <p:cNvSpPr/>
          <p:nvPr/>
        </p:nvSpPr>
        <p:spPr>
          <a:xfrm>
            <a:off x="5278703" y="5690493"/>
            <a:ext cx="954156" cy="149605"/>
          </a:xfrm>
          <a:custGeom>
            <a:avLst/>
            <a:gdLst>
              <a:gd name="connsiteX0" fmla="*/ 954156 w 954156"/>
              <a:gd name="connsiteY0" fmla="*/ 0 h 149605"/>
              <a:gd name="connsiteX1" fmla="*/ 526774 w 954156"/>
              <a:gd name="connsiteY1" fmla="*/ 149087 h 149605"/>
              <a:gd name="connsiteX2" fmla="*/ 0 w 954156"/>
              <a:gd name="connsiteY2" fmla="*/ 39757 h 149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54156" h="149605">
                <a:moveTo>
                  <a:pt x="954156" y="0"/>
                </a:moveTo>
                <a:cubicBezTo>
                  <a:pt x="819978" y="71230"/>
                  <a:pt x="685800" y="142461"/>
                  <a:pt x="526774" y="149087"/>
                </a:cubicBezTo>
                <a:cubicBezTo>
                  <a:pt x="367748" y="155713"/>
                  <a:pt x="183874" y="97735"/>
                  <a:pt x="0" y="39757"/>
                </a:cubicBezTo>
              </a:path>
            </a:pathLst>
          </a:custGeom>
          <a:noFill/>
          <a:ln w="1270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5107836-A901-C2C3-42E4-27AA63FFAC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45842" y="5869915"/>
            <a:ext cx="266700" cy="203200"/>
          </a:xfrm>
          <a:prstGeom prst="rect">
            <a:avLst/>
          </a:prstGeom>
        </p:spPr>
      </p:pic>
      <p:sp>
        <p:nvSpPr>
          <p:cNvPr id="12" name="Freeform 11">
            <a:extLst>
              <a:ext uri="{FF2B5EF4-FFF2-40B4-BE49-F238E27FC236}">
                <a16:creationId xmlns:a16="http://schemas.microsoft.com/office/drawing/2014/main" id="{8B0471EC-F1B4-AE37-D4BF-75C2587BB1AA}"/>
              </a:ext>
            </a:extLst>
          </p:cNvPr>
          <p:cNvSpPr/>
          <p:nvPr/>
        </p:nvSpPr>
        <p:spPr>
          <a:xfrm>
            <a:off x="7350442" y="5694334"/>
            <a:ext cx="954156" cy="149605"/>
          </a:xfrm>
          <a:custGeom>
            <a:avLst/>
            <a:gdLst>
              <a:gd name="connsiteX0" fmla="*/ 954156 w 954156"/>
              <a:gd name="connsiteY0" fmla="*/ 0 h 149605"/>
              <a:gd name="connsiteX1" fmla="*/ 526774 w 954156"/>
              <a:gd name="connsiteY1" fmla="*/ 149087 h 149605"/>
              <a:gd name="connsiteX2" fmla="*/ 0 w 954156"/>
              <a:gd name="connsiteY2" fmla="*/ 39757 h 149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54156" h="149605">
                <a:moveTo>
                  <a:pt x="954156" y="0"/>
                </a:moveTo>
                <a:cubicBezTo>
                  <a:pt x="819978" y="71230"/>
                  <a:pt x="685800" y="142461"/>
                  <a:pt x="526774" y="149087"/>
                </a:cubicBezTo>
                <a:cubicBezTo>
                  <a:pt x="367748" y="155713"/>
                  <a:pt x="183874" y="97735"/>
                  <a:pt x="0" y="39757"/>
                </a:cubicBezTo>
              </a:path>
            </a:pathLst>
          </a:custGeom>
          <a:noFill/>
          <a:ln w="1270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23A93D7-62B7-1647-740C-F9123B7C40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20594" y="5896430"/>
            <a:ext cx="139700" cy="190500"/>
          </a:xfrm>
          <a:prstGeom prst="rect">
            <a:avLst/>
          </a:prstGeom>
        </p:spPr>
      </p:pic>
      <p:sp>
        <p:nvSpPr>
          <p:cNvPr id="16" name="Freeform 15">
            <a:extLst>
              <a:ext uri="{FF2B5EF4-FFF2-40B4-BE49-F238E27FC236}">
                <a16:creationId xmlns:a16="http://schemas.microsoft.com/office/drawing/2014/main" id="{F9FD1627-32C1-7E3D-C2F4-5B6B23B80C3D}"/>
              </a:ext>
            </a:extLst>
          </p:cNvPr>
          <p:cNvSpPr/>
          <p:nvPr/>
        </p:nvSpPr>
        <p:spPr>
          <a:xfrm>
            <a:off x="1397352" y="3966579"/>
            <a:ext cx="954156" cy="149605"/>
          </a:xfrm>
          <a:custGeom>
            <a:avLst/>
            <a:gdLst>
              <a:gd name="connsiteX0" fmla="*/ 954156 w 954156"/>
              <a:gd name="connsiteY0" fmla="*/ 0 h 149605"/>
              <a:gd name="connsiteX1" fmla="*/ 526774 w 954156"/>
              <a:gd name="connsiteY1" fmla="*/ 149087 h 149605"/>
              <a:gd name="connsiteX2" fmla="*/ 0 w 954156"/>
              <a:gd name="connsiteY2" fmla="*/ 39757 h 149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54156" h="149605">
                <a:moveTo>
                  <a:pt x="954156" y="0"/>
                </a:moveTo>
                <a:cubicBezTo>
                  <a:pt x="819978" y="71230"/>
                  <a:pt x="685800" y="142461"/>
                  <a:pt x="526774" y="149087"/>
                </a:cubicBezTo>
                <a:cubicBezTo>
                  <a:pt x="367748" y="155713"/>
                  <a:pt x="183874" y="97735"/>
                  <a:pt x="0" y="39757"/>
                </a:cubicBezTo>
              </a:path>
            </a:pathLst>
          </a:custGeom>
          <a:noFill/>
          <a:ln w="1270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98F8C64-4592-5D9C-E12B-39798DC2BF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3715" y="3644148"/>
            <a:ext cx="3416300" cy="3048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6B7EDF7-68E8-E302-3B28-A9F19DE17B24}"/>
              </a:ext>
            </a:extLst>
          </p:cNvPr>
          <p:cNvSpPr txBox="1"/>
          <p:nvPr/>
        </p:nvSpPr>
        <p:spPr>
          <a:xfrm>
            <a:off x="354296" y="2932042"/>
            <a:ext cx="53342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2D we have two de </a:t>
            </a:r>
            <a:r>
              <a:rPr lang="en-US" dirty="0" err="1"/>
              <a:t>Rham</a:t>
            </a:r>
            <a:r>
              <a:rPr lang="en-US" dirty="0"/>
              <a:t> complexes:</a:t>
            </a:r>
            <a:endParaRPr lang="en-NL" dirty="0"/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F05576A9-F0AD-86C5-B0DF-A889EAE99CCD}"/>
              </a:ext>
            </a:extLst>
          </p:cNvPr>
          <p:cNvSpPr/>
          <p:nvPr/>
        </p:nvSpPr>
        <p:spPr>
          <a:xfrm>
            <a:off x="2971047" y="3966579"/>
            <a:ext cx="954156" cy="149605"/>
          </a:xfrm>
          <a:custGeom>
            <a:avLst/>
            <a:gdLst>
              <a:gd name="connsiteX0" fmla="*/ 954156 w 954156"/>
              <a:gd name="connsiteY0" fmla="*/ 0 h 149605"/>
              <a:gd name="connsiteX1" fmla="*/ 526774 w 954156"/>
              <a:gd name="connsiteY1" fmla="*/ 149087 h 149605"/>
              <a:gd name="connsiteX2" fmla="*/ 0 w 954156"/>
              <a:gd name="connsiteY2" fmla="*/ 39757 h 149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54156" h="149605">
                <a:moveTo>
                  <a:pt x="954156" y="0"/>
                </a:moveTo>
                <a:cubicBezTo>
                  <a:pt x="819978" y="71230"/>
                  <a:pt x="685800" y="142461"/>
                  <a:pt x="526774" y="149087"/>
                </a:cubicBezTo>
                <a:cubicBezTo>
                  <a:pt x="367748" y="155713"/>
                  <a:pt x="183874" y="97735"/>
                  <a:pt x="0" y="39757"/>
                </a:cubicBezTo>
              </a:path>
            </a:pathLst>
          </a:custGeom>
          <a:noFill/>
          <a:ln w="1270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18B8B18-0EFC-98BC-5E00-606F175305B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06513" y="4159633"/>
            <a:ext cx="190500" cy="203200"/>
          </a:xfrm>
          <a:prstGeom prst="rect">
            <a:avLst/>
          </a:prstGeom>
        </p:spPr>
      </p:pic>
      <p:sp>
        <p:nvSpPr>
          <p:cNvPr id="21" name="Freeform 20">
            <a:extLst>
              <a:ext uri="{FF2B5EF4-FFF2-40B4-BE49-F238E27FC236}">
                <a16:creationId xmlns:a16="http://schemas.microsoft.com/office/drawing/2014/main" id="{66AF8D5B-FA65-DBD7-1E49-4FFE6C7F2652}"/>
              </a:ext>
            </a:extLst>
          </p:cNvPr>
          <p:cNvSpPr/>
          <p:nvPr/>
        </p:nvSpPr>
        <p:spPr>
          <a:xfrm>
            <a:off x="8266797" y="3966579"/>
            <a:ext cx="954156" cy="149605"/>
          </a:xfrm>
          <a:custGeom>
            <a:avLst/>
            <a:gdLst>
              <a:gd name="connsiteX0" fmla="*/ 954156 w 954156"/>
              <a:gd name="connsiteY0" fmla="*/ 0 h 149605"/>
              <a:gd name="connsiteX1" fmla="*/ 526774 w 954156"/>
              <a:gd name="connsiteY1" fmla="*/ 149087 h 149605"/>
              <a:gd name="connsiteX2" fmla="*/ 0 w 954156"/>
              <a:gd name="connsiteY2" fmla="*/ 39757 h 149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54156" h="149605">
                <a:moveTo>
                  <a:pt x="954156" y="0"/>
                </a:moveTo>
                <a:cubicBezTo>
                  <a:pt x="819978" y="71230"/>
                  <a:pt x="685800" y="142461"/>
                  <a:pt x="526774" y="149087"/>
                </a:cubicBezTo>
                <a:cubicBezTo>
                  <a:pt x="367748" y="155713"/>
                  <a:pt x="183874" y="97735"/>
                  <a:pt x="0" y="39757"/>
                </a:cubicBezTo>
              </a:path>
            </a:pathLst>
          </a:custGeom>
          <a:noFill/>
          <a:ln w="1270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1179A519-D9A2-11FA-4232-32B80A28D4F3}"/>
              </a:ext>
            </a:extLst>
          </p:cNvPr>
          <p:cNvSpPr/>
          <p:nvPr/>
        </p:nvSpPr>
        <p:spPr>
          <a:xfrm>
            <a:off x="9840492" y="3966579"/>
            <a:ext cx="954156" cy="149605"/>
          </a:xfrm>
          <a:custGeom>
            <a:avLst/>
            <a:gdLst>
              <a:gd name="connsiteX0" fmla="*/ 954156 w 954156"/>
              <a:gd name="connsiteY0" fmla="*/ 0 h 149605"/>
              <a:gd name="connsiteX1" fmla="*/ 526774 w 954156"/>
              <a:gd name="connsiteY1" fmla="*/ 149087 h 149605"/>
              <a:gd name="connsiteX2" fmla="*/ 0 w 954156"/>
              <a:gd name="connsiteY2" fmla="*/ 39757 h 149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54156" h="149605">
                <a:moveTo>
                  <a:pt x="954156" y="0"/>
                </a:moveTo>
                <a:cubicBezTo>
                  <a:pt x="819978" y="71230"/>
                  <a:pt x="685800" y="142461"/>
                  <a:pt x="526774" y="149087"/>
                </a:cubicBezTo>
                <a:cubicBezTo>
                  <a:pt x="367748" y="155713"/>
                  <a:pt x="183874" y="97735"/>
                  <a:pt x="0" y="39757"/>
                </a:cubicBezTo>
              </a:path>
            </a:pathLst>
          </a:custGeom>
          <a:noFill/>
          <a:ln w="1270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0C88B2E2-8EF9-8DB0-2A41-212A80B1F93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242727" y="4172333"/>
            <a:ext cx="139700" cy="1905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8D7D5E0-6A50-0C43-4D0C-BBC35C233E7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373282" y="4176025"/>
            <a:ext cx="254000" cy="1905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6C40528-6A80-C1BF-768A-4BD085E7CEB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863585" y="3621005"/>
            <a:ext cx="3314700" cy="3175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8BB0EF69-B92E-C964-AFFE-F811D9DE591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675958" y="4159633"/>
            <a:ext cx="266700" cy="2032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7A4A106-62B6-A4DF-0F18-1A5C321A1D32}"/>
              </a:ext>
            </a:extLst>
          </p:cNvPr>
          <p:cNvSpPr txBox="1"/>
          <p:nvPr/>
        </p:nvSpPr>
        <p:spPr>
          <a:xfrm>
            <a:off x="10050809" y="5349084"/>
            <a:ext cx="16836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dirty="0"/>
              <a:t>3D Complex</a:t>
            </a:r>
          </a:p>
        </p:txBody>
      </p:sp>
    </p:spTree>
    <p:extLst>
      <p:ext uri="{BB962C8B-B14F-4D97-AF65-F5344CB8AC3E}">
        <p14:creationId xmlns:p14="http://schemas.microsoft.com/office/powerpoint/2010/main" val="348707553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B9A2D41-5950-F292-62E0-7794B965D429}"/>
              </a:ext>
            </a:extLst>
          </p:cNvPr>
          <p:cNvSpPr/>
          <p:nvPr/>
        </p:nvSpPr>
        <p:spPr>
          <a:xfrm>
            <a:off x="6371345" y="1517225"/>
            <a:ext cx="963717" cy="135369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8DB4C1-0710-A136-FD63-EDD44CBEEAEA}"/>
              </a:ext>
            </a:extLst>
          </p:cNvPr>
          <p:cNvSpPr txBox="1"/>
          <p:nvPr/>
        </p:nvSpPr>
        <p:spPr>
          <a:xfrm>
            <a:off x="7713876" y="1819588"/>
            <a:ext cx="96371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4400" b="1" dirty="0"/>
              <a:t>?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03226EBA-4E70-D920-8C48-F6AF3DF95C6B}"/>
              </a:ext>
            </a:extLst>
          </p:cNvPr>
          <p:cNvSpPr/>
          <p:nvPr/>
        </p:nvSpPr>
        <p:spPr>
          <a:xfrm>
            <a:off x="4079622" y="5167897"/>
            <a:ext cx="5124013" cy="100543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4298" y="107917"/>
            <a:ext cx="11462927" cy="944563"/>
          </a:xfrm>
        </p:spPr>
        <p:txBody>
          <a:bodyPr>
            <a:normAutofit/>
          </a:bodyPr>
          <a:lstStyle/>
          <a:p>
            <a:r>
              <a:rPr lang="en-US" dirty="0"/>
              <a:t>Hamiltonian formulation shallow waters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F9BB97A-B44C-9A40-B535-9C28844410EA}"/>
              </a:ext>
            </a:extLst>
          </p:cNvPr>
          <p:cNvSpPr txBox="1"/>
          <p:nvPr/>
        </p:nvSpPr>
        <p:spPr>
          <a:xfrm>
            <a:off x="354296" y="985640"/>
            <a:ext cx="118377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Curl-form Hamiltonian formulation: Function spaces</a:t>
            </a:r>
            <a:endParaRPr lang="en-NL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2A60C1-D7E2-C583-FA93-CDE182C486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296" y="1571772"/>
            <a:ext cx="6946900" cy="1244600"/>
          </a:xfrm>
          <a:prstGeom prst="rect">
            <a:avLst/>
          </a:prstGeom>
        </p:spPr>
      </p:pic>
      <p:pic>
        <p:nvPicPr>
          <p:cNvPr id="45" name="Picture 44" descr="latex-image-1.pdf">
            <a:extLst>
              <a:ext uri="{FF2B5EF4-FFF2-40B4-BE49-F238E27FC236}">
                <a16:creationId xmlns:a16="http://schemas.microsoft.com/office/drawing/2014/main" id="{5E6AA11C-2DE2-3EF0-510E-542712907E4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1904"/>
          <a:stretch/>
        </p:blipFill>
        <p:spPr>
          <a:xfrm>
            <a:off x="2351508" y="5405075"/>
            <a:ext cx="6896100" cy="349684"/>
          </a:xfrm>
          <a:prstGeom prst="rect">
            <a:avLst/>
          </a:prstGeom>
        </p:spPr>
      </p:pic>
      <p:sp>
        <p:nvSpPr>
          <p:cNvPr id="46" name="Freeform 45">
            <a:extLst>
              <a:ext uri="{FF2B5EF4-FFF2-40B4-BE49-F238E27FC236}">
                <a16:creationId xmlns:a16="http://schemas.microsoft.com/office/drawing/2014/main" id="{0C1390B1-2933-B8BD-AEC0-B4010A4350D8}"/>
              </a:ext>
            </a:extLst>
          </p:cNvPr>
          <p:cNvSpPr/>
          <p:nvPr/>
        </p:nvSpPr>
        <p:spPr>
          <a:xfrm>
            <a:off x="3206964" y="5695124"/>
            <a:ext cx="954156" cy="149605"/>
          </a:xfrm>
          <a:custGeom>
            <a:avLst/>
            <a:gdLst>
              <a:gd name="connsiteX0" fmla="*/ 954156 w 954156"/>
              <a:gd name="connsiteY0" fmla="*/ 0 h 149605"/>
              <a:gd name="connsiteX1" fmla="*/ 526774 w 954156"/>
              <a:gd name="connsiteY1" fmla="*/ 149087 h 149605"/>
              <a:gd name="connsiteX2" fmla="*/ 0 w 954156"/>
              <a:gd name="connsiteY2" fmla="*/ 39757 h 149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54156" h="149605">
                <a:moveTo>
                  <a:pt x="954156" y="0"/>
                </a:moveTo>
                <a:cubicBezTo>
                  <a:pt x="819978" y="71230"/>
                  <a:pt x="685800" y="142461"/>
                  <a:pt x="526774" y="149087"/>
                </a:cubicBezTo>
                <a:cubicBezTo>
                  <a:pt x="367748" y="155713"/>
                  <a:pt x="183874" y="97735"/>
                  <a:pt x="0" y="39757"/>
                </a:cubicBezTo>
              </a:path>
            </a:pathLst>
          </a:custGeom>
          <a:noFill/>
          <a:ln w="1270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6BA438C4-E3B7-0726-2A81-43130FE5B7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4225" y="5874546"/>
            <a:ext cx="190500" cy="203200"/>
          </a:xfrm>
          <a:prstGeom prst="rect">
            <a:avLst/>
          </a:prstGeom>
        </p:spPr>
      </p:pic>
      <p:sp>
        <p:nvSpPr>
          <p:cNvPr id="48" name="Freeform 47">
            <a:extLst>
              <a:ext uri="{FF2B5EF4-FFF2-40B4-BE49-F238E27FC236}">
                <a16:creationId xmlns:a16="http://schemas.microsoft.com/office/drawing/2014/main" id="{6841982C-BBE1-7087-C76B-C70BE12DC452}"/>
              </a:ext>
            </a:extLst>
          </p:cNvPr>
          <p:cNvSpPr/>
          <p:nvPr/>
        </p:nvSpPr>
        <p:spPr>
          <a:xfrm>
            <a:off x="5278703" y="5690493"/>
            <a:ext cx="954156" cy="149605"/>
          </a:xfrm>
          <a:custGeom>
            <a:avLst/>
            <a:gdLst>
              <a:gd name="connsiteX0" fmla="*/ 954156 w 954156"/>
              <a:gd name="connsiteY0" fmla="*/ 0 h 149605"/>
              <a:gd name="connsiteX1" fmla="*/ 526774 w 954156"/>
              <a:gd name="connsiteY1" fmla="*/ 149087 h 149605"/>
              <a:gd name="connsiteX2" fmla="*/ 0 w 954156"/>
              <a:gd name="connsiteY2" fmla="*/ 39757 h 149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54156" h="149605">
                <a:moveTo>
                  <a:pt x="954156" y="0"/>
                </a:moveTo>
                <a:cubicBezTo>
                  <a:pt x="819978" y="71230"/>
                  <a:pt x="685800" y="142461"/>
                  <a:pt x="526774" y="149087"/>
                </a:cubicBezTo>
                <a:cubicBezTo>
                  <a:pt x="367748" y="155713"/>
                  <a:pt x="183874" y="97735"/>
                  <a:pt x="0" y="39757"/>
                </a:cubicBezTo>
              </a:path>
            </a:pathLst>
          </a:custGeom>
          <a:noFill/>
          <a:ln w="1270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CD53A43D-2DC8-C2D2-5082-2E15BABB6A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45842" y="5869915"/>
            <a:ext cx="266700" cy="203200"/>
          </a:xfrm>
          <a:prstGeom prst="rect">
            <a:avLst/>
          </a:prstGeom>
        </p:spPr>
      </p:pic>
      <p:sp>
        <p:nvSpPr>
          <p:cNvPr id="50" name="Freeform 49">
            <a:extLst>
              <a:ext uri="{FF2B5EF4-FFF2-40B4-BE49-F238E27FC236}">
                <a16:creationId xmlns:a16="http://schemas.microsoft.com/office/drawing/2014/main" id="{1CF9A9F8-8536-D151-4FAB-EEEF8187D4CC}"/>
              </a:ext>
            </a:extLst>
          </p:cNvPr>
          <p:cNvSpPr/>
          <p:nvPr/>
        </p:nvSpPr>
        <p:spPr>
          <a:xfrm>
            <a:off x="7350442" y="5694334"/>
            <a:ext cx="954156" cy="149605"/>
          </a:xfrm>
          <a:custGeom>
            <a:avLst/>
            <a:gdLst>
              <a:gd name="connsiteX0" fmla="*/ 954156 w 954156"/>
              <a:gd name="connsiteY0" fmla="*/ 0 h 149605"/>
              <a:gd name="connsiteX1" fmla="*/ 526774 w 954156"/>
              <a:gd name="connsiteY1" fmla="*/ 149087 h 149605"/>
              <a:gd name="connsiteX2" fmla="*/ 0 w 954156"/>
              <a:gd name="connsiteY2" fmla="*/ 39757 h 149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54156" h="149605">
                <a:moveTo>
                  <a:pt x="954156" y="0"/>
                </a:moveTo>
                <a:cubicBezTo>
                  <a:pt x="819978" y="71230"/>
                  <a:pt x="685800" y="142461"/>
                  <a:pt x="526774" y="149087"/>
                </a:cubicBezTo>
                <a:cubicBezTo>
                  <a:pt x="367748" y="155713"/>
                  <a:pt x="183874" y="97735"/>
                  <a:pt x="0" y="39757"/>
                </a:cubicBezTo>
              </a:path>
            </a:pathLst>
          </a:custGeom>
          <a:noFill/>
          <a:ln w="1270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8AA65130-32DA-36B6-CD58-2C02828E11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20594" y="5896430"/>
            <a:ext cx="139700" cy="1905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1BF02D9-AF1D-CE84-30A3-3CBB6709EA97}"/>
              </a:ext>
            </a:extLst>
          </p:cNvPr>
          <p:cNvSpPr/>
          <p:nvPr/>
        </p:nvSpPr>
        <p:spPr>
          <a:xfrm>
            <a:off x="7560367" y="3457233"/>
            <a:ext cx="3912463" cy="100543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D9DF4F14-0D34-3771-D314-09501908466D}"/>
              </a:ext>
            </a:extLst>
          </p:cNvPr>
          <p:cNvSpPr/>
          <p:nvPr/>
        </p:nvSpPr>
        <p:spPr>
          <a:xfrm>
            <a:off x="1397352" y="3966579"/>
            <a:ext cx="954156" cy="149605"/>
          </a:xfrm>
          <a:custGeom>
            <a:avLst/>
            <a:gdLst>
              <a:gd name="connsiteX0" fmla="*/ 954156 w 954156"/>
              <a:gd name="connsiteY0" fmla="*/ 0 h 149605"/>
              <a:gd name="connsiteX1" fmla="*/ 526774 w 954156"/>
              <a:gd name="connsiteY1" fmla="*/ 149087 h 149605"/>
              <a:gd name="connsiteX2" fmla="*/ 0 w 954156"/>
              <a:gd name="connsiteY2" fmla="*/ 39757 h 149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54156" h="149605">
                <a:moveTo>
                  <a:pt x="954156" y="0"/>
                </a:moveTo>
                <a:cubicBezTo>
                  <a:pt x="819978" y="71230"/>
                  <a:pt x="685800" y="142461"/>
                  <a:pt x="526774" y="149087"/>
                </a:cubicBezTo>
                <a:cubicBezTo>
                  <a:pt x="367748" y="155713"/>
                  <a:pt x="183874" y="97735"/>
                  <a:pt x="0" y="39757"/>
                </a:cubicBezTo>
              </a:path>
            </a:pathLst>
          </a:custGeom>
          <a:noFill/>
          <a:ln w="1270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02A10E3-9C57-12EA-19C1-EC0855FE6C6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3715" y="3644148"/>
            <a:ext cx="3416300" cy="3048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DE05A35-E422-C801-9A83-2AD8C7C65FD0}"/>
              </a:ext>
            </a:extLst>
          </p:cNvPr>
          <p:cNvSpPr txBox="1"/>
          <p:nvPr/>
        </p:nvSpPr>
        <p:spPr>
          <a:xfrm>
            <a:off x="354296" y="2932042"/>
            <a:ext cx="53342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2D we have two de </a:t>
            </a:r>
            <a:r>
              <a:rPr lang="en-US" dirty="0" err="1"/>
              <a:t>Rham</a:t>
            </a:r>
            <a:r>
              <a:rPr lang="en-US" dirty="0"/>
              <a:t> complexes:</a:t>
            </a:r>
            <a:endParaRPr lang="en-NL" dirty="0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32BF047B-1360-9365-A408-444D697303AF}"/>
              </a:ext>
            </a:extLst>
          </p:cNvPr>
          <p:cNvSpPr/>
          <p:nvPr/>
        </p:nvSpPr>
        <p:spPr>
          <a:xfrm>
            <a:off x="2971047" y="3966579"/>
            <a:ext cx="954156" cy="149605"/>
          </a:xfrm>
          <a:custGeom>
            <a:avLst/>
            <a:gdLst>
              <a:gd name="connsiteX0" fmla="*/ 954156 w 954156"/>
              <a:gd name="connsiteY0" fmla="*/ 0 h 149605"/>
              <a:gd name="connsiteX1" fmla="*/ 526774 w 954156"/>
              <a:gd name="connsiteY1" fmla="*/ 149087 h 149605"/>
              <a:gd name="connsiteX2" fmla="*/ 0 w 954156"/>
              <a:gd name="connsiteY2" fmla="*/ 39757 h 149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54156" h="149605">
                <a:moveTo>
                  <a:pt x="954156" y="0"/>
                </a:moveTo>
                <a:cubicBezTo>
                  <a:pt x="819978" y="71230"/>
                  <a:pt x="685800" y="142461"/>
                  <a:pt x="526774" y="149087"/>
                </a:cubicBezTo>
                <a:cubicBezTo>
                  <a:pt x="367748" y="155713"/>
                  <a:pt x="183874" y="97735"/>
                  <a:pt x="0" y="39757"/>
                </a:cubicBezTo>
              </a:path>
            </a:pathLst>
          </a:custGeom>
          <a:noFill/>
          <a:ln w="1270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DC801A6-35E4-220B-A804-87D1AB1474E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06513" y="4159633"/>
            <a:ext cx="190500" cy="203200"/>
          </a:xfrm>
          <a:prstGeom prst="rect">
            <a:avLst/>
          </a:prstGeom>
        </p:spPr>
      </p:pic>
      <p:sp>
        <p:nvSpPr>
          <p:cNvPr id="15" name="Freeform 14">
            <a:extLst>
              <a:ext uri="{FF2B5EF4-FFF2-40B4-BE49-F238E27FC236}">
                <a16:creationId xmlns:a16="http://schemas.microsoft.com/office/drawing/2014/main" id="{61FE988D-D246-F29F-0BC7-E4F069B6A13B}"/>
              </a:ext>
            </a:extLst>
          </p:cNvPr>
          <p:cNvSpPr/>
          <p:nvPr/>
        </p:nvSpPr>
        <p:spPr>
          <a:xfrm>
            <a:off x="8266797" y="3966579"/>
            <a:ext cx="954156" cy="149605"/>
          </a:xfrm>
          <a:custGeom>
            <a:avLst/>
            <a:gdLst>
              <a:gd name="connsiteX0" fmla="*/ 954156 w 954156"/>
              <a:gd name="connsiteY0" fmla="*/ 0 h 149605"/>
              <a:gd name="connsiteX1" fmla="*/ 526774 w 954156"/>
              <a:gd name="connsiteY1" fmla="*/ 149087 h 149605"/>
              <a:gd name="connsiteX2" fmla="*/ 0 w 954156"/>
              <a:gd name="connsiteY2" fmla="*/ 39757 h 149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54156" h="149605">
                <a:moveTo>
                  <a:pt x="954156" y="0"/>
                </a:moveTo>
                <a:cubicBezTo>
                  <a:pt x="819978" y="71230"/>
                  <a:pt x="685800" y="142461"/>
                  <a:pt x="526774" y="149087"/>
                </a:cubicBezTo>
                <a:cubicBezTo>
                  <a:pt x="367748" y="155713"/>
                  <a:pt x="183874" y="97735"/>
                  <a:pt x="0" y="39757"/>
                </a:cubicBezTo>
              </a:path>
            </a:pathLst>
          </a:custGeom>
          <a:noFill/>
          <a:ln w="1270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19A13185-FD2F-2E44-E269-19D4408355CD}"/>
              </a:ext>
            </a:extLst>
          </p:cNvPr>
          <p:cNvSpPr/>
          <p:nvPr/>
        </p:nvSpPr>
        <p:spPr>
          <a:xfrm>
            <a:off x="9840492" y="3966579"/>
            <a:ext cx="954156" cy="149605"/>
          </a:xfrm>
          <a:custGeom>
            <a:avLst/>
            <a:gdLst>
              <a:gd name="connsiteX0" fmla="*/ 954156 w 954156"/>
              <a:gd name="connsiteY0" fmla="*/ 0 h 149605"/>
              <a:gd name="connsiteX1" fmla="*/ 526774 w 954156"/>
              <a:gd name="connsiteY1" fmla="*/ 149087 h 149605"/>
              <a:gd name="connsiteX2" fmla="*/ 0 w 954156"/>
              <a:gd name="connsiteY2" fmla="*/ 39757 h 149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54156" h="149605">
                <a:moveTo>
                  <a:pt x="954156" y="0"/>
                </a:moveTo>
                <a:cubicBezTo>
                  <a:pt x="819978" y="71230"/>
                  <a:pt x="685800" y="142461"/>
                  <a:pt x="526774" y="149087"/>
                </a:cubicBezTo>
                <a:cubicBezTo>
                  <a:pt x="367748" y="155713"/>
                  <a:pt x="183874" y="97735"/>
                  <a:pt x="0" y="39757"/>
                </a:cubicBezTo>
              </a:path>
            </a:pathLst>
          </a:custGeom>
          <a:noFill/>
          <a:ln w="1270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4595AB6-FA90-EAD3-55FB-800BC9625B3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242727" y="4172333"/>
            <a:ext cx="139700" cy="1905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B3FF7EA-A8BC-EE39-F06C-F2408F53F59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373282" y="4176025"/>
            <a:ext cx="254000" cy="1905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91E7BFE-7B39-65CB-9682-B04E3E5BB96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863585" y="3621005"/>
            <a:ext cx="3314700" cy="3175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3434EA2-C456-E5E6-6960-A1C3E82C611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675958" y="4159633"/>
            <a:ext cx="266700" cy="2032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0B618E6-64C7-EFB1-28F8-C5D1218606DA}"/>
              </a:ext>
            </a:extLst>
          </p:cNvPr>
          <p:cNvSpPr txBox="1"/>
          <p:nvPr/>
        </p:nvSpPr>
        <p:spPr>
          <a:xfrm>
            <a:off x="10050809" y="5349084"/>
            <a:ext cx="16836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dirty="0"/>
              <a:t>3D Complex</a:t>
            </a:r>
          </a:p>
        </p:txBody>
      </p:sp>
    </p:spTree>
    <p:extLst>
      <p:ext uri="{BB962C8B-B14F-4D97-AF65-F5344CB8AC3E}">
        <p14:creationId xmlns:p14="http://schemas.microsoft.com/office/powerpoint/2010/main" val="271907597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E86CA41-9D97-8FF4-0944-F02CC8513B21}"/>
              </a:ext>
            </a:extLst>
          </p:cNvPr>
          <p:cNvSpPr/>
          <p:nvPr/>
        </p:nvSpPr>
        <p:spPr>
          <a:xfrm>
            <a:off x="6371345" y="1517225"/>
            <a:ext cx="963717" cy="135369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F72F31-4108-F696-677D-992DA8013787}"/>
              </a:ext>
            </a:extLst>
          </p:cNvPr>
          <p:cNvSpPr txBox="1"/>
          <p:nvPr/>
        </p:nvSpPr>
        <p:spPr>
          <a:xfrm>
            <a:off x="7713876" y="1819588"/>
            <a:ext cx="96371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4400" b="1" dirty="0"/>
              <a:t>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6B19A12-91D8-6A64-2D29-4D6C1C4FBFB7}"/>
              </a:ext>
            </a:extLst>
          </p:cNvPr>
          <p:cNvSpPr/>
          <p:nvPr/>
        </p:nvSpPr>
        <p:spPr>
          <a:xfrm>
            <a:off x="739050" y="3457233"/>
            <a:ext cx="3912463" cy="100543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4DF73FC7-590E-2863-B3AA-5A54764E0E8F}"/>
              </a:ext>
            </a:extLst>
          </p:cNvPr>
          <p:cNvSpPr/>
          <p:nvPr/>
        </p:nvSpPr>
        <p:spPr>
          <a:xfrm>
            <a:off x="7560367" y="3457233"/>
            <a:ext cx="3912463" cy="100543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4298" y="107917"/>
            <a:ext cx="11462927" cy="944563"/>
          </a:xfrm>
        </p:spPr>
        <p:txBody>
          <a:bodyPr>
            <a:normAutofit/>
          </a:bodyPr>
          <a:lstStyle/>
          <a:p>
            <a:r>
              <a:rPr lang="en-US" dirty="0"/>
              <a:t>Hamiltonian formulation shallow waters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F9BB97A-B44C-9A40-B535-9C28844410EA}"/>
              </a:ext>
            </a:extLst>
          </p:cNvPr>
          <p:cNvSpPr txBox="1"/>
          <p:nvPr/>
        </p:nvSpPr>
        <p:spPr>
          <a:xfrm>
            <a:off x="354296" y="985640"/>
            <a:ext cx="118377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Curl-form Hamiltonian formulation: Function spaces</a:t>
            </a:r>
            <a:endParaRPr lang="en-NL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2A60C1-D7E2-C583-FA93-CDE182C486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296" y="1571772"/>
            <a:ext cx="6946900" cy="1244600"/>
          </a:xfrm>
          <a:prstGeom prst="rect">
            <a:avLst/>
          </a:prstGeom>
        </p:spPr>
      </p:pic>
      <p:sp>
        <p:nvSpPr>
          <p:cNvPr id="7" name="Freeform 6">
            <a:extLst>
              <a:ext uri="{FF2B5EF4-FFF2-40B4-BE49-F238E27FC236}">
                <a16:creationId xmlns:a16="http://schemas.microsoft.com/office/drawing/2014/main" id="{AD506681-6721-E486-CBB9-435E53DE6760}"/>
              </a:ext>
            </a:extLst>
          </p:cNvPr>
          <p:cNvSpPr/>
          <p:nvPr/>
        </p:nvSpPr>
        <p:spPr>
          <a:xfrm>
            <a:off x="1397352" y="3966579"/>
            <a:ext cx="954156" cy="149605"/>
          </a:xfrm>
          <a:custGeom>
            <a:avLst/>
            <a:gdLst>
              <a:gd name="connsiteX0" fmla="*/ 954156 w 954156"/>
              <a:gd name="connsiteY0" fmla="*/ 0 h 149605"/>
              <a:gd name="connsiteX1" fmla="*/ 526774 w 954156"/>
              <a:gd name="connsiteY1" fmla="*/ 149087 h 149605"/>
              <a:gd name="connsiteX2" fmla="*/ 0 w 954156"/>
              <a:gd name="connsiteY2" fmla="*/ 39757 h 149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54156" h="149605">
                <a:moveTo>
                  <a:pt x="954156" y="0"/>
                </a:moveTo>
                <a:cubicBezTo>
                  <a:pt x="819978" y="71230"/>
                  <a:pt x="685800" y="142461"/>
                  <a:pt x="526774" y="149087"/>
                </a:cubicBezTo>
                <a:cubicBezTo>
                  <a:pt x="367748" y="155713"/>
                  <a:pt x="183874" y="97735"/>
                  <a:pt x="0" y="39757"/>
                </a:cubicBezTo>
              </a:path>
            </a:pathLst>
          </a:custGeom>
          <a:noFill/>
          <a:ln w="1270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462C500-0474-ED19-310A-013DBE2502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3715" y="3644148"/>
            <a:ext cx="3416300" cy="3048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EDD612D-EFE2-DB43-E7CD-745695601AF3}"/>
              </a:ext>
            </a:extLst>
          </p:cNvPr>
          <p:cNvSpPr txBox="1"/>
          <p:nvPr/>
        </p:nvSpPr>
        <p:spPr>
          <a:xfrm>
            <a:off x="354296" y="2932042"/>
            <a:ext cx="53342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2D we have two de </a:t>
            </a:r>
            <a:r>
              <a:rPr lang="en-US" dirty="0" err="1"/>
              <a:t>Rham</a:t>
            </a:r>
            <a:r>
              <a:rPr lang="en-US" dirty="0"/>
              <a:t> complexes:</a:t>
            </a:r>
            <a:endParaRPr lang="en-NL" dirty="0"/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FE90CB3F-D1EF-3746-5093-E4D51FA77726}"/>
              </a:ext>
            </a:extLst>
          </p:cNvPr>
          <p:cNvSpPr/>
          <p:nvPr/>
        </p:nvSpPr>
        <p:spPr>
          <a:xfrm>
            <a:off x="2971047" y="3966579"/>
            <a:ext cx="954156" cy="149605"/>
          </a:xfrm>
          <a:custGeom>
            <a:avLst/>
            <a:gdLst>
              <a:gd name="connsiteX0" fmla="*/ 954156 w 954156"/>
              <a:gd name="connsiteY0" fmla="*/ 0 h 149605"/>
              <a:gd name="connsiteX1" fmla="*/ 526774 w 954156"/>
              <a:gd name="connsiteY1" fmla="*/ 149087 h 149605"/>
              <a:gd name="connsiteX2" fmla="*/ 0 w 954156"/>
              <a:gd name="connsiteY2" fmla="*/ 39757 h 149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54156" h="149605">
                <a:moveTo>
                  <a:pt x="954156" y="0"/>
                </a:moveTo>
                <a:cubicBezTo>
                  <a:pt x="819978" y="71230"/>
                  <a:pt x="685800" y="142461"/>
                  <a:pt x="526774" y="149087"/>
                </a:cubicBezTo>
                <a:cubicBezTo>
                  <a:pt x="367748" y="155713"/>
                  <a:pt x="183874" y="97735"/>
                  <a:pt x="0" y="39757"/>
                </a:cubicBezTo>
              </a:path>
            </a:pathLst>
          </a:custGeom>
          <a:noFill/>
          <a:ln w="1270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176FA949-3DA8-011C-BD5A-3B30826C70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6513" y="4159633"/>
            <a:ext cx="190500" cy="203200"/>
          </a:xfrm>
          <a:prstGeom prst="rect">
            <a:avLst/>
          </a:prstGeom>
        </p:spPr>
      </p:pic>
      <p:sp>
        <p:nvSpPr>
          <p:cNvPr id="29" name="Freeform 28">
            <a:extLst>
              <a:ext uri="{FF2B5EF4-FFF2-40B4-BE49-F238E27FC236}">
                <a16:creationId xmlns:a16="http://schemas.microsoft.com/office/drawing/2014/main" id="{DBBC0866-FF77-E5B6-2AF4-CABF4558F291}"/>
              </a:ext>
            </a:extLst>
          </p:cNvPr>
          <p:cNvSpPr/>
          <p:nvPr/>
        </p:nvSpPr>
        <p:spPr>
          <a:xfrm>
            <a:off x="8266797" y="3966579"/>
            <a:ext cx="954156" cy="149605"/>
          </a:xfrm>
          <a:custGeom>
            <a:avLst/>
            <a:gdLst>
              <a:gd name="connsiteX0" fmla="*/ 954156 w 954156"/>
              <a:gd name="connsiteY0" fmla="*/ 0 h 149605"/>
              <a:gd name="connsiteX1" fmla="*/ 526774 w 954156"/>
              <a:gd name="connsiteY1" fmla="*/ 149087 h 149605"/>
              <a:gd name="connsiteX2" fmla="*/ 0 w 954156"/>
              <a:gd name="connsiteY2" fmla="*/ 39757 h 149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54156" h="149605">
                <a:moveTo>
                  <a:pt x="954156" y="0"/>
                </a:moveTo>
                <a:cubicBezTo>
                  <a:pt x="819978" y="71230"/>
                  <a:pt x="685800" y="142461"/>
                  <a:pt x="526774" y="149087"/>
                </a:cubicBezTo>
                <a:cubicBezTo>
                  <a:pt x="367748" y="155713"/>
                  <a:pt x="183874" y="97735"/>
                  <a:pt x="0" y="39757"/>
                </a:cubicBezTo>
              </a:path>
            </a:pathLst>
          </a:custGeom>
          <a:noFill/>
          <a:ln w="1270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2" name="Freeform 31">
            <a:extLst>
              <a:ext uri="{FF2B5EF4-FFF2-40B4-BE49-F238E27FC236}">
                <a16:creationId xmlns:a16="http://schemas.microsoft.com/office/drawing/2014/main" id="{41AB2CF7-C83D-1B59-A6FA-515CA172B30B}"/>
              </a:ext>
            </a:extLst>
          </p:cNvPr>
          <p:cNvSpPr/>
          <p:nvPr/>
        </p:nvSpPr>
        <p:spPr>
          <a:xfrm>
            <a:off x="9840492" y="3966579"/>
            <a:ext cx="954156" cy="149605"/>
          </a:xfrm>
          <a:custGeom>
            <a:avLst/>
            <a:gdLst>
              <a:gd name="connsiteX0" fmla="*/ 954156 w 954156"/>
              <a:gd name="connsiteY0" fmla="*/ 0 h 149605"/>
              <a:gd name="connsiteX1" fmla="*/ 526774 w 954156"/>
              <a:gd name="connsiteY1" fmla="*/ 149087 h 149605"/>
              <a:gd name="connsiteX2" fmla="*/ 0 w 954156"/>
              <a:gd name="connsiteY2" fmla="*/ 39757 h 149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54156" h="149605">
                <a:moveTo>
                  <a:pt x="954156" y="0"/>
                </a:moveTo>
                <a:cubicBezTo>
                  <a:pt x="819978" y="71230"/>
                  <a:pt x="685800" y="142461"/>
                  <a:pt x="526774" y="149087"/>
                </a:cubicBezTo>
                <a:cubicBezTo>
                  <a:pt x="367748" y="155713"/>
                  <a:pt x="183874" y="97735"/>
                  <a:pt x="0" y="39757"/>
                </a:cubicBezTo>
              </a:path>
            </a:pathLst>
          </a:custGeom>
          <a:noFill/>
          <a:ln w="1270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18555A17-900B-52F3-6518-A2886697BC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42727" y="4172333"/>
            <a:ext cx="139700" cy="19050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6F6F4202-3464-A7B1-9777-4F48C28005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73282" y="4176025"/>
            <a:ext cx="254000" cy="19050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9DE91868-0463-A852-B529-2E75327F71E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63585" y="3621005"/>
            <a:ext cx="3314700" cy="31750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6E32E293-46C4-4E5A-5408-D2564D3855A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75958" y="4159633"/>
            <a:ext cx="266700" cy="203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EFF5E0F-01D0-3AA9-427E-01B57D688D3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34378" y="4842341"/>
            <a:ext cx="3644900" cy="3683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DECE625-4A18-6F6A-B521-47D60925E53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532696" y="4596624"/>
            <a:ext cx="2070100" cy="2159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4B57CF7-CA20-714F-E34E-ED8915A5835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96731" y="4596624"/>
            <a:ext cx="2197100" cy="2159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52BF545-EE2F-3DBF-F7B9-D0EFB300922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22031" y="4842341"/>
            <a:ext cx="3746500" cy="36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86987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1A11A90-F75B-85C4-7AAA-1A0C20E2376C}"/>
              </a:ext>
            </a:extLst>
          </p:cNvPr>
          <p:cNvSpPr/>
          <p:nvPr/>
        </p:nvSpPr>
        <p:spPr>
          <a:xfrm>
            <a:off x="6371345" y="1517225"/>
            <a:ext cx="963717" cy="135369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1C95D2-ABE9-CFDD-D9DD-4844056A2E87}"/>
              </a:ext>
            </a:extLst>
          </p:cNvPr>
          <p:cNvSpPr txBox="1"/>
          <p:nvPr/>
        </p:nvSpPr>
        <p:spPr>
          <a:xfrm>
            <a:off x="7713876" y="1819588"/>
            <a:ext cx="96371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4400" b="1" dirty="0"/>
              <a:t>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6B19A12-91D8-6A64-2D29-4D6C1C4FBFB7}"/>
              </a:ext>
            </a:extLst>
          </p:cNvPr>
          <p:cNvSpPr/>
          <p:nvPr/>
        </p:nvSpPr>
        <p:spPr>
          <a:xfrm>
            <a:off x="739050" y="3457233"/>
            <a:ext cx="3912463" cy="100543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4DF73FC7-590E-2863-B3AA-5A54764E0E8F}"/>
              </a:ext>
            </a:extLst>
          </p:cNvPr>
          <p:cNvSpPr/>
          <p:nvPr/>
        </p:nvSpPr>
        <p:spPr>
          <a:xfrm>
            <a:off x="7560367" y="3457233"/>
            <a:ext cx="3912463" cy="100543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4298" y="107917"/>
            <a:ext cx="11462927" cy="944563"/>
          </a:xfrm>
        </p:spPr>
        <p:txBody>
          <a:bodyPr>
            <a:normAutofit/>
          </a:bodyPr>
          <a:lstStyle/>
          <a:p>
            <a:r>
              <a:rPr lang="en-US" dirty="0"/>
              <a:t>Hamiltonian formulation shallow waters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F9BB97A-B44C-9A40-B535-9C28844410EA}"/>
              </a:ext>
            </a:extLst>
          </p:cNvPr>
          <p:cNvSpPr txBox="1"/>
          <p:nvPr/>
        </p:nvSpPr>
        <p:spPr>
          <a:xfrm>
            <a:off x="354296" y="985640"/>
            <a:ext cx="118377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Curl-form Hamiltonian formulation: Function spaces</a:t>
            </a:r>
            <a:endParaRPr lang="en-NL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2A60C1-D7E2-C583-FA93-CDE182C486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296" y="1571772"/>
            <a:ext cx="6946900" cy="1244600"/>
          </a:xfrm>
          <a:prstGeom prst="rect">
            <a:avLst/>
          </a:prstGeom>
        </p:spPr>
      </p:pic>
      <p:sp>
        <p:nvSpPr>
          <p:cNvPr id="7" name="Freeform 6">
            <a:extLst>
              <a:ext uri="{FF2B5EF4-FFF2-40B4-BE49-F238E27FC236}">
                <a16:creationId xmlns:a16="http://schemas.microsoft.com/office/drawing/2014/main" id="{AD506681-6721-E486-CBB9-435E53DE6760}"/>
              </a:ext>
            </a:extLst>
          </p:cNvPr>
          <p:cNvSpPr/>
          <p:nvPr/>
        </p:nvSpPr>
        <p:spPr>
          <a:xfrm>
            <a:off x="1397352" y="3966579"/>
            <a:ext cx="954156" cy="149605"/>
          </a:xfrm>
          <a:custGeom>
            <a:avLst/>
            <a:gdLst>
              <a:gd name="connsiteX0" fmla="*/ 954156 w 954156"/>
              <a:gd name="connsiteY0" fmla="*/ 0 h 149605"/>
              <a:gd name="connsiteX1" fmla="*/ 526774 w 954156"/>
              <a:gd name="connsiteY1" fmla="*/ 149087 h 149605"/>
              <a:gd name="connsiteX2" fmla="*/ 0 w 954156"/>
              <a:gd name="connsiteY2" fmla="*/ 39757 h 149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54156" h="149605">
                <a:moveTo>
                  <a:pt x="954156" y="0"/>
                </a:moveTo>
                <a:cubicBezTo>
                  <a:pt x="819978" y="71230"/>
                  <a:pt x="685800" y="142461"/>
                  <a:pt x="526774" y="149087"/>
                </a:cubicBezTo>
                <a:cubicBezTo>
                  <a:pt x="367748" y="155713"/>
                  <a:pt x="183874" y="97735"/>
                  <a:pt x="0" y="39757"/>
                </a:cubicBezTo>
              </a:path>
            </a:pathLst>
          </a:custGeom>
          <a:noFill/>
          <a:ln w="1270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462C500-0474-ED19-310A-013DBE2502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3715" y="3644148"/>
            <a:ext cx="3416300" cy="3048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EDD612D-EFE2-DB43-E7CD-745695601AF3}"/>
              </a:ext>
            </a:extLst>
          </p:cNvPr>
          <p:cNvSpPr txBox="1"/>
          <p:nvPr/>
        </p:nvSpPr>
        <p:spPr>
          <a:xfrm>
            <a:off x="354296" y="2932042"/>
            <a:ext cx="53342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2D we have two de </a:t>
            </a:r>
            <a:r>
              <a:rPr lang="en-US" dirty="0" err="1"/>
              <a:t>Rham</a:t>
            </a:r>
            <a:r>
              <a:rPr lang="en-US" dirty="0"/>
              <a:t> complexes:</a:t>
            </a:r>
            <a:endParaRPr lang="en-NL" dirty="0"/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FE90CB3F-D1EF-3746-5093-E4D51FA77726}"/>
              </a:ext>
            </a:extLst>
          </p:cNvPr>
          <p:cNvSpPr/>
          <p:nvPr/>
        </p:nvSpPr>
        <p:spPr>
          <a:xfrm>
            <a:off x="2971047" y="3966579"/>
            <a:ext cx="954156" cy="149605"/>
          </a:xfrm>
          <a:custGeom>
            <a:avLst/>
            <a:gdLst>
              <a:gd name="connsiteX0" fmla="*/ 954156 w 954156"/>
              <a:gd name="connsiteY0" fmla="*/ 0 h 149605"/>
              <a:gd name="connsiteX1" fmla="*/ 526774 w 954156"/>
              <a:gd name="connsiteY1" fmla="*/ 149087 h 149605"/>
              <a:gd name="connsiteX2" fmla="*/ 0 w 954156"/>
              <a:gd name="connsiteY2" fmla="*/ 39757 h 149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54156" h="149605">
                <a:moveTo>
                  <a:pt x="954156" y="0"/>
                </a:moveTo>
                <a:cubicBezTo>
                  <a:pt x="819978" y="71230"/>
                  <a:pt x="685800" y="142461"/>
                  <a:pt x="526774" y="149087"/>
                </a:cubicBezTo>
                <a:cubicBezTo>
                  <a:pt x="367748" y="155713"/>
                  <a:pt x="183874" y="97735"/>
                  <a:pt x="0" y="39757"/>
                </a:cubicBezTo>
              </a:path>
            </a:pathLst>
          </a:custGeom>
          <a:noFill/>
          <a:ln w="1270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176FA949-3DA8-011C-BD5A-3B30826C70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6513" y="4159633"/>
            <a:ext cx="190500" cy="203200"/>
          </a:xfrm>
          <a:prstGeom prst="rect">
            <a:avLst/>
          </a:prstGeom>
        </p:spPr>
      </p:pic>
      <p:sp>
        <p:nvSpPr>
          <p:cNvPr id="29" name="Freeform 28">
            <a:extLst>
              <a:ext uri="{FF2B5EF4-FFF2-40B4-BE49-F238E27FC236}">
                <a16:creationId xmlns:a16="http://schemas.microsoft.com/office/drawing/2014/main" id="{DBBC0866-FF77-E5B6-2AF4-CABF4558F291}"/>
              </a:ext>
            </a:extLst>
          </p:cNvPr>
          <p:cNvSpPr/>
          <p:nvPr/>
        </p:nvSpPr>
        <p:spPr>
          <a:xfrm>
            <a:off x="8266797" y="3966579"/>
            <a:ext cx="954156" cy="149605"/>
          </a:xfrm>
          <a:custGeom>
            <a:avLst/>
            <a:gdLst>
              <a:gd name="connsiteX0" fmla="*/ 954156 w 954156"/>
              <a:gd name="connsiteY0" fmla="*/ 0 h 149605"/>
              <a:gd name="connsiteX1" fmla="*/ 526774 w 954156"/>
              <a:gd name="connsiteY1" fmla="*/ 149087 h 149605"/>
              <a:gd name="connsiteX2" fmla="*/ 0 w 954156"/>
              <a:gd name="connsiteY2" fmla="*/ 39757 h 149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54156" h="149605">
                <a:moveTo>
                  <a:pt x="954156" y="0"/>
                </a:moveTo>
                <a:cubicBezTo>
                  <a:pt x="819978" y="71230"/>
                  <a:pt x="685800" y="142461"/>
                  <a:pt x="526774" y="149087"/>
                </a:cubicBezTo>
                <a:cubicBezTo>
                  <a:pt x="367748" y="155713"/>
                  <a:pt x="183874" y="97735"/>
                  <a:pt x="0" y="39757"/>
                </a:cubicBezTo>
              </a:path>
            </a:pathLst>
          </a:custGeom>
          <a:noFill/>
          <a:ln w="1270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2" name="Freeform 31">
            <a:extLst>
              <a:ext uri="{FF2B5EF4-FFF2-40B4-BE49-F238E27FC236}">
                <a16:creationId xmlns:a16="http://schemas.microsoft.com/office/drawing/2014/main" id="{41AB2CF7-C83D-1B59-A6FA-515CA172B30B}"/>
              </a:ext>
            </a:extLst>
          </p:cNvPr>
          <p:cNvSpPr/>
          <p:nvPr/>
        </p:nvSpPr>
        <p:spPr>
          <a:xfrm>
            <a:off x="9840492" y="3966579"/>
            <a:ext cx="954156" cy="149605"/>
          </a:xfrm>
          <a:custGeom>
            <a:avLst/>
            <a:gdLst>
              <a:gd name="connsiteX0" fmla="*/ 954156 w 954156"/>
              <a:gd name="connsiteY0" fmla="*/ 0 h 149605"/>
              <a:gd name="connsiteX1" fmla="*/ 526774 w 954156"/>
              <a:gd name="connsiteY1" fmla="*/ 149087 h 149605"/>
              <a:gd name="connsiteX2" fmla="*/ 0 w 954156"/>
              <a:gd name="connsiteY2" fmla="*/ 39757 h 149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54156" h="149605">
                <a:moveTo>
                  <a:pt x="954156" y="0"/>
                </a:moveTo>
                <a:cubicBezTo>
                  <a:pt x="819978" y="71230"/>
                  <a:pt x="685800" y="142461"/>
                  <a:pt x="526774" y="149087"/>
                </a:cubicBezTo>
                <a:cubicBezTo>
                  <a:pt x="367748" y="155713"/>
                  <a:pt x="183874" y="97735"/>
                  <a:pt x="0" y="39757"/>
                </a:cubicBezTo>
              </a:path>
            </a:pathLst>
          </a:custGeom>
          <a:noFill/>
          <a:ln w="1270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18555A17-900B-52F3-6518-A2886697BC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42727" y="4172333"/>
            <a:ext cx="139700" cy="19050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6F6F4202-3464-A7B1-9777-4F48C28005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73282" y="4176025"/>
            <a:ext cx="254000" cy="19050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9DE91868-0463-A852-B529-2E75327F71E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63585" y="3621005"/>
            <a:ext cx="3314700" cy="31750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6E32E293-46C4-4E5A-5408-D2564D3855A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75958" y="4159633"/>
            <a:ext cx="266700" cy="203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EFF5E0F-01D0-3AA9-427E-01B57D688D3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34378" y="4842341"/>
            <a:ext cx="3644900" cy="3683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DECE625-4A18-6F6A-B521-47D60925E53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532696" y="4596624"/>
            <a:ext cx="2070100" cy="2159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4B57CF7-CA20-714F-E34E-ED8915A5835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96731" y="4596624"/>
            <a:ext cx="2197100" cy="2159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52BF545-EE2F-3DBF-F7B9-D0EFB300922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22031" y="4842341"/>
            <a:ext cx="3746500" cy="3683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89D602A-F3BC-15FC-93A7-E2B2FA0BC78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710570" y="5619245"/>
            <a:ext cx="5410200" cy="87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79423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C30F9FE-5788-7F7A-4337-D6F825756907}"/>
              </a:ext>
            </a:extLst>
          </p:cNvPr>
          <p:cNvSpPr/>
          <p:nvPr/>
        </p:nvSpPr>
        <p:spPr>
          <a:xfrm>
            <a:off x="6371345" y="1517225"/>
            <a:ext cx="963717" cy="135369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377D9C-9BD5-4920-D1CF-68B059E75C65}"/>
              </a:ext>
            </a:extLst>
          </p:cNvPr>
          <p:cNvSpPr txBox="1"/>
          <p:nvPr/>
        </p:nvSpPr>
        <p:spPr>
          <a:xfrm>
            <a:off x="7713876" y="1819588"/>
            <a:ext cx="96371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4400" b="1" dirty="0"/>
              <a:t>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6B19A12-91D8-6A64-2D29-4D6C1C4FBFB7}"/>
              </a:ext>
            </a:extLst>
          </p:cNvPr>
          <p:cNvSpPr/>
          <p:nvPr/>
        </p:nvSpPr>
        <p:spPr>
          <a:xfrm>
            <a:off x="739050" y="3457233"/>
            <a:ext cx="3912463" cy="100543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4DF73FC7-590E-2863-B3AA-5A54764E0E8F}"/>
              </a:ext>
            </a:extLst>
          </p:cNvPr>
          <p:cNvSpPr/>
          <p:nvPr/>
        </p:nvSpPr>
        <p:spPr>
          <a:xfrm>
            <a:off x="7560367" y="3457233"/>
            <a:ext cx="3912463" cy="100543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4298" y="107917"/>
            <a:ext cx="11462927" cy="944563"/>
          </a:xfrm>
        </p:spPr>
        <p:txBody>
          <a:bodyPr>
            <a:normAutofit/>
          </a:bodyPr>
          <a:lstStyle/>
          <a:p>
            <a:r>
              <a:rPr lang="en-US" dirty="0"/>
              <a:t>Hamiltonian formulation shallow waters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F9BB97A-B44C-9A40-B535-9C28844410EA}"/>
              </a:ext>
            </a:extLst>
          </p:cNvPr>
          <p:cNvSpPr txBox="1"/>
          <p:nvPr/>
        </p:nvSpPr>
        <p:spPr>
          <a:xfrm>
            <a:off x="354296" y="985640"/>
            <a:ext cx="118377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Curl-form Hamiltonian formulation: Function spaces</a:t>
            </a:r>
            <a:endParaRPr lang="en-NL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2A60C1-D7E2-C583-FA93-CDE182C486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296" y="1571772"/>
            <a:ext cx="6946900" cy="1244600"/>
          </a:xfrm>
          <a:prstGeom prst="rect">
            <a:avLst/>
          </a:prstGeom>
        </p:spPr>
      </p:pic>
      <p:sp>
        <p:nvSpPr>
          <p:cNvPr id="7" name="Freeform 6">
            <a:extLst>
              <a:ext uri="{FF2B5EF4-FFF2-40B4-BE49-F238E27FC236}">
                <a16:creationId xmlns:a16="http://schemas.microsoft.com/office/drawing/2014/main" id="{AD506681-6721-E486-CBB9-435E53DE6760}"/>
              </a:ext>
            </a:extLst>
          </p:cNvPr>
          <p:cNvSpPr/>
          <p:nvPr/>
        </p:nvSpPr>
        <p:spPr>
          <a:xfrm>
            <a:off x="1397352" y="3966579"/>
            <a:ext cx="954156" cy="149605"/>
          </a:xfrm>
          <a:custGeom>
            <a:avLst/>
            <a:gdLst>
              <a:gd name="connsiteX0" fmla="*/ 954156 w 954156"/>
              <a:gd name="connsiteY0" fmla="*/ 0 h 149605"/>
              <a:gd name="connsiteX1" fmla="*/ 526774 w 954156"/>
              <a:gd name="connsiteY1" fmla="*/ 149087 h 149605"/>
              <a:gd name="connsiteX2" fmla="*/ 0 w 954156"/>
              <a:gd name="connsiteY2" fmla="*/ 39757 h 149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54156" h="149605">
                <a:moveTo>
                  <a:pt x="954156" y="0"/>
                </a:moveTo>
                <a:cubicBezTo>
                  <a:pt x="819978" y="71230"/>
                  <a:pt x="685800" y="142461"/>
                  <a:pt x="526774" y="149087"/>
                </a:cubicBezTo>
                <a:cubicBezTo>
                  <a:pt x="367748" y="155713"/>
                  <a:pt x="183874" y="97735"/>
                  <a:pt x="0" y="39757"/>
                </a:cubicBezTo>
              </a:path>
            </a:pathLst>
          </a:custGeom>
          <a:noFill/>
          <a:ln w="1270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462C500-0474-ED19-310A-013DBE2502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3715" y="3644148"/>
            <a:ext cx="3416300" cy="3048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EDD612D-EFE2-DB43-E7CD-745695601AF3}"/>
              </a:ext>
            </a:extLst>
          </p:cNvPr>
          <p:cNvSpPr txBox="1"/>
          <p:nvPr/>
        </p:nvSpPr>
        <p:spPr>
          <a:xfrm>
            <a:off x="354296" y="2932042"/>
            <a:ext cx="53342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2D we have two de </a:t>
            </a:r>
            <a:r>
              <a:rPr lang="en-US" dirty="0" err="1"/>
              <a:t>Rham</a:t>
            </a:r>
            <a:r>
              <a:rPr lang="en-US" dirty="0"/>
              <a:t> complexes:</a:t>
            </a:r>
            <a:endParaRPr lang="en-NL" dirty="0"/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FE90CB3F-D1EF-3746-5093-E4D51FA77726}"/>
              </a:ext>
            </a:extLst>
          </p:cNvPr>
          <p:cNvSpPr/>
          <p:nvPr/>
        </p:nvSpPr>
        <p:spPr>
          <a:xfrm>
            <a:off x="2971047" y="3966579"/>
            <a:ext cx="954156" cy="149605"/>
          </a:xfrm>
          <a:custGeom>
            <a:avLst/>
            <a:gdLst>
              <a:gd name="connsiteX0" fmla="*/ 954156 w 954156"/>
              <a:gd name="connsiteY0" fmla="*/ 0 h 149605"/>
              <a:gd name="connsiteX1" fmla="*/ 526774 w 954156"/>
              <a:gd name="connsiteY1" fmla="*/ 149087 h 149605"/>
              <a:gd name="connsiteX2" fmla="*/ 0 w 954156"/>
              <a:gd name="connsiteY2" fmla="*/ 39757 h 149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54156" h="149605">
                <a:moveTo>
                  <a:pt x="954156" y="0"/>
                </a:moveTo>
                <a:cubicBezTo>
                  <a:pt x="819978" y="71230"/>
                  <a:pt x="685800" y="142461"/>
                  <a:pt x="526774" y="149087"/>
                </a:cubicBezTo>
                <a:cubicBezTo>
                  <a:pt x="367748" y="155713"/>
                  <a:pt x="183874" y="97735"/>
                  <a:pt x="0" y="39757"/>
                </a:cubicBezTo>
              </a:path>
            </a:pathLst>
          </a:custGeom>
          <a:noFill/>
          <a:ln w="1270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176FA949-3DA8-011C-BD5A-3B30826C70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6513" y="4159633"/>
            <a:ext cx="190500" cy="203200"/>
          </a:xfrm>
          <a:prstGeom prst="rect">
            <a:avLst/>
          </a:prstGeom>
        </p:spPr>
      </p:pic>
      <p:sp>
        <p:nvSpPr>
          <p:cNvPr id="29" name="Freeform 28">
            <a:extLst>
              <a:ext uri="{FF2B5EF4-FFF2-40B4-BE49-F238E27FC236}">
                <a16:creationId xmlns:a16="http://schemas.microsoft.com/office/drawing/2014/main" id="{DBBC0866-FF77-E5B6-2AF4-CABF4558F291}"/>
              </a:ext>
            </a:extLst>
          </p:cNvPr>
          <p:cNvSpPr/>
          <p:nvPr/>
        </p:nvSpPr>
        <p:spPr>
          <a:xfrm>
            <a:off x="8266797" y="3966579"/>
            <a:ext cx="954156" cy="149605"/>
          </a:xfrm>
          <a:custGeom>
            <a:avLst/>
            <a:gdLst>
              <a:gd name="connsiteX0" fmla="*/ 954156 w 954156"/>
              <a:gd name="connsiteY0" fmla="*/ 0 h 149605"/>
              <a:gd name="connsiteX1" fmla="*/ 526774 w 954156"/>
              <a:gd name="connsiteY1" fmla="*/ 149087 h 149605"/>
              <a:gd name="connsiteX2" fmla="*/ 0 w 954156"/>
              <a:gd name="connsiteY2" fmla="*/ 39757 h 149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54156" h="149605">
                <a:moveTo>
                  <a:pt x="954156" y="0"/>
                </a:moveTo>
                <a:cubicBezTo>
                  <a:pt x="819978" y="71230"/>
                  <a:pt x="685800" y="142461"/>
                  <a:pt x="526774" y="149087"/>
                </a:cubicBezTo>
                <a:cubicBezTo>
                  <a:pt x="367748" y="155713"/>
                  <a:pt x="183874" y="97735"/>
                  <a:pt x="0" y="39757"/>
                </a:cubicBezTo>
              </a:path>
            </a:pathLst>
          </a:custGeom>
          <a:noFill/>
          <a:ln w="1270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2" name="Freeform 31">
            <a:extLst>
              <a:ext uri="{FF2B5EF4-FFF2-40B4-BE49-F238E27FC236}">
                <a16:creationId xmlns:a16="http://schemas.microsoft.com/office/drawing/2014/main" id="{41AB2CF7-C83D-1B59-A6FA-515CA172B30B}"/>
              </a:ext>
            </a:extLst>
          </p:cNvPr>
          <p:cNvSpPr/>
          <p:nvPr/>
        </p:nvSpPr>
        <p:spPr>
          <a:xfrm>
            <a:off x="9840492" y="3966579"/>
            <a:ext cx="954156" cy="149605"/>
          </a:xfrm>
          <a:custGeom>
            <a:avLst/>
            <a:gdLst>
              <a:gd name="connsiteX0" fmla="*/ 954156 w 954156"/>
              <a:gd name="connsiteY0" fmla="*/ 0 h 149605"/>
              <a:gd name="connsiteX1" fmla="*/ 526774 w 954156"/>
              <a:gd name="connsiteY1" fmla="*/ 149087 h 149605"/>
              <a:gd name="connsiteX2" fmla="*/ 0 w 954156"/>
              <a:gd name="connsiteY2" fmla="*/ 39757 h 149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54156" h="149605">
                <a:moveTo>
                  <a:pt x="954156" y="0"/>
                </a:moveTo>
                <a:cubicBezTo>
                  <a:pt x="819978" y="71230"/>
                  <a:pt x="685800" y="142461"/>
                  <a:pt x="526774" y="149087"/>
                </a:cubicBezTo>
                <a:cubicBezTo>
                  <a:pt x="367748" y="155713"/>
                  <a:pt x="183874" y="97735"/>
                  <a:pt x="0" y="39757"/>
                </a:cubicBezTo>
              </a:path>
            </a:pathLst>
          </a:custGeom>
          <a:noFill/>
          <a:ln w="1270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18555A17-900B-52F3-6518-A2886697BC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42727" y="4172333"/>
            <a:ext cx="139700" cy="19050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6F6F4202-3464-A7B1-9777-4F48C28005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73282" y="4176025"/>
            <a:ext cx="254000" cy="19050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9DE91868-0463-A852-B529-2E75327F71E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63585" y="3621005"/>
            <a:ext cx="3314700" cy="31750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6E32E293-46C4-4E5A-5408-D2564D3855A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75958" y="4159633"/>
            <a:ext cx="266700" cy="203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EFF5E0F-01D0-3AA9-427E-01B57D688D3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34378" y="4842341"/>
            <a:ext cx="3644900" cy="3683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DECE625-4A18-6F6A-B521-47D60925E53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532696" y="4596624"/>
            <a:ext cx="2070100" cy="2159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4B57CF7-CA20-714F-E34E-ED8915A5835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96731" y="4596624"/>
            <a:ext cx="2197100" cy="2159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52BF545-EE2F-3DBF-F7B9-D0EFB300922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22031" y="4842341"/>
            <a:ext cx="3746500" cy="368300"/>
          </a:xfrm>
          <a:prstGeom prst="rect">
            <a:avLst/>
          </a:prstGeom>
        </p:spPr>
      </p:pic>
      <p:sp>
        <p:nvSpPr>
          <p:cNvPr id="19" name="Right Brace 18">
            <a:extLst>
              <a:ext uri="{FF2B5EF4-FFF2-40B4-BE49-F238E27FC236}">
                <a16:creationId xmlns:a16="http://schemas.microsoft.com/office/drawing/2014/main" id="{F51C7F3B-B285-ACE6-C682-DD0B045A289E}"/>
              </a:ext>
            </a:extLst>
          </p:cNvPr>
          <p:cNvSpPr/>
          <p:nvPr/>
        </p:nvSpPr>
        <p:spPr>
          <a:xfrm rot="16200000">
            <a:off x="9818560" y="4839183"/>
            <a:ext cx="65600" cy="1550230"/>
          </a:xfrm>
          <a:prstGeom prst="rightBrace">
            <a:avLst/>
          </a:prstGeom>
          <a:ln w="1270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00E87E6-ED6F-BC7E-A64C-A9BF0AE21F37}"/>
              </a:ext>
            </a:extLst>
          </p:cNvPr>
          <p:cNvSpPr txBox="1"/>
          <p:nvPr/>
        </p:nvSpPr>
        <p:spPr>
          <a:xfrm>
            <a:off x="8632020" y="5306520"/>
            <a:ext cx="24386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Integration by parts</a:t>
            </a:r>
            <a:endParaRPr lang="en-NL" sz="1400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F84FFA9E-4D67-72E2-C82A-4E5382E49B3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707732" y="5660839"/>
            <a:ext cx="5245100" cy="82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70738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4738D7D-0488-D7A4-4157-45E0A2CFC769}"/>
              </a:ext>
            </a:extLst>
          </p:cNvPr>
          <p:cNvSpPr/>
          <p:nvPr/>
        </p:nvSpPr>
        <p:spPr>
          <a:xfrm>
            <a:off x="6371345" y="1517225"/>
            <a:ext cx="963717" cy="135369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1BBC66-993E-ECFD-6C4D-5DA75366F220}"/>
              </a:ext>
            </a:extLst>
          </p:cNvPr>
          <p:cNvSpPr txBox="1"/>
          <p:nvPr/>
        </p:nvSpPr>
        <p:spPr>
          <a:xfrm>
            <a:off x="7713876" y="1819588"/>
            <a:ext cx="96371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4400" b="1" dirty="0"/>
              <a:t>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6B19A12-91D8-6A64-2D29-4D6C1C4FBFB7}"/>
              </a:ext>
            </a:extLst>
          </p:cNvPr>
          <p:cNvSpPr/>
          <p:nvPr/>
        </p:nvSpPr>
        <p:spPr>
          <a:xfrm>
            <a:off x="739050" y="3457233"/>
            <a:ext cx="3912463" cy="100543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4DF73FC7-590E-2863-B3AA-5A54764E0E8F}"/>
              </a:ext>
            </a:extLst>
          </p:cNvPr>
          <p:cNvSpPr/>
          <p:nvPr/>
        </p:nvSpPr>
        <p:spPr>
          <a:xfrm>
            <a:off x="7560367" y="3457233"/>
            <a:ext cx="3912463" cy="100543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4298" y="107917"/>
            <a:ext cx="11462927" cy="944563"/>
          </a:xfrm>
        </p:spPr>
        <p:txBody>
          <a:bodyPr>
            <a:normAutofit/>
          </a:bodyPr>
          <a:lstStyle/>
          <a:p>
            <a:r>
              <a:rPr lang="en-US" dirty="0"/>
              <a:t>Hamiltonian formulation shallow waters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F9BB97A-B44C-9A40-B535-9C28844410EA}"/>
              </a:ext>
            </a:extLst>
          </p:cNvPr>
          <p:cNvSpPr txBox="1"/>
          <p:nvPr/>
        </p:nvSpPr>
        <p:spPr>
          <a:xfrm>
            <a:off x="354296" y="985640"/>
            <a:ext cx="118377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Curl-form Hamiltonian formulation: Function spaces</a:t>
            </a:r>
            <a:endParaRPr lang="en-NL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2A60C1-D7E2-C583-FA93-CDE182C486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296" y="1571772"/>
            <a:ext cx="6946900" cy="1244600"/>
          </a:xfrm>
          <a:prstGeom prst="rect">
            <a:avLst/>
          </a:prstGeom>
        </p:spPr>
      </p:pic>
      <p:sp>
        <p:nvSpPr>
          <p:cNvPr id="7" name="Freeform 6">
            <a:extLst>
              <a:ext uri="{FF2B5EF4-FFF2-40B4-BE49-F238E27FC236}">
                <a16:creationId xmlns:a16="http://schemas.microsoft.com/office/drawing/2014/main" id="{AD506681-6721-E486-CBB9-435E53DE6760}"/>
              </a:ext>
            </a:extLst>
          </p:cNvPr>
          <p:cNvSpPr/>
          <p:nvPr/>
        </p:nvSpPr>
        <p:spPr>
          <a:xfrm>
            <a:off x="1397352" y="3966579"/>
            <a:ext cx="954156" cy="149605"/>
          </a:xfrm>
          <a:custGeom>
            <a:avLst/>
            <a:gdLst>
              <a:gd name="connsiteX0" fmla="*/ 954156 w 954156"/>
              <a:gd name="connsiteY0" fmla="*/ 0 h 149605"/>
              <a:gd name="connsiteX1" fmla="*/ 526774 w 954156"/>
              <a:gd name="connsiteY1" fmla="*/ 149087 h 149605"/>
              <a:gd name="connsiteX2" fmla="*/ 0 w 954156"/>
              <a:gd name="connsiteY2" fmla="*/ 39757 h 149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54156" h="149605">
                <a:moveTo>
                  <a:pt x="954156" y="0"/>
                </a:moveTo>
                <a:cubicBezTo>
                  <a:pt x="819978" y="71230"/>
                  <a:pt x="685800" y="142461"/>
                  <a:pt x="526774" y="149087"/>
                </a:cubicBezTo>
                <a:cubicBezTo>
                  <a:pt x="367748" y="155713"/>
                  <a:pt x="183874" y="97735"/>
                  <a:pt x="0" y="39757"/>
                </a:cubicBezTo>
              </a:path>
            </a:pathLst>
          </a:custGeom>
          <a:noFill/>
          <a:ln w="1270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462C500-0474-ED19-310A-013DBE2502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3715" y="3644148"/>
            <a:ext cx="3416300" cy="3048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EDD612D-EFE2-DB43-E7CD-745695601AF3}"/>
              </a:ext>
            </a:extLst>
          </p:cNvPr>
          <p:cNvSpPr txBox="1"/>
          <p:nvPr/>
        </p:nvSpPr>
        <p:spPr>
          <a:xfrm>
            <a:off x="354296" y="2932042"/>
            <a:ext cx="53342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2D we have two de </a:t>
            </a:r>
            <a:r>
              <a:rPr lang="en-US" dirty="0" err="1"/>
              <a:t>Rham</a:t>
            </a:r>
            <a:r>
              <a:rPr lang="en-US" dirty="0"/>
              <a:t> complexes:</a:t>
            </a:r>
            <a:endParaRPr lang="en-NL" dirty="0"/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FE90CB3F-D1EF-3746-5093-E4D51FA77726}"/>
              </a:ext>
            </a:extLst>
          </p:cNvPr>
          <p:cNvSpPr/>
          <p:nvPr/>
        </p:nvSpPr>
        <p:spPr>
          <a:xfrm>
            <a:off x="2971047" y="3966579"/>
            <a:ext cx="954156" cy="149605"/>
          </a:xfrm>
          <a:custGeom>
            <a:avLst/>
            <a:gdLst>
              <a:gd name="connsiteX0" fmla="*/ 954156 w 954156"/>
              <a:gd name="connsiteY0" fmla="*/ 0 h 149605"/>
              <a:gd name="connsiteX1" fmla="*/ 526774 w 954156"/>
              <a:gd name="connsiteY1" fmla="*/ 149087 h 149605"/>
              <a:gd name="connsiteX2" fmla="*/ 0 w 954156"/>
              <a:gd name="connsiteY2" fmla="*/ 39757 h 149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54156" h="149605">
                <a:moveTo>
                  <a:pt x="954156" y="0"/>
                </a:moveTo>
                <a:cubicBezTo>
                  <a:pt x="819978" y="71230"/>
                  <a:pt x="685800" y="142461"/>
                  <a:pt x="526774" y="149087"/>
                </a:cubicBezTo>
                <a:cubicBezTo>
                  <a:pt x="367748" y="155713"/>
                  <a:pt x="183874" y="97735"/>
                  <a:pt x="0" y="39757"/>
                </a:cubicBezTo>
              </a:path>
            </a:pathLst>
          </a:custGeom>
          <a:noFill/>
          <a:ln w="1270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176FA949-3DA8-011C-BD5A-3B30826C70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6513" y="4159633"/>
            <a:ext cx="190500" cy="203200"/>
          </a:xfrm>
          <a:prstGeom prst="rect">
            <a:avLst/>
          </a:prstGeom>
        </p:spPr>
      </p:pic>
      <p:sp>
        <p:nvSpPr>
          <p:cNvPr id="29" name="Freeform 28">
            <a:extLst>
              <a:ext uri="{FF2B5EF4-FFF2-40B4-BE49-F238E27FC236}">
                <a16:creationId xmlns:a16="http://schemas.microsoft.com/office/drawing/2014/main" id="{DBBC0866-FF77-E5B6-2AF4-CABF4558F291}"/>
              </a:ext>
            </a:extLst>
          </p:cNvPr>
          <p:cNvSpPr/>
          <p:nvPr/>
        </p:nvSpPr>
        <p:spPr>
          <a:xfrm>
            <a:off x="8266797" y="3966579"/>
            <a:ext cx="954156" cy="149605"/>
          </a:xfrm>
          <a:custGeom>
            <a:avLst/>
            <a:gdLst>
              <a:gd name="connsiteX0" fmla="*/ 954156 w 954156"/>
              <a:gd name="connsiteY0" fmla="*/ 0 h 149605"/>
              <a:gd name="connsiteX1" fmla="*/ 526774 w 954156"/>
              <a:gd name="connsiteY1" fmla="*/ 149087 h 149605"/>
              <a:gd name="connsiteX2" fmla="*/ 0 w 954156"/>
              <a:gd name="connsiteY2" fmla="*/ 39757 h 149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54156" h="149605">
                <a:moveTo>
                  <a:pt x="954156" y="0"/>
                </a:moveTo>
                <a:cubicBezTo>
                  <a:pt x="819978" y="71230"/>
                  <a:pt x="685800" y="142461"/>
                  <a:pt x="526774" y="149087"/>
                </a:cubicBezTo>
                <a:cubicBezTo>
                  <a:pt x="367748" y="155713"/>
                  <a:pt x="183874" y="97735"/>
                  <a:pt x="0" y="39757"/>
                </a:cubicBezTo>
              </a:path>
            </a:pathLst>
          </a:custGeom>
          <a:noFill/>
          <a:ln w="1270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2" name="Freeform 31">
            <a:extLst>
              <a:ext uri="{FF2B5EF4-FFF2-40B4-BE49-F238E27FC236}">
                <a16:creationId xmlns:a16="http://schemas.microsoft.com/office/drawing/2014/main" id="{41AB2CF7-C83D-1B59-A6FA-515CA172B30B}"/>
              </a:ext>
            </a:extLst>
          </p:cNvPr>
          <p:cNvSpPr/>
          <p:nvPr/>
        </p:nvSpPr>
        <p:spPr>
          <a:xfrm>
            <a:off x="9840492" y="3966579"/>
            <a:ext cx="954156" cy="149605"/>
          </a:xfrm>
          <a:custGeom>
            <a:avLst/>
            <a:gdLst>
              <a:gd name="connsiteX0" fmla="*/ 954156 w 954156"/>
              <a:gd name="connsiteY0" fmla="*/ 0 h 149605"/>
              <a:gd name="connsiteX1" fmla="*/ 526774 w 954156"/>
              <a:gd name="connsiteY1" fmla="*/ 149087 h 149605"/>
              <a:gd name="connsiteX2" fmla="*/ 0 w 954156"/>
              <a:gd name="connsiteY2" fmla="*/ 39757 h 149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54156" h="149605">
                <a:moveTo>
                  <a:pt x="954156" y="0"/>
                </a:moveTo>
                <a:cubicBezTo>
                  <a:pt x="819978" y="71230"/>
                  <a:pt x="685800" y="142461"/>
                  <a:pt x="526774" y="149087"/>
                </a:cubicBezTo>
                <a:cubicBezTo>
                  <a:pt x="367748" y="155713"/>
                  <a:pt x="183874" y="97735"/>
                  <a:pt x="0" y="39757"/>
                </a:cubicBezTo>
              </a:path>
            </a:pathLst>
          </a:custGeom>
          <a:noFill/>
          <a:ln w="1270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18555A17-900B-52F3-6518-A2886697BC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42727" y="4172333"/>
            <a:ext cx="139700" cy="19050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6F6F4202-3464-A7B1-9777-4F48C28005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73282" y="4176025"/>
            <a:ext cx="254000" cy="19050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9DE91868-0463-A852-B529-2E75327F71E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63585" y="3621005"/>
            <a:ext cx="3314700" cy="31750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6E32E293-46C4-4E5A-5408-D2564D3855A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75958" y="4159633"/>
            <a:ext cx="266700" cy="203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EFF5E0F-01D0-3AA9-427E-01B57D688D3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34378" y="4842341"/>
            <a:ext cx="3644900" cy="3683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DECE625-4A18-6F6A-B521-47D60925E53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532696" y="4596624"/>
            <a:ext cx="2070100" cy="2159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4B57CF7-CA20-714F-E34E-ED8915A5835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96731" y="4596624"/>
            <a:ext cx="2197100" cy="2159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52BF545-EE2F-3DBF-F7B9-D0EFB300922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22031" y="4842341"/>
            <a:ext cx="3746500" cy="368300"/>
          </a:xfrm>
          <a:prstGeom prst="rect">
            <a:avLst/>
          </a:prstGeom>
        </p:spPr>
      </p:pic>
      <p:sp>
        <p:nvSpPr>
          <p:cNvPr id="10" name="Right Brace 9">
            <a:extLst>
              <a:ext uri="{FF2B5EF4-FFF2-40B4-BE49-F238E27FC236}">
                <a16:creationId xmlns:a16="http://schemas.microsoft.com/office/drawing/2014/main" id="{08997ADD-3B67-8AE2-91D4-46603ED7D73E}"/>
              </a:ext>
            </a:extLst>
          </p:cNvPr>
          <p:cNvSpPr/>
          <p:nvPr/>
        </p:nvSpPr>
        <p:spPr>
          <a:xfrm rot="16200000">
            <a:off x="9818560" y="4839183"/>
            <a:ext cx="65600" cy="1550230"/>
          </a:xfrm>
          <a:prstGeom prst="rightBrace">
            <a:avLst/>
          </a:prstGeom>
          <a:ln w="1270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279541B-8D92-38DA-DA2F-EC4DAF78B8B1}"/>
              </a:ext>
            </a:extLst>
          </p:cNvPr>
          <p:cNvSpPr txBox="1"/>
          <p:nvPr/>
        </p:nvSpPr>
        <p:spPr>
          <a:xfrm>
            <a:off x="8632020" y="5306520"/>
            <a:ext cx="24386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Integration by parts</a:t>
            </a:r>
            <a:endParaRPr lang="en-NL" sz="14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EA3FE43-31E8-F368-C94F-08825AEC50A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707732" y="5660839"/>
            <a:ext cx="5245100" cy="8255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A224BE4-3194-90CB-AB98-196734CF8A9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63231" y="5614781"/>
            <a:ext cx="5499100" cy="87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84859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5BC1548-1B53-F014-EB02-9D35A11994DE}"/>
              </a:ext>
            </a:extLst>
          </p:cNvPr>
          <p:cNvSpPr/>
          <p:nvPr/>
        </p:nvSpPr>
        <p:spPr>
          <a:xfrm>
            <a:off x="6371345" y="1517225"/>
            <a:ext cx="963717" cy="135369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8F29B84-48C3-D151-73F7-99171581742B}"/>
              </a:ext>
            </a:extLst>
          </p:cNvPr>
          <p:cNvSpPr txBox="1"/>
          <p:nvPr/>
        </p:nvSpPr>
        <p:spPr>
          <a:xfrm>
            <a:off x="7713876" y="1819588"/>
            <a:ext cx="96371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4400" b="1" dirty="0"/>
              <a:t>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6B19A12-91D8-6A64-2D29-4D6C1C4FBFB7}"/>
              </a:ext>
            </a:extLst>
          </p:cNvPr>
          <p:cNvSpPr/>
          <p:nvPr/>
        </p:nvSpPr>
        <p:spPr>
          <a:xfrm>
            <a:off x="739050" y="3457233"/>
            <a:ext cx="3912463" cy="100543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4DF73FC7-590E-2863-B3AA-5A54764E0E8F}"/>
              </a:ext>
            </a:extLst>
          </p:cNvPr>
          <p:cNvSpPr/>
          <p:nvPr/>
        </p:nvSpPr>
        <p:spPr>
          <a:xfrm>
            <a:off x="7560367" y="3457233"/>
            <a:ext cx="3912463" cy="100543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4298" y="107917"/>
            <a:ext cx="11462927" cy="944563"/>
          </a:xfrm>
        </p:spPr>
        <p:txBody>
          <a:bodyPr>
            <a:normAutofit/>
          </a:bodyPr>
          <a:lstStyle/>
          <a:p>
            <a:r>
              <a:rPr lang="en-US" dirty="0"/>
              <a:t>Hamiltonian formulation shallow waters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F9BB97A-B44C-9A40-B535-9C28844410EA}"/>
              </a:ext>
            </a:extLst>
          </p:cNvPr>
          <p:cNvSpPr txBox="1"/>
          <p:nvPr/>
        </p:nvSpPr>
        <p:spPr>
          <a:xfrm>
            <a:off x="354296" y="985640"/>
            <a:ext cx="118377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Curl-form Hamiltonian formulation: Function spaces</a:t>
            </a:r>
            <a:endParaRPr lang="en-NL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2A60C1-D7E2-C583-FA93-CDE182C486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296" y="1571772"/>
            <a:ext cx="6946900" cy="1244600"/>
          </a:xfrm>
          <a:prstGeom prst="rect">
            <a:avLst/>
          </a:prstGeom>
        </p:spPr>
      </p:pic>
      <p:sp>
        <p:nvSpPr>
          <p:cNvPr id="7" name="Freeform 6">
            <a:extLst>
              <a:ext uri="{FF2B5EF4-FFF2-40B4-BE49-F238E27FC236}">
                <a16:creationId xmlns:a16="http://schemas.microsoft.com/office/drawing/2014/main" id="{AD506681-6721-E486-CBB9-435E53DE6760}"/>
              </a:ext>
            </a:extLst>
          </p:cNvPr>
          <p:cNvSpPr/>
          <p:nvPr/>
        </p:nvSpPr>
        <p:spPr>
          <a:xfrm>
            <a:off x="1397352" y="3966579"/>
            <a:ext cx="954156" cy="149605"/>
          </a:xfrm>
          <a:custGeom>
            <a:avLst/>
            <a:gdLst>
              <a:gd name="connsiteX0" fmla="*/ 954156 w 954156"/>
              <a:gd name="connsiteY0" fmla="*/ 0 h 149605"/>
              <a:gd name="connsiteX1" fmla="*/ 526774 w 954156"/>
              <a:gd name="connsiteY1" fmla="*/ 149087 h 149605"/>
              <a:gd name="connsiteX2" fmla="*/ 0 w 954156"/>
              <a:gd name="connsiteY2" fmla="*/ 39757 h 149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54156" h="149605">
                <a:moveTo>
                  <a:pt x="954156" y="0"/>
                </a:moveTo>
                <a:cubicBezTo>
                  <a:pt x="819978" y="71230"/>
                  <a:pt x="685800" y="142461"/>
                  <a:pt x="526774" y="149087"/>
                </a:cubicBezTo>
                <a:cubicBezTo>
                  <a:pt x="367748" y="155713"/>
                  <a:pt x="183874" y="97735"/>
                  <a:pt x="0" y="39757"/>
                </a:cubicBezTo>
              </a:path>
            </a:pathLst>
          </a:custGeom>
          <a:noFill/>
          <a:ln w="1270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462C500-0474-ED19-310A-013DBE2502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3715" y="3644148"/>
            <a:ext cx="3416300" cy="3048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EDD612D-EFE2-DB43-E7CD-745695601AF3}"/>
              </a:ext>
            </a:extLst>
          </p:cNvPr>
          <p:cNvSpPr txBox="1"/>
          <p:nvPr/>
        </p:nvSpPr>
        <p:spPr>
          <a:xfrm>
            <a:off x="354296" y="2932042"/>
            <a:ext cx="53342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2D we have two de </a:t>
            </a:r>
            <a:r>
              <a:rPr lang="en-US" dirty="0" err="1"/>
              <a:t>Rham</a:t>
            </a:r>
            <a:r>
              <a:rPr lang="en-US" dirty="0"/>
              <a:t> complexes:</a:t>
            </a:r>
            <a:endParaRPr lang="en-NL" dirty="0"/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FE90CB3F-D1EF-3746-5093-E4D51FA77726}"/>
              </a:ext>
            </a:extLst>
          </p:cNvPr>
          <p:cNvSpPr/>
          <p:nvPr/>
        </p:nvSpPr>
        <p:spPr>
          <a:xfrm>
            <a:off x="2971047" y="3966579"/>
            <a:ext cx="954156" cy="149605"/>
          </a:xfrm>
          <a:custGeom>
            <a:avLst/>
            <a:gdLst>
              <a:gd name="connsiteX0" fmla="*/ 954156 w 954156"/>
              <a:gd name="connsiteY0" fmla="*/ 0 h 149605"/>
              <a:gd name="connsiteX1" fmla="*/ 526774 w 954156"/>
              <a:gd name="connsiteY1" fmla="*/ 149087 h 149605"/>
              <a:gd name="connsiteX2" fmla="*/ 0 w 954156"/>
              <a:gd name="connsiteY2" fmla="*/ 39757 h 149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54156" h="149605">
                <a:moveTo>
                  <a:pt x="954156" y="0"/>
                </a:moveTo>
                <a:cubicBezTo>
                  <a:pt x="819978" y="71230"/>
                  <a:pt x="685800" y="142461"/>
                  <a:pt x="526774" y="149087"/>
                </a:cubicBezTo>
                <a:cubicBezTo>
                  <a:pt x="367748" y="155713"/>
                  <a:pt x="183874" y="97735"/>
                  <a:pt x="0" y="39757"/>
                </a:cubicBezTo>
              </a:path>
            </a:pathLst>
          </a:custGeom>
          <a:noFill/>
          <a:ln w="1270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176FA949-3DA8-011C-BD5A-3B30826C70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6513" y="4159633"/>
            <a:ext cx="190500" cy="203200"/>
          </a:xfrm>
          <a:prstGeom prst="rect">
            <a:avLst/>
          </a:prstGeom>
        </p:spPr>
      </p:pic>
      <p:sp>
        <p:nvSpPr>
          <p:cNvPr id="29" name="Freeform 28">
            <a:extLst>
              <a:ext uri="{FF2B5EF4-FFF2-40B4-BE49-F238E27FC236}">
                <a16:creationId xmlns:a16="http://schemas.microsoft.com/office/drawing/2014/main" id="{DBBC0866-FF77-E5B6-2AF4-CABF4558F291}"/>
              </a:ext>
            </a:extLst>
          </p:cNvPr>
          <p:cNvSpPr/>
          <p:nvPr/>
        </p:nvSpPr>
        <p:spPr>
          <a:xfrm>
            <a:off x="8266797" y="3966579"/>
            <a:ext cx="954156" cy="149605"/>
          </a:xfrm>
          <a:custGeom>
            <a:avLst/>
            <a:gdLst>
              <a:gd name="connsiteX0" fmla="*/ 954156 w 954156"/>
              <a:gd name="connsiteY0" fmla="*/ 0 h 149605"/>
              <a:gd name="connsiteX1" fmla="*/ 526774 w 954156"/>
              <a:gd name="connsiteY1" fmla="*/ 149087 h 149605"/>
              <a:gd name="connsiteX2" fmla="*/ 0 w 954156"/>
              <a:gd name="connsiteY2" fmla="*/ 39757 h 149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54156" h="149605">
                <a:moveTo>
                  <a:pt x="954156" y="0"/>
                </a:moveTo>
                <a:cubicBezTo>
                  <a:pt x="819978" y="71230"/>
                  <a:pt x="685800" y="142461"/>
                  <a:pt x="526774" y="149087"/>
                </a:cubicBezTo>
                <a:cubicBezTo>
                  <a:pt x="367748" y="155713"/>
                  <a:pt x="183874" y="97735"/>
                  <a:pt x="0" y="39757"/>
                </a:cubicBezTo>
              </a:path>
            </a:pathLst>
          </a:custGeom>
          <a:noFill/>
          <a:ln w="1270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2" name="Freeform 31">
            <a:extLst>
              <a:ext uri="{FF2B5EF4-FFF2-40B4-BE49-F238E27FC236}">
                <a16:creationId xmlns:a16="http://schemas.microsoft.com/office/drawing/2014/main" id="{41AB2CF7-C83D-1B59-A6FA-515CA172B30B}"/>
              </a:ext>
            </a:extLst>
          </p:cNvPr>
          <p:cNvSpPr/>
          <p:nvPr/>
        </p:nvSpPr>
        <p:spPr>
          <a:xfrm>
            <a:off x="9840492" y="3966579"/>
            <a:ext cx="954156" cy="149605"/>
          </a:xfrm>
          <a:custGeom>
            <a:avLst/>
            <a:gdLst>
              <a:gd name="connsiteX0" fmla="*/ 954156 w 954156"/>
              <a:gd name="connsiteY0" fmla="*/ 0 h 149605"/>
              <a:gd name="connsiteX1" fmla="*/ 526774 w 954156"/>
              <a:gd name="connsiteY1" fmla="*/ 149087 h 149605"/>
              <a:gd name="connsiteX2" fmla="*/ 0 w 954156"/>
              <a:gd name="connsiteY2" fmla="*/ 39757 h 149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54156" h="149605">
                <a:moveTo>
                  <a:pt x="954156" y="0"/>
                </a:moveTo>
                <a:cubicBezTo>
                  <a:pt x="819978" y="71230"/>
                  <a:pt x="685800" y="142461"/>
                  <a:pt x="526774" y="149087"/>
                </a:cubicBezTo>
                <a:cubicBezTo>
                  <a:pt x="367748" y="155713"/>
                  <a:pt x="183874" y="97735"/>
                  <a:pt x="0" y="39757"/>
                </a:cubicBezTo>
              </a:path>
            </a:pathLst>
          </a:custGeom>
          <a:noFill/>
          <a:ln w="1270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18555A17-900B-52F3-6518-A2886697BC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42727" y="4172333"/>
            <a:ext cx="139700" cy="19050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6F6F4202-3464-A7B1-9777-4F48C28005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73282" y="4176025"/>
            <a:ext cx="254000" cy="19050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9DE91868-0463-A852-B529-2E75327F71E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63585" y="3621005"/>
            <a:ext cx="3314700" cy="31750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6E32E293-46C4-4E5A-5408-D2564D3855A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75958" y="4159633"/>
            <a:ext cx="266700" cy="203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EFF5E0F-01D0-3AA9-427E-01B57D688D3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34378" y="4842341"/>
            <a:ext cx="3644900" cy="3683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DECE625-4A18-6F6A-B521-47D60925E53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532696" y="4596624"/>
            <a:ext cx="2070100" cy="2159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4B57CF7-CA20-714F-E34E-ED8915A5835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96731" y="4596624"/>
            <a:ext cx="2197100" cy="2159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52BF545-EE2F-3DBF-F7B9-D0EFB300922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22031" y="4842341"/>
            <a:ext cx="3746500" cy="368300"/>
          </a:xfrm>
          <a:prstGeom prst="rect">
            <a:avLst/>
          </a:prstGeom>
        </p:spPr>
      </p:pic>
      <p:sp>
        <p:nvSpPr>
          <p:cNvPr id="10" name="Right Brace 9">
            <a:extLst>
              <a:ext uri="{FF2B5EF4-FFF2-40B4-BE49-F238E27FC236}">
                <a16:creationId xmlns:a16="http://schemas.microsoft.com/office/drawing/2014/main" id="{08997ADD-3B67-8AE2-91D4-46603ED7D73E}"/>
              </a:ext>
            </a:extLst>
          </p:cNvPr>
          <p:cNvSpPr/>
          <p:nvPr/>
        </p:nvSpPr>
        <p:spPr>
          <a:xfrm rot="16200000">
            <a:off x="9818560" y="4839183"/>
            <a:ext cx="65600" cy="1550230"/>
          </a:xfrm>
          <a:prstGeom prst="rightBrace">
            <a:avLst/>
          </a:prstGeom>
          <a:ln w="1270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279541B-8D92-38DA-DA2F-EC4DAF78B8B1}"/>
              </a:ext>
            </a:extLst>
          </p:cNvPr>
          <p:cNvSpPr txBox="1"/>
          <p:nvPr/>
        </p:nvSpPr>
        <p:spPr>
          <a:xfrm>
            <a:off x="8632020" y="5306520"/>
            <a:ext cx="24386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Integration by parts</a:t>
            </a:r>
            <a:endParaRPr lang="en-NL" sz="14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EA3FE43-31E8-F368-C94F-08825AEC50A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707732" y="5660839"/>
            <a:ext cx="5245100" cy="825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A46E39F-A7B6-7DC3-FD92-088D37830BB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63231" y="5614781"/>
            <a:ext cx="5499100" cy="876300"/>
          </a:xfrm>
          <a:prstGeom prst="rect">
            <a:avLst/>
          </a:prstGeom>
        </p:spPr>
      </p:pic>
      <p:sp>
        <p:nvSpPr>
          <p:cNvPr id="8" name="Right Brace 7">
            <a:extLst>
              <a:ext uri="{FF2B5EF4-FFF2-40B4-BE49-F238E27FC236}">
                <a16:creationId xmlns:a16="http://schemas.microsoft.com/office/drawing/2014/main" id="{43E3FCE0-A878-ACA5-AC0D-FC39FB0FA159}"/>
              </a:ext>
            </a:extLst>
          </p:cNvPr>
          <p:cNvSpPr/>
          <p:nvPr/>
        </p:nvSpPr>
        <p:spPr>
          <a:xfrm rot="5400000">
            <a:off x="1492857" y="6134363"/>
            <a:ext cx="45719" cy="725557"/>
          </a:xfrm>
          <a:prstGeom prst="rightBrace">
            <a:avLst/>
          </a:prstGeom>
          <a:ln w="1270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593AB1C-949C-0039-A4DD-A1462810CD67}"/>
              </a:ext>
            </a:extLst>
          </p:cNvPr>
          <p:cNvSpPr txBox="1"/>
          <p:nvPr/>
        </p:nvSpPr>
        <p:spPr>
          <a:xfrm>
            <a:off x="329413" y="6529854"/>
            <a:ext cx="24386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Integration by parts</a:t>
            </a:r>
            <a:endParaRPr lang="en-NL" sz="1400" dirty="0"/>
          </a:p>
        </p:txBody>
      </p:sp>
    </p:spTree>
    <p:extLst>
      <p:ext uri="{BB962C8B-B14F-4D97-AF65-F5344CB8AC3E}">
        <p14:creationId xmlns:p14="http://schemas.microsoft.com/office/powerpoint/2010/main" val="2605402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5BC1548-1B53-F014-EB02-9D35A11994DE}"/>
              </a:ext>
            </a:extLst>
          </p:cNvPr>
          <p:cNvSpPr/>
          <p:nvPr/>
        </p:nvSpPr>
        <p:spPr>
          <a:xfrm>
            <a:off x="6371345" y="1517225"/>
            <a:ext cx="963717" cy="135369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8F29B84-48C3-D151-73F7-99171581742B}"/>
              </a:ext>
            </a:extLst>
          </p:cNvPr>
          <p:cNvSpPr txBox="1"/>
          <p:nvPr/>
        </p:nvSpPr>
        <p:spPr>
          <a:xfrm>
            <a:off x="7662446" y="1925287"/>
            <a:ext cx="22937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800" b="1" dirty="0"/>
              <a:t>Follows directly from the de Rham complex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6B19A12-91D8-6A64-2D29-4D6C1C4FBFB7}"/>
              </a:ext>
            </a:extLst>
          </p:cNvPr>
          <p:cNvSpPr/>
          <p:nvPr/>
        </p:nvSpPr>
        <p:spPr>
          <a:xfrm>
            <a:off x="739050" y="3457233"/>
            <a:ext cx="3912463" cy="100543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4DF73FC7-590E-2863-B3AA-5A54764E0E8F}"/>
              </a:ext>
            </a:extLst>
          </p:cNvPr>
          <p:cNvSpPr/>
          <p:nvPr/>
        </p:nvSpPr>
        <p:spPr>
          <a:xfrm>
            <a:off x="7560367" y="3457233"/>
            <a:ext cx="3912463" cy="100543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4298" y="107917"/>
            <a:ext cx="11462927" cy="944563"/>
          </a:xfrm>
        </p:spPr>
        <p:txBody>
          <a:bodyPr>
            <a:normAutofit/>
          </a:bodyPr>
          <a:lstStyle/>
          <a:p>
            <a:r>
              <a:rPr lang="en-US" dirty="0"/>
              <a:t>Hamiltonian formulation shallow waters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F9BB97A-B44C-9A40-B535-9C28844410EA}"/>
              </a:ext>
            </a:extLst>
          </p:cNvPr>
          <p:cNvSpPr txBox="1"/>
          <p:nvPr/>
        </p:nvSpPr>
        <p:spPr>
          <a:xfrm>
            <a:off x="354296" y="985640"/>
            <a:ext cx="118377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Curl-form Hamiltonian formulation: Function spaces</a:t>
            </a:r>
            <a:endParaRPr lang="en-NL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2A60C1-D7E2-C583-FA93-CDE182C486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296" y="1571772"/>
            <a:ext cx="6946900" cy="1244600"/>
          </a:xfrm>
          <a:prstGeom prst="rect">
            <a:avLst/>
          </a:prstGeom>
        </p:spPr>
      </p:pic>
      <p:sp>
        <p:nvSpPr>
          <p:cNvPr id="7" name="Freeform 6">
            <a:extLst>
              <a:ext uri="{FF2B5EF4-FFF2-40B4-BE49-F238E27FC236}">
                <a16:creationId xmlns:a16="http://schemas.microsoft.com/office/drawing/2014/main" id="{AD506681-6721-E486-CBB9-435E53DE6760}"/>
              </a:ext>
            </a:extLst>
          </p:cNvPr>
          <p:cNvSpPr/>
          <p:nvPr/>
        </p:nvSpPr>
        <p:spPr>
          <a:xfrm>
            <a:off x="1397352" y="3966579"/>
            <a:ext cx="954156" cy="149605"/>
          </a:xfrm>
          <a:custGeom>
            <a:avLst/>
            <a:gdLst>
              <a:gd name="connsiteX0" fmla="*/ 954156 w 954156"/>
              <a:gd name="connsiteY0" fmla="*/ 0 h 149605"/>
              <a:gd name="connsiteX1" fmla="*/ 526774 w 954156"/>
              <a:gd name="connsiteY1" fmla="*/ 149087 h 149605"/>
              <a:gd name="connsiteX2" fmla="*/ 0 w 954156"/>
              <a:gd name="connsiteY2" fmla="*/ 39757 h 149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54156" h="149605">
                <a:moveTo>
                  <a:pt x="954156" y="0"/>
                </a:moveTo>
                <a:cubicBezTo>
                  <a:pt x="819978" y="71230"/>
                  <a:pt x="685800" y="142461"/>
                  <a:pt x="526774" y="149087"/>
                </a:cubicBezTo>
                <a:cubicBezTo>
                  <a:pt x="367748" y="155713"/>
                  <a:pt x="183874" y="97735"/>
                  <a:pt x="0" y="39757"/>
                </a:cubicBezTo>
              </a:path>
            </a:pathLst>
          </a:custGeom>
          <a:noFill/>
          <a:ln w="1270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462C500-0474-ED19-310A-013DBE2502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3715" y="3644148"/>
            <a:ext cx="3416300" cy="3048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EDD612D-EFE2-DB43-E7CD-745695601AF3}"/>
              </a:ext>
            </a:extLst>
          </p:cNvPr>
          <p:cNvSpPr txBox="1"/>
          <p:nvPr/>
        </p:nvSpPr>
        <p:spPr>
          <a:xfrm>
            <a:off x="354296" y="2932042"/>
            <a:ext cx="53342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2D we have two de </a:t>
            </a:r>
            <a:r>
              <a:rPr lang="en-US" dirty="0" err="1"/>
              <a:t>Rham</a:t>
            </a:r>
            <a:r>
              <a:rPr lang="en-US" dirty="0"/>
              <a:t> complexes:</a:t>
            </a:r>
            <a:endParaRPr lang="en-NL" dirty="0"/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FE90CB3F-D1EF-3746-5093-E4D51FA77726}"/>
              </a:ext>
            </a:extLst>
          </p:cNvPr>
          <p:cNvSpPr/>
          <p:nvPr/>
        </p:nvSpPr>
        <p:spPr>
          <a:xfrm>
            <a:off x="2971047" y="3966579"/>
            <a:ext cx="954156" cy="149605"/>
          </a:xfrm>
          <a:custGeom>
            <a:avLst/>
            <a:gdLst>
              <a:gd name="connsiteX0" fmla="*/ 954156 w 954156"/>
              <a:gd name="connsiteY0" fmla="*/ 0 h 149605"/>
              <a:gd name="connsiteX1" fmla="*/ 526774 w 954156"/>
              <a:gd name="connsiteY1" fmla="*/ 149087 h 149605"/>
              <a:gd name="connsiteX2" fmla="*/ 0 w 954156"/>
              <a:gd name="connsiteY2" fmla="*/ 39757 h 149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54156" h="149605">
                <a:moveTo>
                  <a:pt x="954156" y="0"/>
                </a:moveTo>
                <a:cubicBezTo>
                  <a:pt x="819978" y="71230"/>
                  <a:pt x="685800" y="142461"/>
                  <a:pt x="526774" y="149087"/>
                </a:cubicBezTo>
                <a:cubicBezTo>
                  <a:pt x="367748" y="155713"/>
                  <a:pt x="183874" y="97735"/>
                  <a:pt x="0" y="39757"/>
                </a:cubicBezTo>
              </a:path>
            </a:pathLst>
          </a:custGeom>
          <a:noFill/>
          <a:ln w="1270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176FA949-3DA8-011C-BD5A-3B30826C70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6513" y="4159633"/>
            <a:ext cx="190500" cy="203200"/>
          </a:xfrm>
          <a:prstGeom prst="rect">
            <a:avLst/>
          </a:prstGeom>
        </p:spPr>
      </p:pic>
      <p:sp>
        <p:nvSpPr>
          <p:cNvPr id="29" name="Freeform 28">
            <a:extLst>
              <a:ext uri="{FF2B5EF4-FFF2-40B4-BE49-F238E27FC236}">
                <a16:creationId xmlns:a16="http://schemas.microsoft.com/office/drawing/2014/main" id="{DBBC0866-FF77-E5B6-2AF4-CABF4558F291}"/>
              </a:ext>
            </a:extLst>
          </p:cNvPr>
          <p:cNvSpPr/>
          <p:nvPr/>
        </p:nvSpPr>
        <p:spPr>
          <a:xfrm>
            <a:off x="8266797" y="3966579"/>
            <a:ext cx="954156" cy="149605"/>
          </a:xfrm>
          <a:custGeom>
            <a:avLst/>
            <a:gdLst>
              <a:gd name="connsiteX0" fmla="*/ 954156 w 954156"/>
              <a:gd name="connsiteY0" fmla="*/ 0 h 149605"/>
              <a:gd name="connsiteX1" fmla="*/ 526774 w 954156"/>
              <a:gd name="connsiteY1" fmla="*/ 149087 h 149605"/>
              <a:gd name="connsiteX2" fmla="*/ 0 w 954156"/>
              <a:gd name="connsiteY2" fmla="*/ 39757 h 149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54156" h="149605">
                <a:moveTo>
                  <a:pt x="954156" y="0"/>
                </a:moveTo>
                <a:cubicBezTo>
                  <a:pt x="819978" y="71230"/>
                  <a:pt x="685800" y="142461"/>
                  <a:pt x="526774" y="149087"/>
                </a:cubicBezTo>
                <a:cubicBezTo>
                  <a:pt x="367748" y="155713"/>
                  <a:pt x="183874" y="97735"/>
                  <a:pt x="0" y="39757"/>
                </a:cubicBezTo>
              </a:path>
            </a:pathLst>
          </a:custGeom>
          <a:noFill/>
          <a:ln w="1270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2" name="Freeform 31">
            <a:extLst>
              <a:ext uri="{FF2B5EF4-FFF2-40B4-BE49-F238E27FC236}">
                <a16:creationId xmlns:a16="http://schemas.microsoft.com/office/drawing/2014/main" id="{41AB2CF7-C83D-1B59-A6FA-515CA172B30B}"/>
              </a:ext>
            </a:extLst>
          </p:cNvPr>
          <p:cNvSpPr/>
          <p:nvPr/>
        </p:nvSpPr>
        <p:spPr>
          <a:xfrm>
            <a:off x="9840492" y="3966579"/>
            <a:ext cx="954156" cy="149605"/>
          </a:xfrm>
          <a:custGeom>
            <a:avLst/>
            <a:gdLst>
              <a:gd name="connsiteX0" fmla="*/ 954156 w 954156"/>
              <a:gd name="connsiteY0" fmla="*/ 0 h 149605"/>
              <a:gd name="connsiteX1" fmla="*/ 526774 w 954156"/>
              <a:gd name="connsiteY1" fmla="*/ 149087 h 149605"/>
              <a:gd name="connsiteX2" fmla="*/ 0 w 954156"/>
              <a:gd name="connsiteY2" fmla="*/ 39757 h 149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54156" h="149605">
                <a:moveTo>
                  <a:pt x="954156" y="0"/>
                </a:moveTo>
                <a:cubicBezTo>
                  <a:pt x="819978" y="71230"/>
                  <a:pt x="685800" y="142461"/>
                  <a:pt x="526774" y="149087"/>
                </a:cubicBezTo>
                <a:cubicBezTo>
                  <a:pt x="367748" y="155713"/>
                  <a:pt x="183874" y="97735"/>
                  <a:pt x="0" y="39757"/>
                </a:cubicBezTo>
              </a:path>
            </a:pathLst>
          </a:custGeom>
          <a:noFill/>
          <a:ln w="1270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18555A17-900B-52F3-6518-A2886697BC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42727" y="4172333"/>
            <a:ext cx="139700" cy="19050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6F6F4202-3464-A7B1-9777-4F48C28005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73282" y="4176025"/>
            <a:ext cx="254000" cy="19050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9DE91868-0463-A852-B529-2E75327F71E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63585" y="3621005"/>
            <a:ext cx="3314700" cy="31750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6E32E293-46C4-4E5A-5408-D2564D3855A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75958" y="4159633"/>
            <a:ext cx="266700" cy="203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EFF5E0F-01D0-3AA9-427E-01B57D688D3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34378" y="4842341"/>
            <a:ext cx="3644900" cy="3683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DECE625-4A18-6F6A-B521-47D60925E53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532696" y="4596624"/>
            <a:ext cx="2070100" cy="2159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4B57CF7-CA20-714F-E34E-ED8915A5835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96731" y="4596624"/>
            <a:ext cx="2197100" cy="2159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52BF545-EE2F-3DBF-F7B9-D0EFB300922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22031" y="4842341"/>
            <a:ext cx="3746500" cy="368300"/>
          </a:xfrm>
          <a:prstGeom prst="rect">
            <a:avLst/>
          </a:prstGeom>
        </p:spPr>
      </p:pic>
      <p:sp>
        <p:nvSpPr>
          <p:cNvPr id="10" name="Right Brace 9">
            <a:extLst>
              <a:ext uri="{FF2B5EF4-FFF2-40B4-BE49-F238E27FC236}">
                <a16:creationId xmlns:a16="http://schemas.microsoft.com/office/drawing/2014/main" id="{08997ADD-3B67-8AE2-91D4-46603ED7D73E}"/>
              </a:ext>
            </a:extLst>
          </p:cNvPr>
          <p:cNvSpPr/>
          <p:nvPr/>
        </p:nvSpPr>
        <p:spPr>
          <a:xfrm rot="16200000">
            <a:off x="9818560" y="4839183"/>
            <a:ext cx="65600" cy="1550230"/>
          </a:xfrm>
          <a:prstGeom prst="rightBrace">
            <a:avLst/>
          </a:prstGeom>
          <a:ln w="1270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279541B-8D92-38DA-DA2F-EC4DAF78B8B1}"/>
              </a:ext>
            </a:extLst>
          </p:cNvPr>
          <p:cNvSpPr txBox="1"/>
          <p:nvPr/>
        </p:nvSpPr>
        <p:spPr>
          <a:xfrm>
            <a:off x="8632020" y="5306520"/>
            <a:ext cx="24386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Integration by parts</a:t>
            </a:r>
            <a:endParaRPr lang="en-NL" sz="14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EA3FE43-31E8-F368-C94F-08825AEC50A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707732" y="5660839"/>
            <a:ext cx="5245100" cy="825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A46E39F-A7B6-7DC3-FD92-088D37830BB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63231" y="5614781"/>
            <a:ext cx="5499100" cy="876300"/>
          </a:xfrm>
          <a:prstGeom prst="rect">
            <a:avLst/>
          </a:prstGeom>
        </p:spPr>
      </p:pic>
      <p:sp>
        <p:nvSpPr>
          <p:cNvPr id="8" name="Right Brace 7">
            <a:extLst>
              <a:ext uri="{FF2B5EF4-FFF2-40B4-BE49-F238E27FC236}">
                <a16:creationId xmlns:a16="http://schemas.microsoft.com/office/drawing/2014/main" id="{43E3FCE0-A878-ACA5-AC0D-FC39FB0FA159}"/>
              </a:ext>
            </a:extLst>
          </p:cNvPr>
          <p:cNvSpPr/>
          <p:nvPr/>
        </p:nvSpPr>
        <p:spPr>
          <a:xfrm rot="5400000">
            <a:off x="1492857" y="6134363"/>
            <a:ext cx="45719" cy="725557"/>
          </a:xfrm>
          <a:prstGeom prst="rightBrace">
            <a:avLst/>
          </a:prstGeom>
          <a:ln w="1270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593AB1C-949C-0039-A4DD-A1462810CD67}"/>
              </a:ext>
            </a:extLst>
          </p:cNvPr>
          <p:cNvSpPr txBox="1"/>
          <p:nvPr/>
        </p:nvSpPr>
        <p:spPr>
          <a:xfrm>
            <a:off x="329413" y="6529854"/>
            <a:ext cx="24386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Integration by parts</a:t>
            </a:r>
            <a:endParaRPr lang="en-NL" sz="1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EFE1351-3027-4C0E-D0C0-4CE5A37BC47D}"/>
              </a:ext>
            </a:extLst>
          </p:cNvPr>
          <p:cNvSpPr txBox="1"/>
          <p:nvPr/>
        </p:nvSpPr>
        <p:spPr>
          <a:xfrm>
            <a:off x="5275447" y="3414377"/>
            <a:ext cx="1524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dirty="0"/>
              <a:t>2 options to discretize</a:t>
            </a:r>
          </a:p>
        </p:txBody>
      </p:sp>
    </p:spTree>
    <p:extLst>
      <p:ext uri="{BB962C8B-B14F-4D97-AF65-F5344CB8AC3E}">
        <p14:creationId xmlns:p14="http://schemas.microsoft.com/office/powerpoint/2010/main" val="286030220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4298" y="107917"/>
            <a:ext cx="11462927" cy="944563"/>
          </a:xfrm>
        </p:spPr>
        <p:txBody>
          <a:bodyPr>
            <a:normAutofit/>
          </a:bodyPr>
          <a:lstStyle/>
          <a:p>
            <a:r>
              <a:rPr lang="en-US" dirty="0"/>
              <a:t>Hamiltonian formulation shallow waters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F9BB97A-B44C-9A40-B535-9C28844410EA}"/>
              </a:ext>
            </a:extLst>
          </p:cNvPr>
          <p:cNvSpPr txBox="1"/>
          <p:nvPr/>
        </p:nvSpPr>
        <p:spPr>
          <a:xfrm>
            <a:off x="354296" y="985640"/>
            <a:ext cx="118377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Conservation properties: Energy</a:t>
            </a:r>
            <a:endParaRPr lang="en-NL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ED3E4CA-CBB9-E7E8-E45B-38F5719655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374" y="1906859"/>
            <a:ext cx="4013200" cy="6223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503489B-935B-7555-3D07-A587A5B88990}"/>
              </a:ext>
            </a:extLst>
          </p:cNvPr>
          <p:cNvSpPr txBox="1"/>
          <p:nvPr/>
        </p:nvSpPr>
        <p:spPr>
          <a:xfrm>
            <a:off x="354296" y="1447305"/>
            <a:ext cx="31789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Hamiltonian (Energy)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1492E5D-B222-84FB-AE17-0BF63C040AF0}"/>
              </a:ext>
            </a:extLst>
          </p:cNvPr>
          <p:cNvSpPr txBox="1"/>
          <p:nvPr/>
        </p:nvSpPr>
        <p:spPr>
          <a:xfrm>
            <a:off x="8518660" y="1052480"/>
            <a:ext cx="45406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400" dirty="0"/>
              <a:t>Poisson bracket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19DC1C7-E58B-3FC4-90D7-2E97B0F1178D}"/>
              </a:ext>
            </a:extLst>
          </p:cNvPr>
          <p:cNvSpPr txBox="1"/>
          <p:nvPr/>
        </p:nvSpPr>
        <p:spPr>
          <a:xfrm>
            <a:off x="8518660" y="2125423"/>
            <a:ext cx="24335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400" dirty="0"/>
              <a:t>Symplectic (tensor) operator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E7E62C8-33E0-90A1-0C2C-DA0F7B4B7D1C}"/>
              </a:ext>
            </a:extLst>
          </p:cNvPr>
          <p:cNvSpPr txBox="1"/>
          <p:nvPr/>
        </p:nvSpPr>
        <p:spPr>
          <a:xfrm>
            <a:off x="8518660" y="3361707"/>
            <a:ext cx="30596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400" dirty="0"/>
              <a:t>Evolution equation for functional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25ED7885-EFC1-A915-6F62-1AF0FA7ED6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8341" y="1206368"/>
            <a:ext cx="3048000" cy="73660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016721E9-2DC7-6832-644F-F4B8030083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88341" y="2512571"/>
            <a:ext cx="1358900" cy="55880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49A19784-58AB-B97C-E00B-2CC5A32E43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88341" y="3734155"/>
            <a:ext cx="2857500" cy="330200"/>
          </a:xfrm>
          <a:prstGeom prst="rect">
            <a:avLst/>
          </a:prstGeom>
        </p:spPr>
      </p:pic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F1FB24FE-9E5C-7054-FFE7-E0EAF976EDA9}"/>
              </a:ext>
            </a:extLst>
          </p:cNvPr>
          <p:cNvCxnSpPr/>
          <p:nvPr/>
        </p:nvCxnSpPr>
        <p:spPr>
          <a:xfrm flipH="1">
            <a:off x="8338930" y="1574668"/>
            <a:ext cx="42738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5BA728E3-1C34-5064-5C6E-12F3FF0FB7C0}"/>
              </a:ext>
            </a:extLst>
          </p:cNvPr>
          <p:cNvSpPr txBox="1"/>
          <p:nvPr/>
        </p:nvSpPr>
        <p:spPr>
          <a:xfrm>
            <a:off x="6891956" y="1398320"/>
            <a:ext cx="14469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400" dirty="0"/>
              <a:t>Skew symmetric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D702699A-C398-A9C6-BF01-A4C66EBF17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1374" y="2988713"/>
            <a:ext cx="4864100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4001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4298" y="107917"/>
            <a:ext cx="11462927" cy="944563"/>
          </a:xfrm>
        </p:spPr>
        <p:txBody>
          <a:bodyPr>
            <a:normAutofit/>
          </a:bodyPr>
          <a:lstStyle/>
          <a:p>
            <a:r>
              <a:rPr lang="en-US" dirty="0"/>
              <a:t>Intro shallow waters equations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F9BB97A-B44C-9A40-B535-9C28844410EA}"/>
              </a:ext>
            </a:extLst>
          </p:cNvPr>
          <p:cNvSpPr txBox="1"/>
          <p:nvPr/>
        </p:nvSpPr>
        <p:spPr>
          <a:xfrm>
            <a:off x="354296" y="985640"/>
            <a:ext cx="118377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The equations and possible discretizations</a:t>
            </a:r>
            <a:endParaRPr lang="en-NL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F8BAEDE-AE90-D70A-CA17-D50A5C373C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8312425" y="985640"/>
            <a:ext cx="3692187" cy="232959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6AFBF88-9A71-D19E-13FB-FE7A60568C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241" y="1828395"/>
            <a:ext cx="2006600" cy="5334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E54B4BC-B186-9E9B-AE91-06403B150F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241" y="2690353"/>
            <a:ext cx="2895600" cy="5334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9D137BB3-9922-2C74-7205-46BDAE4120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91693" y="1447305"/>
            <a:ext cx="3390900" cy="22860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BE6F7F08-087E-4804-B643-8AE573AF4276}"/>
              </a:ext>
            </a:extLst>
          </p:cNvPr>
          <p:cNvSpPr txBox="1"/>
          <p:nvPr/>
        </p:nvSpPr>
        <p:spPr>
          <a:xfrm>
            <a:off x="6205110" y="3199551"/>
            <a:ext cx="1371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100" dirty="0"/>
              <a:t>© G.K. Vallis</a:t>
            </a:r>
          </a:p>
        </p:txBody>
      </p:sp>
    </p:spTree>
    <p:extLst>
      <p:ext uri="{BB962C8B-B14F-4D97-AF65-F5344CB8AC3E}">
        <p14:creationId xmlns:p14="http://schemas.microsoft.com/office/powerpoint/2010/main" val="157373428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4298" y="107917"/>
            <a:ext cx="11462927" cy="944563"/>
          </a:xfrm>
        </p:spPr>
        <p:txBody>
          <a:bodyPr>
            <a:normAutofit/>
          </a:bodyPr>
          <a:lstStyle/>
          <a:p>
            <a:r>
              <a:rPr lang="en-US" dirty="0"/>
              <a:t>Hamiltonian formulation shallow waters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F9BB97A-B44C-9A40-B535-9C28844410EA}"/>
              </a:ext>
            </a:extLst>
          </p:cNvPr>
          <p:cNvSpPr txBox="1"/>
          <p:nvPr/>
        </p:nvSpPr>
        <p:spPr>
          <a:xfrm>
            <a:off x="354296" y="985640"/>
            <a:ext cx="118377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Conservation properties: Energy</a:t>
            </a:r>
            <a:endParaRPr lang="en-NL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ED3E4CA-CBB9-E7E8-E45B-38F5719655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374" y="1906859"/>
            <a:ext cx="4013200" cy="6223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503489B-935B-7555-3D07-A587A5B88990}"/>
              </a:ext>
            </a:extLst>
          </p:cNvPr>
          <p:cNvSpPr txBox="1"/>
          <p:nvPr/>
        </p:nvSpPr>
        <p:spPr>
          <a:xfrm>
            <a:off x="354296" y="1447305"/>
            <a:ext cx="31789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Hamiltonian (Energy)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1492E5D-B222-84FB-AE17-0BF63C040AF0}"/>
              </a:ext>
            </a:extLst>
          </p:cNvPr>
          <p:cNvSpPr txBox="1"/>
          <p:nvPr/>
        </p:nvSpPr>
        <p:spPr>
          <a:xfrm>
            <a:off x="8518660" y="1052480"/>
            <a:ext cx="45406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400" dirty="0"/>
              <a:t>Poisson bracket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19DC1C7-E58B-3FC4-90D7-2E97B0F1178D}"/>
              </a:ext>
            </a:extLst>
          </p:cNvPr>
          <p:cNvSpPr txBox="1"/>
          <p:nvPr/>
        </p:nvSpPr>
        <p:spPr>
          <a:xfrm>
            <a:off x="8518660" y="2125423"/>
            <a:ext cx="24335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400" dirty="0"/>
              <a:t>Symplectic (tensor) operator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E7E62C8-33E0-90A1-0C2C-DA0F7B4B7D1C}"/>
              </a:ext>
            </a:extLst>
          </p:cNvPr>
          <p:cNvSpPr txBox="1"/>
          <p:nvPr/>
        </p:nvSpPr>
        <p:spPr>
          <a:xfrm>
            <a:off x="8518660" y="3361707"/>
            <a:ext cx="30596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400" dirty="0"/>
              <a:t>Evolution equation for functional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25ED7885-EFC1-A915-6F62-1AF0FA7ED6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8341" y="1206368"/>
            <a:ext cx="3048000" cy="73660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016721E9-2DC7-6832-644F-F4B8030083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88341" y="2512571"/>
            <a:ext cx="1358900" cy="55880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49A19784-58AB-B97C-E00B-2CC5A32E43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88341" y="3734155"/>
            <a:ext cx="2857500" cy="330200"/>
          </a:xfrm>
          <a:prstGeom prst="rect">
            <a:avLst/>
          </a:prstGeom>
        </p:spPr>
      </p:pic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F1FB24FE-9E5C-7054-FFE7-E0EAF976EDA9}"/>
              </a:ext>
            </a:extLst>
          </p:cNvPr>
          <p:cNvCxnSpPr/>
          <p:nvPr/>
        </p:nvCxnSpPr>
        <p:spPr>
          <a:xfrm flipH="1">
            <a:off x="8338930" y="1574668"/>
            <a:ext cx="42738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5BA728E3-1C34-5064-5C6E-12F3FF0FB7C0}"/>
              </a:ext>
            </a:extLst>
          </p:cNvPr>
          <p:cNvSpPr txBox="1"/>
          <p:nvPr/>
        </p:nvSpPr>
        <p:spPr>
          <a:xfrm>
            <a:off x="6891956" y="1398320"/>
            <a:ext cx="14469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400" dirty="0"/>
              <a:t>Skew symmetric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37B4BF-8FC8-32B6-99CD-52580979E9E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1374" y="2982195"/>
            <a:ext cx="6705600" cy="5334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0029110-CC2E-C2BC-BDAD-70B67A702003}"/>
              </a:ext>
            </a:extLst>
          </p:cNvPr>
          <p:cNvCxnSpPr>
            <a:cxnSpLocks/>
          </p:cNvCxnSpPr>
          <p:nvPr/>
        </p:nvCxnSpPr>
        <p:spPr>
          <a:xfrm flipH="1">
            <a:off x="5575852" y="1723635"/>
            <a:ext cx="2039591" cy="142706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852519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4298" y="107917"/>
            <a:ext cx="11462927" cy="944563"/>
          </a:xfrm>
        </p:spPr>
        <p:txBody>
          <a:bodyPr>
            <a:normAutofit/>
          </a:bodyPr>
          <a:lstStyle/>
          <a:p>
            <a:r>
              <a:rPr lang="en-US" dirty="0"/>
              <a:t>Hamiltonian formulation shallow waters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F9BB97A-B44C-9A40-B535-9C28844410EA}"/>
              </a:ext>
            </a:extLst>
          </p:cNvPr>
          <p:cNvSpPr txBox="1"/>
          <p:nvPr/>
        </p:nvSpPr>
        <p:spPr>
          <a:xfrm>
            <a:off x="354296" y="985640"/>
            <a:ext cx="118377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Conservation properties: Energy</a:t>
            </a:r>
            <a:endParaRPr lang="en-NL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ED3E4CA-CBB9-E7E8-E45B-38F5719655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374" y="1906859"/>
            <a:ext cx="4013200" cy="6223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503489B-935B-7555-3D07-A587A5B88990}"/>
              </a:ext>
            </a:extLst>
          </p:cNvPr>
          <p:cNvSpPr txBox="1"/>
          <p:nvPr/>
        </p:nvSpPr>
        <p:spPr>
          <a:xfrm>
            <a:off x="354296" y="1447305"/>
            <a:ext cx="31789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Hamiltonian (Energy)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1492E5D-B222-84FB-AE17-0BF63C040AF0}"/>
              </a:ext>
            </a:extLst>
          </p:cNvPr>
          <p:cNvSpPr txBox="1"/>
          <p:nvPr/>
        </p:nvSpPr>
        <p:spPr>
          <a:xfrm>
            <a:off x="8518660" y="1052480"/>
            <a:ext cx="45406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400" dirty="0"/>
              <a:t>Poisson bracket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19DC1C7-E58B-3FC4-90D7-2E97B0F1178D}"/>
              </a:ext>
            </a:extLst>
          </p:cNvPr>
          <p:cNvSpPr txBox="1"/>
          <p:nvPr/>
        </p:nvSpPr>
        <p:spPr>
          <a:xfrm>
            <a:off x="8518660" y="2125423"/>
            <a:ext cx="24335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400" dirty="0"/>
              <a:t>Symplectic (tensor) operator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E7E62C8-33E0-90A1-0C2C-DA0F7B4B7D1C}"/>
              </a:ext>
            </a:extLst>
          </p:cNvPr>
          <p:cNvSpPr txBox="1"/>
          <p:nvPr/>
        </p:nvSpPr>
        <p:spPr>
          <a:xfrm>
            <a:off x="8518660" y="3361707"/>
            <a:ext cx="30596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400" dirty="0"/>
              <a:t>Evolution equation for functional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25ED7885-EFC1-A915-6F62-1AF0FA7ED6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8341" y="1206368"/>
            <a:ext cx="3048000" cy="73660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016721E9-2DC7-6832-644F-F4B8030083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88341" y="2512571"/>
            <a:ext cx="1358900" cy="55880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49A19784-58AB-B97C-E00B-2CC5A32E43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88341" y="3734155"/>
            <a:ext cx="2857500" cy="330200"/>
          </a:xfrm>
          <a:prstGeom prst="rect">
            <a:avLst/>
          </a:prstGeom>
        </p:spPr>
      </p:pic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F1FB24FE-9E5C-7054-FFE7-E0EAF976EDA9}"/>
              </a:ext>
            </a:extLst>
          </p:cNvPr>
          <p:cNvCxnSpPr/>
          <p:nvPr/>
        </p:nvCxnSpPr>
        <p:spPr>
          <a:xfrm flipH="1">
            <a:off x="8338930" y="1574668"/>
            <a:ext cx="42738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5BA728E3-1C34-5064-5C6E-12F3FF0FB7C0}"/>
              </a:ext>
            </a:extLst>
          </p:cNvPr>
          <p:cNvSpPr txBox="1"/>
          <p:nvPr/>
        </p:nvSpPr>
        <p:spPr>
          <a:xfrm>
            <a:off x="6891956" y="1398320"/>
            <a:ext cx="14469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400" dirty="0"/>
              <a:t>Skew symmetric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37B4BF-8FC8-32B6-99CD-52580979E9E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1374" y="2982195"/>
            <a:ext cx="6705600" cy="533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360A510-B0D1-7BF5-8C5A-BC048BB7C7EE}"/>
              </a:ext>
            </a:extLst>
          </p:cNvPr>
          <p:cNvSpPr txBox="1"/>
          <p:nvPr/>
        </p:nvSpPr>
        <p:spPr>
          <a:xfrm>
            <a:off x="446159" y="3844403"/>
            <a:ext cx="3738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400" dirty="0"/>
              <a:t>We can look into the inner details</a:t>
            </a:r>
          </a:p>
        </p:txBody>
      </p:sp>
      <p:sp>
        <p:nvSpPr>
          <p:cNvPr id="12" name="Down Arrow 11">
            <a:extLst>
              <a:ext uri="{FF2B5EF4-FFF2-40B4-BE49-F238E27FC236}">
                <a16:creationId xmlns:a16="http://schemas.microsoft.com/office/drawing/2014/main" id="{E9B95D67-8456-05D6-33B5-EABC49C72DF2}"/>
              </a:ext>
            </a:extLst>
          </p:cNvPr>
          <p:cNvSpPr/>
          <p:nvPr/>
        </p:nvSpPr>
        <p:spPr>
          <a:xfrm rot="16200000">
            <a:off x="8694232" y="4804060"/>
            <a:ext cx="388216" cy="564151"/>
          </a:xfrm>
          <a:prstGeom prst="downArrow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06E4B6C-F52C-6700-3860-E86CC1D5C868}"/>
              </a:ext>
            </a:extLst>
          </p:cNvPr>
          <p:cNvSpPr txBox="1"/>
          <p:nvPr/>
        </p:nvSpPr>
        <p:spPr>
          <a:xfrm>
            <a:off x="9567791" y="4762971"/>
            <a:ext cx="35425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800" dirty="0"/>
              <a:t>Weak form of </a:t>
            </a:r>
          </a:p>
          <a:p>
            <a:r>
              <a:rPr lang="en-NL" sz="1800" dirty="0"/>
              <a:t>shallow waters equations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FB254D3-B173-F4C0-FBFB-BB8A3881DC5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13267" y="2134898"/>
            <a:ext cx="2806700" cy="7366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3C51ADD-5D12-ED3A-1013-38C46650DF8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99806" y="4814707"/>
            <a:ext cx="1384300" cy="2159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6AE0DAF-E6C5-5316-2F5B-56063025FAC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5513" y="4456946"/>
            <a:ext cx="4914900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2712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4298" y="107917"/>
            <a:ext cx="11462927" cy="944563"/>
          </a:xfrm>
        </p:spPr>
        <p:txBody>
          <a:bodyPr>
            <a:normAutofit/>
          </a:bodyPr>
          <a:lstStyle/>
          <a:p>
            <a:r>
              <a:rPr lang="en-US" dirty="0"/>
              <a:t>Hamiltonian formulation shallow waters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F9BB97A-B44C-9A40-B535-9C28844410EA}"/>
              </a:ext>
            </a:extLst>
          </p:cNvPr>
          <p:cNvSpPr txBox="1"/>
          <p:nvPr/>
        </p:nvSpPr>
        <p:spPr>
          <a:xfrm>
            <a:off x="354296" y="985640"/>
            <a:ext cx="118377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Conservation properties: Energy</a:t>
            </a:r>
            <a:endParaRPr lang="en-NL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ED3E4CA-CBB9-E7E8-E45B-38F5719655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374" y="1906859"/>
            <a:ext cx="4013200" cy="6223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503489B-935B-7555-3D07-A587A5B88990}"/>
              </a:ext>
            </a:extLst>
          </p:cNvPr>
          <p:cNvSpPr txBox="1"/>
          <p:nvPr/>
        </p:nvSpPr>
        <p:spPr>
          <a:xfrm>
            <a:off x="354296" y="1447305"/>
            <a:ext cx="31789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Hamiltonian (Energy)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1492E5D-B222-84FB-AE17-0BF63C040AF0}"/>
              </a:ext>
            </a:extLst>
          </p:cNvPr>
          <p:cNvSpPr txBox="1"/>
          <p:nvPr/>
        </p:nvSpPr>
        <p:spPr>
          <a:xfrm>
            <a:off x="8518660" y="1052480"/>
            <a:ext cx="45406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400" dirty="0"/>
              <a:t>Poisson bracket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19DC1C7-E58B-3FC4-90D7-2E97B0F1178D}"/>
              </a:ext>
            </a:extLst>
          </p:cNvPr>
          <p:cNvSpPr txBox="1"/>
          <p:nvPr/>
        </p:nvSpPr>
        <p:spPr>
          <a:xfrm>
            <a:off x="8518660" y="2125423"/>
            <a:ext cx="24335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400" dirty="0"/>
              <a:t>Symplectic (tensor) operator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E7E62C8-33E0-90A1-0C2C-DA0F7B4B7D1C}"/>
              </a:ext>
            </a:extLst>
          </p:cNvPr>
          <p:cNvSpPr txBox="1"/>
          <p:nvPr/>
        </p:nvSpPr>
        <p:spPr>
          <a:xfrm>
            <a:off x="8518660" y="3361707"/>
            <a:ext cx="30596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400" dirty="0"/>
              <a:t>Evolution equation for functional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25ED7885-EFC1-A915-6F62-1AF0FA7ED6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8341" y="1206368"/>
            <a:ext cx="3048000" cy="73660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016721E9-2DC7-6832-644F-F4B8030083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88341" y="2512571"/>
            <a:ext cx="1358900" cy="55880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49A19784-58AB-B97C-E00B-2CC5A32E43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88341" y="3734155"/>
            <a:ext cx="2857500" cy="330200"/>
          </a:xfrm>
          <a:prstGeom prst="rect">
            <a:avLst/>
          </a:prstGeom>
        </p:spPr>
      </p:pic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F1FB24FE-9E5C-7054-FFE7-E0EAF976EDA9}"/>
              </a:ext>
            </a:extLst>
          </p:cNvPr>
          <p:cNvCxnSpPr/>
          <p:nvPr/>
        </p:nvCxnSpPr>
        <p:spPr>
          <a:xfrm flipH="1">
            <a:off x="8338930" y="1574668"/>
            <a:ext cx="42738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5BA728E3-1C34-5064-5C6E-12F3FF0FB7C0}"/>
              </a:ext>
            </a:extLst>
          </p:cNvPr>
          <p:cNvSpPr txBox="1"/>
          <p:nvPr/>
        </p:nvSpPr>
        <p:spPr>
          <a:xfrm>
            <a:off x="6891956" y="1398320"/>
            <a:ext cx="14469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400" dirty="0"/>
              <a:t>Skew symmetric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37B4BF-8FC8-32B6-99CD-52580979E9E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1374" y="2982195"/>
            <a:ext cx="6705600" cy="533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360A510-B0D1-7BF5-8C5A-BC048BB7C7EE}"/>
              </a:ext>
            </a:extLst>
          </p:cNvPr>
          <p:cNvSpPr txBox="1"/>
          <p:nvPr/>
        </p:nvSpPr>
        <p:spPr>
          <a:xfrm>
            <a:off x="446159" y="3844403"/>
            <a:ext cx="3738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400" dirty="0"/>
              <a:t>We can look into the inner details</a:t>
            </a:r>
          </a:p>
        </p:txBody>
      </p:sp>
      <p:sp>
        <p:nvSpPr>
          <p:cNvPr id="12" name="Down Arrow 11">
            <a:extLst>
              <a:ext uri="{FF2B5EF4-FFF2-40B4-BE49-F238E27FC236}">
                <a16:creationId xmlns:a16="http://schemas.microsoft.com/office/drawing/2014/main" id="{E9B95D67-8456-05D6-33B5-EABC49C72DF2}"/>
              </a:ext>
            </a:extLst>
          </p:cNvPr>
          <p:cNvSpPr/>
          <p:nvPr/>
        </p:nvSpPr>
        <p:spPr>
          <a:xfrm rot="16200000">
            <a:off x="8694232" y="4804060"/>
            <a:ext cx="388216" cy="564151"/>
          </a:xfrm>
          <a:prstGeom prst="downArrow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06E4B6C-F52C-6700-3860-E86CC1D5C868}"/>
              </a:ext>
            </a:extLst>
          </p:cNvPr>
          <p:cNvSpPr txBox="1"/>
          <p:nvPr/>
        </p:nvSpPr>
        <p:spPr>
          <a:xfrm>
            <a:off x="9567791" y="4762971"/>
            <a:ext cx="35425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800" dirty="0"/>
              <a:t>Weak form of </a:t>
            </a:r>
          </a:p>
          <a:p>
            <a:r>
              <a:rPr lang="en-NL" sz="1800" dirty="0"/>
              <a:t>shallow waters equations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FB254D3-B173-F4C0-FBFB-BB8A3881DC5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13267" y="2134898"/>
            <a:ext cx="2806700" cy="7366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3C51ADD-5D12-ED3A-1013-38C46650DF8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99806" y="4814707"/>
            <a:ext cx="1384300" cy="2159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2640262-F8A1-CFE4-D977-3FF6D012432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3775" y="5872360"/>
            <a:ext cx="1689100" cy="4318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6AE0DAF-E6C5-5316-2F5B-56063025FAC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95513" y="4456946"/>
            <a:ext cx="4914900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49487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4298" y="107917"/>
            <a:ext cx="11462927" cy="944563"/>
          </a:xfrm>
        </p:spPr>
        <p:txBody>
          <a:bodyPr>
            <a:normAutofit/>
          </a:bodyPr>
          <a:lstStyle/>
          <a:p>
            <a:r>
              <a:rPr lang="en-US" dirty="0"/>
              <a:t>Hamiltonian formulation shallow waters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F9BB97A-B44C-9A40-B535-9C28844410EA}"/>
              </a:ext>
            </a:extLst>
          </p:cNvPr>
          <p:cNvSpPr txBox="1"/>
          <p:nvPr/>
        </p:nvSpPr>
        <p:spPr>
          <a:xfrm>
            <a:off x="354296" y="985640"/>
            <a:ext cx="118377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Conservation properties: Energy</a:t>
            </a:r>
            <a:endParaRPr lang="en-NL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ED3E4CA-CBB9-E7E8-E45B-38F5719655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374" y="1906859"/>
            <a:ext cx="4013200" cy="6223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503489B-935B-7555-3D07-A587A5B88990}"/>
              </a:ext>
            </a:extLst>
          </p:cNvPr>
          <p:cNvSpPr txBox="1"/>
          <p:nvPr/>
        </p:nvSpPr>
        <p:spPr>
          <a:xfrm>
            <a:off x="354296" y="1447305"/>
            <a:ext cx="31789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Hamiltonian (Energy)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1492E5D-B222-84FB-AE17-0BF63C040AF0}"/>
              </a:ext>
            </a:extLst>
          </p:cNvPr>
          <p:cNvSpPr txBox="1"/>
          <p:nvPr/>
        </p:nvSpPr>
        <p:spPr>
          <a:xfrm>
            <a:off x="8518660" y="1052480"/>
            <a:ext cx="45406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400" dirty="0"/>
              <a:t>Poisson bracket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19DC1C7-E58B-3FC4-90D7-2E97B0F1178D}"/>
              </a:ext>
            </a:extLst>
          </p:cNvPr>
          <p:cNvSpPr txBox="1"/>
          <p:nvPr/>
        </p:nvSpPr>
        <p:spPr>
          <a:xfrm>
            <a:off x="8518660" y="2125423"/>
            <a:ext cx="24335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400" dirty="0"/>
              <a:t>Symplectic (tensor) operator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E7E62C8-33E0-90A1-0C2C-DA0F7B4B7D1C}"/>
              </a:ext>
            </a:extLst>
          </p:cNvPr>
          <p:cNvSpPr txBox="1"/>
          <p:nvPr/>
        </p:nvSpPr>
        <p:spPr>
          <a:xfrm>
            <a:off x="8518660" y="3361707"/>
            <a:ext cx="30596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400" dirty="0"/>
              <a:t>Evolution equation for functional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25ED7885-EFC1-A915-6F62-1AF0FA7ED6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8341" y="1206368"/>
            <a:ext cx="3048000" cy="73660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016721E9-2DC7-6832-644F-F4B8030083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88341" y="2512571"/>
            <a:ext cx="1358900" cy="55880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49A19784-58AB-B97C-E00B-2CC5A32E43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88341" y="3734155"/>
            <a:ext cx="2857500" cy="330200"/>
          </a:xfrm>
          <a:prstGeom prst="rect">
            <a:avLst/>
          </a:prstGeom>
        </p:spPr>
      </p:pic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F1FB24FE-9E5C-7054-FFE7-E0EAF976EDA9}"/>
              </a:ext>
            </a:extLst>
          </p:cNvPr>
          <p:cNvCxnSpPr/>
          <p:nvPr/>
        </p:nvCxnSpPr>
        <p:spPr>
          <a:xfrm flipH="1">
            <a:off x="8338930" y="1574668"/>
            <a:ext cx="42738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5BA728E3-1C34-5064-5C6E-12F3FF0FB7C0}"/>
              </a:ext>
            </a:extLst>
          </p:cNvPr>
          <p:cNvSpPr txBox="1"/>
          <p:nvPr/>
        </p:nvSpPr>
        <p:spPr>
          <a:xfrm>
            <a:off x="6891956" y="1398320"/>
            <a:ext cx="14469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400" dirty="0"/>
              <a:t>Skew symmetric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37B4BF-8FC8-32B6-99CD-52580979E9E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1374" y="2982195"/>
            <a:ext cx="6705600" cy="533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360A510-B0D1-7BF5-8C5A-BC048BB7C7EE}"/>
              </a:ext>
            </a:extLst>
          </p:cNvPr>
          <p:cNvSpPr txBox="1"/>
          <p:nvPr/>
        </p:nvSpPr>
        <p:spPr>
          <a:xfrm>
            <a:off x="446159" y="3844403"/>
            <a:ext cx="3738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400" dirty="0"/>
              <a:t>We can look into the inner details</a:t>
            </a:r>
          </a:p>
        </p:txBody>
      </p:sp>
      <p:sp>
        <p:nvSpPr>
          <p:cNvPr id="12" name="Down Arrow 11">
            <a:extLst>
              <a:ext uri="{FF2B5EF4-FFF2-40B4-BE49-F238E27FC236}">
                <a16:creationId xmlns:a16="http://schemas.microsoft.com/office/drawing/2014/main" id="{E9B95D67-8456-05D6-33B5-EABC49C72DF2}"/>
              </a:ext>
            </a:extLst>
          </p:cNvPr>
          <p:cNvSpPr/>
          <p:nvPr/>
        </p:nvSpPr>
        <p:spPr>
          <a:xfrm rot="16200000">
            <a:off x="8694232" y="4804060"/>
            <a:ext cx="388216" cy="564151"/>
          </a:xfrm>
          <a:prstGeom prst="downArrow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06E4B6C-F52C-6700-3860-E86CC1D5C868}"/>
              </a:ext>
            </a:extLst>
          </p:cNvPr>
          <p:cNvSpPr txBox="1"/>
          <p:nvPr/>
        </p:nvSpPr>
        <p:spPr>
          <a:xfrm>
            <a:off x="9567791" y="4762971"/>
            <a:ext cx="35425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800" dirty="0"/>
              <a:t>Weak form of </a:t>
            </a:r>
          </a:p>
          <a:p>
            <a:r>
              <a:rPr lang="en-NL" sz="1800" dirty="0"/>
              <a:t>shallow waters equations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FB254D3-B173-F4C0-FBFB-BB8A3881DC5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13267" y="2134898"/>
            <a:ext cx="2806700" cy="7366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2640262-F8A1-CFE4-D977-3FF6D012432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3775" y="5872360"/>
            <a:ext cx="1689100" cy="4318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F641D6F-DC29-E280-BC41-B8CE95B43D2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7410" y="4464592"/>
            <a:ext cx="5295900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29250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4298" y="107917"/>
            <a:ext cx="11462927" cy="944563"/>
          </a:xfrm>
        </p:spPr>
        <p:txBody>
          <a:bodyPr>
            <a:normAutofit/>
          </a:bodyPr>
          <a:lstStyle/>
          <a:p>
            <a:r>
              <a:rPr lang="en-US" dirty="0"/>
              <a:t>Hamiltonian formulation shallow waters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F9BB97A-B44C-9A40-B535-9C28844410EA}"/>
              </a:ext>
            </a:extLst>
          </p:cNvPr>
          <p:cNvSpPr txBox="1"/>
          <p:nvPr/>
        </p:nvSpPr>
        <p:spPr>
          <a:xfrm>
            <a:off x="354296" y="985640"/>
            <a:ext cx="118377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Conservation properties: Energy</a:t>
            </a:r>
            <a:endParaRPr lang="en-NL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ED3E4CA-CBB9-E7E8-E45B-38F5719655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374" y="1906859"/>
            <a:ext cx="4013200" cy="6223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503489B-935B-7555-3D07-A587A5B88990}"/>
              </a:ext>
            </a:extLst>
          </p:cNvPr>
          <p:cNvSpPr txBox="1"/>
          <p:nvPr/>
        </p:nvSpPr>
        <p:spPr>
          <a:xfrm>
            <a:off x="354296" y="1447305"/>
            <a:ext cx="31789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Hamiltonian (Energy)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1492E5D-B222-84FB-AE17-0BF63C040AF0}"/>
              </a:ext>
            </a:extLst>
          </p:cNvPr>
          <p:cNvSpPr txBox="1"/>
          <p:nvPr/>
        </p:nvSpPr>
        <p:spPr>
          <a:xfrm>
            <a:off x="8518660" y="1052480"/>
            <a:ext cx="45406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400" dirty="0"/>
              <a:t>Poisson bracket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19DC1C7-E58B-3FC4-90D7-2E97B0F1178D}"/>
              </a:ext>
            </a:extLst>
          </p:cNvPr>
          <p:cNvSpPr txBox="1"/>
          <p:nvPr/>
        </p:nvSpPr>
        <p:spPr>
          <a:xfrm>
            <a:off x="8518660" y="2125423"/>
            <a:ext cx="24335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400" dirty="0"/>
              <a:t>Symplectic (tensor) operator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E7E62C8-33E0-90A1-0C2C-DA0F7B4B7D1C}"/>
              </a:ext>
            </a:extLst>
          </p:cNvPr>
          <p:cNvSpPr txBox="1"/>
          <p:nvPr/>
        </p:nvSpPr>
        <p:spPr>
          <a:xfrm>
            <a:off x="8518660" y="3361707"/>
            <a:ext cx="30596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400" dirty="0"/>
              <a:t>Evolution equation for functional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25ED7885-EFC1-A915-6F62-1AF0FA7ED6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8341" y="1206368"/>
            <a:ext cx="3048000" cy="73660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016721E9-2DC7-6832-644F-F4B8030083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88341" y="2512571"/>
            <a:ext cx="1358900" cy="55880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49A19784-58AB-B97C-E00B-2CC5A32E43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88341" y="3734155"/>
            <a:ext cx="2857500" cy="330200"/>
          </a:xfrm>
          <a:prstGeom prst="rect">
            <a:avLst/>
          </a:prstGeom>
        </p:spPr>
      </p:pic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F1FB24FE-9E5C-7054-FFE7-E0EAF976EDA9}"/>
              </a:ext>
            </a:extLst>
          </p:cNvPr>
          <p:cNvCxnSpPr/>
          <p:nvPr/>
        </p:nvCxnSpPr>
        <p:spPr>
          <a:xfrm flipH="1">
            <a:off x="8338930" y="1574668"/>
            <a:ext cx="42738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5BA728E3-1C34-5064-5C6E-12F3FF0FB7C0}"/>
              </a:ext>
            </a:extLst>
          </p:cNvPr>
          <p:cNvSpPr txBox="1"/>
          <p:nvPr/>
        </p:nvSpPr>
        <p:spPr>
          <a:xfrm>
            <a:off x="6891956" y="1398320"/>
            <a:ext cx="14469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400" dirty="0"/>
              <a:t>Skew symmetric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37B4BF-8FC8-32B6-99CD-52580979E9E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1374" y="2982195"/>
            <a:ext cx="6705600" cy="533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360A510-B0D1-7BF5-8C5A-BC048BB7C7EE}"/>
              </a:ext>
            </a:extLst>
          </p:cNvPr>
          <p:cNvSpPr txBox="1"/>
          <p:nvPr/>
        </p:nvSpPr>
        <p:spPr>
          <a:xfrm>
            <a:off x="446159" y="3844403"/>
            <a:ext cx="3738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400" dirty="0"/>
              <a:t>We can look into the inner details</a:t>
            </a:r>
          </a:p>
        </p:txBody>
      </p:sp>
      <p:sp>
        <p:nvSpPr>
          <p:cNvPr id="12" name="Down Arrow 11">
            <a:extLst>
              <a:ext uri="{FF2B5EF4-FFF2-40B4-BE49-F238E27FC236}">
                <a16:creationId xmlns:a16="http://schemas.microsoft.com/office/drawing/2014/main" id="{E9B95D67-8456-05D6-33B5-EABC49C72DF2}"/>
              </a:ext>
            </a:extLst>
          </p:cNvPr>
          <p:cNvSpPr/>
          <p:nvPr/>
        </p:nvSpPr>
        <p:spPr>
          <a:xfrm rot="16200000">
            <a:off x="8694232" y="4804060"/>
            <a:ext cx="388216" cy="564151"/>
          </a:xfrm>
          <a:prstGeom prst="downArrow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06E4B6C-F52C-6700-3860-E86CC1D5C868}"/>
              </a:ext>
            </a:extLst>
          </p:cNvPr>
          <p:cNvSpPr txBox="1"/>
          <p:nvPr/>
        </p:nvSpPr>
        <p:spPr>
          <a:xfrm>
            <a:off x="9567791" y="4762971"/>
            <a:ext cx="35425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800" dirty="0"/>
              <a:t>Weak form of </a:t>
            </a:r>
          </a:p>
          <a:p>
            <a:r>
              <a:rPr lang="en-NL" sz="1800" dirty="0"/>
              <a:t>shallow waters equations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FB254D3-B173-F4C0-FBFB-BB8A3881DC5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13267" y="2134898"/>
            <a:ext cx="2806700" cy="7366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2640262-F8A1-CFE4-D977-3FF6D012432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3775" y="5872360"/>
            <a:ext cx="1689100" cy="4318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F641D6F-DC29-E280-BC41-B8CE95B43D2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7410" y="4464592"/>
            <a:ext cx="5295900" cy="9906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88D6AC9-47AD-A4AE-6EEC-B3C12FDDC06A}"/>
              </a:ext>
            </a:extLst>
          </p:cNvPr>
          <p:cNvSpPr txBox="1"/>
          <p:nvPr/>
        </p:nvSpPr>
        <p:spPr>
          <a:xfrm>
            <a:off x="4821042" y="5942524"/>
            <a:ext cx="30989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dirty="0"/>
              <a:t>If we sum the two rows</a:t>
            </a:r>
          </a:p>
        </p:txBody>
      </p:sp>
    </p:spTree>
    <p:extLst>
      <p:ext uri="{BB962C8B-B14F-4D97-AF65-F5344CB8AC3E}">
        <p14:creationId xmlns:p14="http://schemas.microsoft.com/office/powerpoint/2010/main" val="416498826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291268B-E265-4D1C-23C3-821C222AC39E}"/>
              </a:ext>
            </a:extLst>
          </p:cNvPr>
          <p:cNvSpPr/>
          <p:nvPr/>
        </p:nvSpPr>
        <p:spPr>
          <a:xfrm>
            <a:off x="446159" y="4588434"/>
            <a:ext cx="1960157" cy="78336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BC0C319-3064-20B2-94D7-202AE21367EC}"/>
              </a:ext>
            </a:extLst>
          </p:cNvPr>
          <p:cNvSpPr/>
          <p:nvPr/>
        </p:nvSpPr>
        <p:spPr>
          <a:xfrm>
            <a:off x="435500" y="2832530"/>
            <a:ext cx="3837083" cy="78336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4298" y="107917"/>
            <a:ext cx="11462927" cy="944563"/>
          </a:xfrm>
        </p:spPr>
        <p:txBody>
          <a:bodyPr>
            <a:normAutofit/>
          </a:bodyPr>
          <a:lstStyle/>
          <a:p>
            <a:r>
              <a:rPr lang="en-US" dirty="0"/>
              <a:t>Hamiltonian formulation shallow waters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F9BB97A-B44C-9A40-B535-9C28844410EA}"/>
              </a:ext>
            </a:extLst>
          </p:cNvPr>
          <p:cNvSpPr txBox="1"/>
          <p:nvPr/>
        </p:nvSpPr>
        <p:spPr>
          <a:xfrm>
            <a:off x="354296" y="985640"/>
            <a:ext cx="118377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Conservation properties: Energy</a:t>
            </a:r>
            <a:endParaRPr lang="en-NL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ED3E4CA-CBB9-E7E8-E45B-38F5719655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374" y="1906859"/>
            <a:ext cx="4013200" cy="6223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503489B-935B-7555-3D07-A587A5B88990}"/>
              </a:ext>
            </a:extLst>
          </p:cNvPr>
          <p:cNvSpPr txBox="1"/>
          <p:nvPr/>
        </p:nvSpPr>
        <p:spPr>
          <a:xfrm>
            <a:off x="354296" y="1447305"/>
            <a:ext cx="31789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Hamiltonian (Energy)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1492E5D-B222-84FB-AE17-0BF63C040AF0}"/>
              </a:ext>
            </a:extLst>
          </p:cNvPr>
          <p:cNvSpPr txBox="1"/>
          <p:nvPr/>
        </p:nvSpPr>
        <p:spPr>
          <a:xfrm>
            <a:off x="8518660" y="1052480"/>
            <a:ext cx="45406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400" dirty="0"/>
              <a:t>Poisson bracket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19DC1C7-E58B-3FC4-90D7-2E97B0F1178D}"/>
              </a:ext>
            </a:extLst>
          </p:cNvPr>
          <p:cNvSpPr txBox="1"/>
          <p:nvPr/>
        </p:nvSpPr>
        <p:spPr>
          <a:xfrm>
            <a:off x="8518660" y="2125423"/>
            <a:ext cx="24335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400" dirty="0"/>
              <a:t>Symplectic (tensor) operator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E7E62C8-33E0-90A1-0C2C-DA0F7B4B7D1C}"/>
              </a:ext>
            </a:extLst>
          </p:cNvPr>
          <p:cNvSpPr txBox="1"/>
          <p:nvPr/>
        </p:nvSpPr>
        <p:spPr>
          <a:xfrm>
            <a:off x="8518660" y="3361707"/>
            <a:ext cx="30596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400" dirty="0"/>
              <a:t>Evolution equation for functional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25ED7885-EFC1-A915-6F62-1AF0FA7ED6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8341" y="1206368"/>
            <a:ext cx="3048000" cy="73660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016721E9-2DC7-6832-644F-F4B8030083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88341" y="2512571"/>
            <a:ext cx="1358900" cy="55880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49A19784-58AB-B97C-E00B-2CC5A32E43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88341" y="3734155"/>
            <a:ext cx="2857500" cy="330200"/>
          </a:xfrm>
          <a:prstGeom prst="rect">
            <a:avLst/>
          </a:prstGeom>
        </p:spPr>
      </p:pic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F1FB24FE-9E5C-7054-FFE7-E0EAF976EDA9}"/>
              </a:ext>
            </a:extLst>
          </p:cNvPr>
          <p:cNvCxnSpPr/>
          <p:nvPr/>
        </p:nvCxnSpPr>
        <p:spPr>
          <a:xfrm flipH="1">
            <a:off x="8338930" y="1574668"/>
            <a:ext cx="42738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5BA728E3-1C34-5064-5C6E-12F3FF0FB7C0}"/>
              </a:ext>
            </a:extLst>
          </p:cNvPr>
          <p:cNvSpPr txBox="1"/>
          <p:nvPr/>
        </p:nvSpPr>
        <p:spPr>
          <a:xfrm>
            <a:off x="6891956" y="1398320"/>
            <a:ext cx="14469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400" dirty="0"/>
              <a:t>Skew symmetric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37B4BF-8FC8-32B6-99CD-52580979E9E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1374" y="2982195"/>
            <a:ext cx="6705600" cy="533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360A510-B0D1-7BF5-8C5A-BC048BB7C7EE}"/>
              </a:ext>
            </a:extLst>
          </p:cNvPr>
          <p:cNvSpPr txBox="1"/>
          <p:nvPr/>
        </p:nvSpPr>
        <p:spPr>
          <a:xfrm>
            <a:off x="446159" y="3844403"/>
            <a:ext cx="3738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400" dirty="0"/>
              <a:t>We can look into the inner details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FB254D3-B173-F4C0-FBFB-BB8A3881DC5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13267" y="2134898"/>
            <a:ext cx="2806700" cy="736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E73FDC6-BEB5-CBF5-C352-A1CF89DFFFD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7410" y="4492741"/>
            <a:ext cx="6819900" cy="9906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4E11E53-86C2-1C1F-40EE-CDF5DB1A93F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90839" y="4903918"/>
            <a:ext cx="304800" cy="15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60278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40636F1-3B2F-324F-9121-B56236607569}"/>
              </a:ext>
            </a:extLst>
          </p:cNvPr>
          <p:cNvSpPr/>
          <p:nvPr/>
        </p:nvSpPr>
        <p:spPr>
          <a:xfrm>
            <a:off x="3907360" y="4572000"/>
            <a:ext cx="2628907" cy="83996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4298" y="107917"/>
            <a:ext cx="11462927" cy="944563"/>
          </a:xfrm>
        </p:spPr>
        <p:txBody>
          <a:bodyPr>
            <a:normAutofit/>
          </a:bodyPr>
          <a:lstStyle/>
          <a:p>
            <a:r>
              <a:rPr lang="en-US" dirty="0"/>
              <a:t>Hamiltonian formulation shallow waters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F9BB97A-B44C-9A40-B535-9C28844410EA}"/>
              </a:ext>
            </a:extLst>
          </p:cNvPr>
          <p:cNvSpPr txBox="1"/>
          <p:nvPr/>
        </p:nvSpPr>
        <p:spPr>
          <a:xfrm>
            <a:off x="354296" y="985640"/>
            <a:ext cx="118377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Conservation properties: Energy</a:t>
            </a:r>
            <a:endParaRPr lang="en-NL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ED3E4CA-CBB9-E7E8-E45B-38F5719655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374" y="1906859"/>
            <a:ext cx="4013200" cy="6223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503489B-935B-7555-3D07-A587A5B88990}"/>
              </a:ext>
            </a:extLst>
          </p:cNvPr>
          <p:cNvSpPr txBox="1"/>
          <p:nvPr/>
        </p:nvSpPr>
        <p:spPr>
          <a:xfrm>
            <a:off x="354296" y="1447305"/>
            <a:ext cx="31789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Hamiltonian (Energy)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1492E5D-B222-84FB-AE17-0BF63C040AF0}"/>
              </a:ext>
            </a:extLst>
          </p:cNvPr>
          <p:cNvSpPr txBox="1"/>
          <p:nvPr/>
        </p:nvSpPr>
        <p:spPr>
          <a:xfrm>
            <a:off x="8518660" y="1052480"/>
            <a:ext cx="45406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400" dirty="0"/>
              <a:t>Poisson bracket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19DC1C7-E58B-3FC4-90D7-2E97B0F1178D}"/>
              </a:ext>
            </a:extLst>
          </p:cNvPr>
          <p:cNvSpPr txBox="1"/>
          <p:nvPr/>
        </p:nvSpPr>
        <p:spPr>
          <a:xfrm>
            <a:off x="8518660" y="2125423"/>
            <a:ext cx="24335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400" dirty="0"/>
              <a:t>Symplectic (tensor) operator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E7E62C8-33E0-90A1-0C2C-DA0F7B4B7D1C}"/>
              </a:ext>
            </a:extLst>
          </p:cNvPr>
          <p:cNvSpPr txBox="1"/>
          <p:nvPr/>
        </p:nvSpPr>
        <p:spPr>
          <a:xfrm>
            <a:off x="8518660" y="3361707"/>
            <a:ext cx="30596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400" dirty="0"/>
              <a:t>Evolution equation for functional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25ED7885-EFC1-A915-6F62-1AF0FA7ED6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8341" y="1206368"/>
            <a:ext cx="3048000" cy="73660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016721E9-2DC7-6832-644F-F4B8030083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88341" y="2512571"/>
            <a:ext cx="1358900" cy="55880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49A19784-58AB-B97C-E00B-2CC5A32E43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88341" y="3734155"/>
            <a:ext cx="2857500" cy="330200"/>
          </a:xfrm>
          <a:prstGeom prst="rect">
            <a:avLst/>
          </a:prstGeom>
        </p:spPr>
      </p:pic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F1FB24FE-9E5C-7054-FFE7-E0EAF976EDA9}"/>
              </a:ext>
            </a:extLst>
          </p:cNvPr>
          <p:cNvCxnSpPr/>
          <p:nvPr/>
        </p:nvCxnSpPr>
        <p:spPr>
          <a:xfrm flipH="1">
            <a:off x="8338930" y="1574668"/>
            <a:ext cx="42738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5BA728E3-1C34-5064-5C6E-12F3FF0FB7C0}"/>
              </a:ext>
            </a:extLst>
          </p:cNvPr>
          <p:cNvSpPr txBox="1"/>
          <p:nvPr/>
        </p:nvSpPr>
        <p:spPr>
          <a:xfrm>
            <a:off x="6891956" y="1398320"/>
            <a:ext cx="14469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400" dirty="0"/>
              <a:t>Skew symmetric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37B4BF-8FC8-32B6-99CD-52580979E9E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1374" y="2982195"/>
            <a:ext cx="6705600" cy="533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360A510-B0D1-7BF5-8C5A-BC048BB7C7EE}"/>
              </a:ext>
            </a:extLst>
          </p:cNvPr>
          <p:cNvSpPr txBox="1"/>
          <p:nvPr/>
        </p:nvSpPr>
        <p:spPr>
          <a:xfrm>
            <a:off x="446159" y="3844403"/>
            <a:ext cx="3738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400" dirty="0"/>
              <a:t>We can look into the inner details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FB254D3-B173-F4C0-FBFB-BB8A3881DC5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13267" y="2134898"/>
            <a:ext cx="2806700" cy="736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E73FDC6-BEB5-CBF5-C352-A1CF89DFFFD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7410" y="4492741"/>
            <a:ext cx="6819900" cy="990600"/>
          </a:xfrm>
          <a:prstGeom prst="rect">
            <a:avLst/>
          </a:prstGeom>
        </p:spPr>
      </p:pic>
      <p:sp>
        <p:nvSpPr>
          <p:cNvPr id="16" name="Right Brace 15">
            <a:extLst>
              <a:ext uri="{FF2B5EF4-FFF2-40B4-BE49-F238E27FC236}">
                <a16:creationId xmlns:a16="http://schemas.microsoft.com/office/drawing/2014/main" id="{56D85674-AD56-022E-607A-8085C7685FC9}"/>
              </a:ext>
            </a:extLst>
          </p:cNvPr>
          <p:cNvSpPr/>
          <p:nvPr/>
        </p:nvSpPr>
        <p:spPr>
          <a:xfrm rot="5400000">
            <a:off x="5204606" y="4320023"/>
            <a:ext cx="108205" cy="2542599"/>
          </a:xfrm>
          <a:prstGeom prst="rightBrace">
            <a:avLst/>
          </a:prstGeom>
          <a:ln w="1270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DD6005F-D6FA-F100-9653-B18FBEC1315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79664" y="5694560"/>
            <a:ext cx="152400" cy="2794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112BC14-4D80-3CAC-910B-22CD1FD4AA32}"/>
              </a:ext>
            </a:extLst>
          </p:cNvPr>
          <p:cNvSpPr txBox="1"/>
          <p:nvPr/>
        </p:nvSpPr>
        <p:spPr>
          <a:xfrm>
            <a:off x="4039098" y="6023095"/>
            <a:ext cx="243353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sz="1400" dirty="0"/>
              <a:t>Weak</a:t>
            </a:r>
          </a:p>
          <a:p>
            <a:pPr algn="ctr"/>
            <a:r>
              <a:rPr lang="en-NL" sz="1400" dirty="0"/>
              <a:t>Symplectic (tensor) operator</a:t>
            </a:r>
          </a:p>
          <a:p>
            <a:pPr algn="ctr"/>
            <a:r>
              <a:rPr lang="en-NL" sz="1400" dirty="0"/>
              <a:t>Skew-symmetric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C4E11E53-86C2-1C1F-40EE-CDF5DB1A93F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390839" y="4903918"/>
            <a:ext cx="304800" cy="15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53139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4298" y="107917"/>
            <a:ext cx="11462927" cy="944563"/>
          </a:xfrm>
        </p:spPr>
        <p:txBody>
          <a:bodyPr>
            <a:normAutofit/>
          </a:bodyPr>
          <a:lstStyle/>
          <a:p>
            <a:r>
              <a:rPr lang="en-US" dirty="0"/>
              <a:t>Hamiltonian formulation of shallow waters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F9BB97A-B44C-9A40-B535-9C28844410EA}"/>
              </a:ext>
            </a:extLst>
          </p:cNvPr>
          <p:cNvSpPr txBox="1"/>
          <p:nvPr/>
        </p:nvSpPr>
        <p:spPr>
          <a:xfrm>
            <a:off x="354296" y="985640"/>
            <a:ext cx="118377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Key take-aways</a:t>
            </a:r>
            <a:endParaRPr lang="en-NL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33C77E1-0094-C041-E608-6D01F77C88D5}"/>
              </a:ext>
            </a:extLst>
          </p:cNvPr>
          <p:cNvSpPr txBox="1"/>
          <p:nvPr/>
        </p:nvSpPr>
        <p:spPr>
          <a:xfrm>
            <a:off x="536713" y="1769165"/>
            <a:ext cx="1093304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NL" dirty="0"/>
              <a:t>Arakawa and Lamb </a:t>
            </a:r>
            <a:r>
              <a:rPr lang="en-NL" b="1" dirty="0">
                <a:solidFill>
                  <a:schemeClr val="accent3">
                    <a:lumMod val="75000"/>
                  </a:schemeClr>
                </a:solidFill>
              </a:rPr>
              <a:t>(better)</a:t>
            </a:r>
            <a:r>
              <a:rPr lang="en-NL" dirty="0"/>
              <a:t> formulation is retrieved from the Hamiltonian formulation. Both strong and weak form.</a:t>
            </a:r>
          </a:p>
          <a:p>
            <a:pPr marL="457200" indent="-457200">
              <a:buFont typeface="+mj-lt"/>
              <a:buAutoNum type="arabicPeriod"/>
            </a:pPr>
            <a:endParaRPr lang="en-NL" dirty="0"/>
          </a:p>
          <a:p>
            <a:pPr marL="457200" indent="-457200">
              <a:buFont typeface="+mj-lt"/>
              <a:buAutoNum type="arabicPeriod"/>
            </a:pPr>
            <a:r>
              <a:rPr lang="en-NL" dirty="0"/>
              <a:t>Function space associated to each field is clearly defined. But two options exist. Choice depends on objectives.</a:t>
            </a:r>
          </a:p>
          <a:p>
            <a:pPr marL="457200" indent="-457200">
              <a:buFont typeface="+mj-lt"/>
              <a:buAutoNum type="arabicPeriod"/>
            </a:pPr>
            <a:endParaRPr lang="en-NL" dirty="0"/>
          </a:p>
          <a:p>
            <a:pPr marL="457200" indent="-457200">
              <a:buFont typeface="+mj-lt"/>
              <a:buAutoNum type="arabicPeriod"/>
            </a:pPr>
            <a:r>
              <a:rPr lang="en-NL" dirty="0"/>
              <a:t>Energy conservation (and other conserved properties) built in from the Poisson bracket.</a:t>
            </a:r>
          </a:p>
          <a:p>
            <a:pPr marL="457200" indent="-457200">
              <a:buFont typeface="+mj-lt"/>
              <a:buAutoNum type="arabicPeriod"/>
            </a:pP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01073435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4298" y="107917"/>
            <a:ext cx="11462927" cy="944563"/>
          </a:xfrm>
        </p:spPr>
        <p:txBody>
          <a:bodyPr>
            <a:normAutofit/>
          </a:bodyPr>
          <a:lstStyle/>
          <a:p>
            <a:r>
              <a:rPr lang="en-US" dirty="0"/>
              <a:t>Hamiltonian formulation of shallow waters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F9BB97A-B44C-9A40-B535-9C28844410EA}"/>
              </a:ext>
            </a:extLst>
          </p:cNvPr>
          <p:cNvSpPr txBox="1"/>
          <p:nvPr/>
        </p:nvSpPr>
        <p:spPr>
          <a:xfrm>
            <a:off x="354296" y="985640"/>
            <a:ext cx="118377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Key take-aways</a:t>
            </a:r>
            <a:endParaRPr lang="en-NL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33C77E1-0094-C041-E608-6D01F77C88D5}"/>
              </a:ext>
            </a:extLst>
          </p:cNvPr>
          <p:cNvSpPr txBox="1"/>
          <p:nvPr/>
        </p:nvSpPr>
        <p:spPr>
          <a:xfrm>
            <a:off x="536713" y="1769165"/>
            <a:ext cx="1093304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NL" dirty="0"/>
              <a:t>Arakawa and Lamb </a:t>
            </a:r>
            <a:r>
              <a:rPr lang="en-NL" b="1" dirty="0">
                <a:solidFill>
                  <a:schemeClr val="accent3">
                    <a:lumMod val="75000"/>
                  </a:schemeClr>
                </a:solidFill>
              </a:rPr>
              <a:t>(better)</a:t>
            </a:r>
            <a:r>
              <a:rPr lang="en-NL" dirty="0"/>
              <a:t> formulation is retrieved from the Hamiltonian formulation. Both strong and weak form.</a:t>
            </a:r>
          </a:p>
          <a:p>
            <a:pPr marL="457200" indent="-457200">
              <a:buFont typeface="+mj-lt"/>
              <a:buAutoNum type="arabicPeriod"/>
            </a:pPr>
            <a:endParaRPr lang="en-NL" dirty="0"/>
          </a:p>
          <a:p>
            <a:pPr marL="457200" indent="-457200">
              <a:buFont typeface="+mj-lt"/>
              <a:buAutoNum type="arabicPeriod"/>
            </a:pPr>
            <a:r>
              <a:rPr lang="en-NL" dirty="0"/>
              <a:t>Function space associated to each field is clearly defined. But two options exist. Choice depends on objectives.</a:t>
            </a:r>
          </a:p>
          <a:p>
            <a:pPr marL="457200" indent="-457200">
              <a:buFont typeface="+mj-lt"/>
              <a:buAutoNum type="arabicPeriod"/>
            </a:pPr>
            <a:endParaRPr lang="en-NL" dirty="0"/>
          </a:p>
          <a:p>
            <a:pPr marL="457200" indent="-457200">
              <a:buFont typeface="+mj-lt"/>
              <a:buAutoNum type="arabicPeriod"/>
            </a:pPr>
            <a:r>
              <a:rPr lang="en-NL" dirty="0"/>
              <a:t>Energy conservation (and other conserved properties) built in from the Poisson bracket.</a:t>
            </a:r>
          </a:p>
          <a:p>
            <a:pPr marL="457200" indent="-457200">
              <a:buFont typeface="+mj-lt"/>
              <a:buAutoNum type="arabicPeriod"/>
            </a:pPr>
            <a:endParaRPr lang="en-NL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8365924-3850-5C17-B72B-9F02CC4180C3}"/>
              </a:ext>
            </a:extLst>
          </p:cNvPr>
          <p:cNvSpPr txBox="1"/>
          <p:nvPr/>
        </p:nvSpPr>
        <p:spPr>
          <a:xfrm>
            <a:off x="993914" y="5333751"/>
            <a:ext cx="92433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sz="3200" b="1" dirty="0"/>
              <a:t>How to discretize?</a:t>
            </a:r>
          </a:p>
        </p:txBody>
      </p:sp>
    </p:spTree>
    <p:extLst>
      <p:ext uri="{BB962C8B-B14F-4D97-AF65-F5344CB8AC3E}">
        <p14:creationId xmlns:p14="http://schemas.microsoft.com/office/powerpoint/2010/main" val="39820652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7D2883-7972-49E6-0FF0-26E3C8CEC5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04621" y="1831989"/>
            <a:ext cx="9687379" cy="2972717"/>
          </a:xfrm>
        </p:spPr>
        <p:txBody>
          <a:bodyPr/>
          <a:lstStyle/>
          <a:p>
            <a:r>
              <a:rPr lang="en-NL" sz="5000" b="1" dirty="0"/>
              <a:t>Spatial discretization</a:t>
            </a:r>
            <a:br>
              <a:rPr lang="en-NL" sz="5000" b="1" dirty="0"/>
            </a:br>
            <a:r>
              <a:rPr lang="en-NL" sz="2800" b="1" dirty="0"/>
              <a:t>Semi-discretization of shallow waters</a:t>
            </a:r>
            <a:endParaRPr lang="en-NL" sz="5000" b="1" dirty="0"/>
          </a:p>
        </p:txBody>
      </p:sp>
    </p:spTree>
    <p:extLst>
      <p:ext uri="{BB962C8B-B14F-4D97-AF65-F5344CB8AC3E}">
        <p14:creationId xmlns:p14="http://schemas.microsoft.com/office/powerpoint/2010/main" val="1390640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4298" y="107917"/>
            <a:ext cx="11462927" cy="944563"/>
          </a:xfrm>
        </p:spPr>
        <p:txBody>
          <a:bodyPr>
            <a:normAutofit/>
          </a:bodyPr>
          <a:lstStyle/>
          <a:p>
            <a:r>
              <a:rPr lang="en-US" dirty="0"/>
              <a:t>Intro shallow waters equations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F9BB97A-B44C-9A40-B535-9C28844410EA}"/>
              </a:ext>
            </a:extLst>
          </p:cNvPr>
          <p:cNvSpPr txBox="1"/>
          <p:nvPr/>
        </p:nvSpPr>
        <p:spPr>
          <a:xfrm>
            <a:off x="354296" y="985640"/>
            <a:ext cx="118377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The equations and possible discretizations</a:t>
            </a:r>
            <a:endParaRPr lang="en-NL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F8BAEDE-AE90-D70A-CA17-D50A5C373C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8312425" y="985640"/>
            <a:ext cx="3692187" cy="232959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6AFBF88-9A71-D19E-13FB-FE7A60568C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241" y="1828395"/>
            <a:ext cx="2006600" cy="5334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E54B4BC-B186-9E9B-AE91-06403B150F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241" y="2690353"/>
            <a:ext cx="2895600" cy="5334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9D137BB3-9922-2C74-7205-46BDAE4120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91693" y="1447305"/>
            <a:ext cx="3390900" cy="22860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BE6F7F08-087E-4804-B643-8AE573AF4276}"/>
              </a:ext>
            </a:extLst>
          </p:cNvPr>
          <p:cNvSpPr txBox="1"/>
          <p:nvPr/>
        </p:nvSpPr>
        <p:spPr>
          <a:xfrm>
            <a:off x="6205110" y="3199551"/>
            <a:ext cx="1371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100" dirty="0"/>
              <a:t>© G.K. Vallis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85AE07-2317-E71F-CBC2-DA3F0B4983A8}"/>
              </a:ext>
            </a:extLst>
          </p:cNvPr>
          <p:cNvSpPr txBox="1"/>
          <p:nvPr/>
        </p:nvSpPr>
        <p:spPr>
          <a:xfrm>
            <a:off x="425928" y="4036130"/>
            <a:ext cx="74444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Studied the properties of the famous Arakawa grids</a:t>
            </a:r>
            <a:endParaRPr lang="en-NL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05723A-A0BF-5191-039F-DB66E785DD6C}"/>
              </a:ext>
            </a:extLst>
          </p:cNvPr>
          <p:cNvSpPr txBox="1"/>
          <p:nvPr/>
        </p:nvSpPr>
        <p:spPr>
          <a:xfrm>
            <a:off x="1361026" y="6351816"/>
            <a:ext cx="83711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sz="1800" dirty="0"/>
              <a:t>All finite differences but unknowns placed at different locations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65FF0C8-1496-E1B9-1097-B3523EDA338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503802" y="4512709"/>
            <a:ext cx="1830323" cy="189647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B7AEF5A-7306-B1FC-E336-792EBB05CD7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0800000">
            <a:off x="2556178" y="4512709"/>
            <a:ext cx="1588644" cy="180046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1E14A68-B6A7-D4E3-DA56-2DE7D5C26A2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0800000">
            <a:off x="4443202" y="4453321"/>
            <a:ext cx="1773877" cy="197343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9680C2B-1B35-3B87-E919-016FEA697AC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10800000">
            <a:off x="6449714" y="4498689"/>
            <a:ext cx="1741853" cy="1916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66737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4298" y="107917"/>
            <a:ext cx="11462927" cy="944563"/>
          </a:xfrm>
        </p:spPr>
        <p:txBody>
          <a:bodyPr>
            <a:normAutofit/>
          </a:bodyPr>
          <a:lstStyle/>
          <a:p>
            <a:r>
              <a:rPr lang="en-US" dirty="0"/>
              <a:t>Spatial discretization shallow waters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F9BB97A-B44C-9A40-B535-9C28844410EA}"/>
              </a:ext>
            </a:extLst>
          </p:cNvPr>
          <p:cNvSpPr txBox="1"/>
          <p:nvPr/>
        </p:nvSpPr>
        <p:spPr>
          <a:xfrm>
            <a:off x="354296" y="985640"/>
            <a:ext cx="118377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Replicating the continuous structures</a:t>
            </a:r>
            <a:endParaRPr lang="en-NL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854BD9-6C51-EA46-F94B-38D982D9E7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296" y="1571772"/>
            <a:ext cx="6946900" cy="12446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91A202A5-1F54-E97C-CBE6-46066BA3790D}"/>
              </a:ext>
            </a:extLst>
          </p:cNvPr>
          <p:cNvSpPr txBox="1"/>
          <p:nvPr/>
        </p:nvSpPr>
        <p:spPr>
          <a:xfrm>
            <a:off x="8648700" y="1571772"/>
            <a:ext cx="2514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dirty="0"/>
              <a:t>Weak form from Hamiltonian formulation</a:t>
            </a:r>
          </a:p>
        </p:txBody>
      </p:sp>
    </p:spTree>
    <p:extLst>
      <p:ext uri="{BB962C8B-B14F-4D97-AF65-F5344CB8AC3E}">
        <p14:creationId xmlns:p14="http://schemas.microsoft.com/office/powerpoint/2010/main" val="198439083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4298" y="107917"/>
            <a:ext cx="11462927" cy="944563"/>
          </a:xfrm>
        </p:spPr>
        <p:txBody>
          <a:bodyPr>
            <a:normAutofit/>
          </a:bodyPr>
          <a:lstStyle/>
          <a:p>
            <a:r>
              <a:rPr lang="en-US" dirty="0"/>
              <a:t>Spatial discretization shallow waters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F9BB97A-B44C-9A40-B535-9C28844410EA}"/>
              </a:ext>
            </a:extLst>
          </p:cNvPr>
          <p:cNvSpPr txBox="1"/>
          <p:nvPr/>
        </p:nvSpPr>
        <p:spPr>
          <a:xfrm>
            <a:off x="354296" y="985640"/>
            <a:ext cx="118377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Replicating the continuous structures</a:t>
            </a:r>
            <a:endParaRPr lang="en-NL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50FA4AE-355D-DBCE-0A15-51B5EF214AA6}"/>
              </a:ext>
            </a:extLst>
          </p:cNvPr>
          <p:cNvSpPr/>
          <p:nvPr/>
        </p:nvSpPr>
        <p:spPr>
          <a:xfrm>
            <a:off x="739050" y="3457233"/>
            <a:ext cx="3912463" cy="100543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A6EED12-311E-F2F1-FCCC-EC171A373209}"/>
              </a:ext>
            </a:extLst>
          </p:cNvPr>
          <p:cNvSpPr/>
          <p:nvPr/>
        </p:nvSpPr>
        <p:spPr>
          <a:xfrm>
            <a:off x="7560367" y="3457233"/>
            <a:ext cx="3912463" cy="100543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854BD9-6C51-EA46-F94B-38D982D9E7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296" y="1571772"/>
            <a:ext cx="6946900" cy="1244600"/>
          </a:xfrm>
          <a:prstGeom prst="rect">
            <a:avLst/>
          </a:prstGeom>
        </p:spPr>
      </p:pic>
      <p:sp>
        <p:nvSpPr>
          <p:cNvPr id="6" name="Freeform 5">
            <a:extLst>
              <a:ext uri="{FF2B5EF4-FFF2-40B4-BE49-F238E27FC236}">
                <a16:creationId xmlns:a16="http://schemas.microsoft.com/office/drawing/2014/main" id="{46E2F6D2-6B55-9F1D-5F94-6E8711643A18}"/>
              </a:ext>
            </a:extLst>
          </p:cNvPr>
          <p:cNvSpPr/>
          <p:nvPr/>
        </p:nvSpPr>
        <p:spPr>
          <a:xfrm>
            <a:off x="1397352" y="3966579"/>
            <a:ext cx="954156" cy="149605"/>
          </a:xfrm>
          <a:custGeom>
            <a:avLst/>
            <a:gdLst>
              <a:gd name="connsiteX0" fmla="*/ 954156 w 954156"/>
              <a:gd name="connsiteY0" fmla="*/ 0 h 149605"/>
              <a:gd name="connsiteX1" fmla="*/ 526774 w 954156"/>
              <a:gd name="connsiteY1" fmla="*/ 149087 h 149605"/>
              <a:gd name="connsiteX2" fmla="*/ 0 w 954156"/>
              <a:gd name="connsiteY2" fmla="*/ 39757 h 149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54156" h="149605">
                <a:moveTo>
                  <a:pt x="954156" y="0"/>
                </a:moveTo>
                <a:cubicBezTo>
                  <a:pt x="819978" y="71230"/>
                  <a:pt x="685800" y="142461"/>
                  <a:pt x="526774" y="149087"/>
                </a:cubicBezTo>
                <a:cubicBezTo>
                  <a:pt x="367748" y="155713"/>
                  <a:pt x="183874" y="97735"/>
                  <a:pt x="0" y="39757"/>
                </a:cubicBezTo>
              </a:path>
            </a:pathLst>
          </a:custGeom>
          <a:noFill/>
          <a:ln w="1270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4CE93C1-8B32-1C30-C151-349F88FDF7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3715" y="3644148"/>
            <a:ext cx="3416300" cy="304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C3EAA7E-7FE3-CB9E-8196-292C21874642}"/>
              </a:ext>
            </a:extLst>
          </p:cNvPr>
          <p:cNvSpPr txBox="1"/>
          <p:nvPr/>
        </p:nvSpPr>
        <p:spPr>
          <a:xfrm>
            <a:off x="354296" y="2932042"/>
            <a:ext cx="53342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2D we have two de </a:t>
            </a:r>
            <a:r>
              <a:rPr lang="en-US" dirty="0" err="1"/>
              <a:t>Rham</a:t>
            </a:r>
            <a:r>
              <a:rPr lang="en-US" dirty="0"/>
              <a:t> complexes:</a:t>
            </a:r>
            <a:endParaRPr lang="en-NL" dirty="0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377CCD86-7025-9648-EF9A-7E7B9DCCB603}"/>
              </a:ext>
            </a:extLst>
          </p:cNvPr>
          <p:cNvSpPr/>
          <p:nvPr/>
        </p:nvSpPr>
        <p:spPr>
          <a:xfrm>
            <a:off x="2971047" y="3966579"/>
            <a:ext cx="954156" cy="149605"/>
          </a:xfrm>
          <a:custGeom>
            <a:avLst/>
            <a:gdLst>
              <a:gd name="connsiteX0" fmla="*/ 954156 w 954156"/>
              <a:gd name="connsiteY0" fmla="*/ 0 h 149605"/>
              <a:gd name="connsiteX1" fmla="*/ 526774 w 954156"/>
              <a:gd name="connsiteY1" fmla="*/ 149087 h 149605"/>
              <a:gd name="connsiteX2" fmla="*/ 0 w 954156"/>
              <a:gd name="connsiteY2" fmla="*/ 39757 h 149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54156" h="149605">
                <a:moveTo>
                  <a:pt x="954156" y="0"/>
                </a:moveTo>
                <a:cubicBezTo>
                  <a:pt x="819978" y="71230"/>
                  <a:pt x="685800" y="142461"/>
                  <a:pt x="526774" y="149087"/>
                </a:cubicBezTo>
                <a:cubicBezTo>
                  <a:pt x="367748" y="155713"/>
                  <a:pt x="183874" y="97735"/>
                  <a:pt x="0" y="39757"/>
                </a:cubicBezTo>
              </a:path>
            </a:pathLst>
          </a:custGeom>
          <a:noFill/>
          <a:ln w="1270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7FF3C5A-D970-5E61-446C-64CAE162E5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6513" y="4159633"/>
            <a:ext cx="190500" cy="203200"/>
          </a:xfrm>
          <a:prstGeom prst="rect">
            <a:avLst/>
          </a:prstGeom>
        </p:spPr>
      </p:pic>
      <p:sp>
        <p:nvSpPr>
          <p:cNvPr id="11" name="Freeform 10">
            <a:extLst>
              <a:ext uri="{FF2B5EF4-FFF2-40B4-BE49-F238E27FC236}">
                <a16:creationId xmlns:a16="http://schemas.microsoft.com/office/drawing/2014/main" id="{7B25FA38-A712-B5AF-BE61-EF8FB0460E48}"/>
              </a:ext>
            </a:extLst>
          </p:cNvPr>
          <p:cNvSpPr/>
          <p:nvPr/>
        </p:nvSpPr>
        <p:spPr>
          <a:xfrm>
            <a:off x="8266797" y="3966579"/>
            <a:ext cx="954156" cy="149605"/>
          </a:xfrm>
          <a:custGeom>
            <a:avLst/>
            <a:gdLst>
              <a:gd name="connsiteX0" fmla="*/ 954156 w 954156"/>
              <a:gd name="connsiteY0" fmla="*/ 0 h 149605"/>
              <a:gd name="connsiteX1" fmla="*/ 526774 w 954156"/>
              <a:gd name="connsiteY1" fmla="*/ 149087 h 149605"/>
              <a:gd name="connsiteX2" fmla="*/ 0 w 954156"/>
              <a:gd name="connsiteY2" fmla="*/ 39757 h 149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54156" h="149605">
                <a:moveTo>
                  <a:pt x="954156" y="0"/>
                </a:moveTo>
                <a:cubicBezTo>
                  <a:pt x="819978" y="71230"/>
                  <a:pt x="685800" y="142461"/>
                  <a:pt x="526774" y="149087"/>
                </a:cubicBezTo>
                <a:cubicBezTo>
                  <a:pt x="367748" y="155713"/>
                  <a:pt x="183874" y="97735"/>
                  <a:pt x="0" y="39757"/>
                </a:cubicBezTo>
              </a:path>
            </a:pathLst>
          </a:custGeom>
          <a:noFill/>
          <a:ln w="1270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4D9B4A2D-7C84-F5D2-1EFC-1EE82213B800}"/>
              </a:ext>
            </a:extLst>
          </p:cNvPr>
          <p:cNvSpPr/>
          <p:nvPr/>
        </p:nvSpPr>
        <p:spPr>
          <a:xfrm>
            <a:off x="9840492" y="3966579"/>
            <a:ext cx="954156" cy="149605"/>
          </a:xfrm>
          <a:custGeom>
            <a:avLst/>
            <a:gdLst>
              <a:gd name="connsiteX0" fmla="*/ 954156 w 954156"/>
              <a:gd name="connsiteY0" fmla="*/ 0 h 149605"/>
              <a:gd name="connsiteX1" fmla="*/ 526774 w 954156"/>
              <a:gd name="connsiteY1" fmla="*/ 149087 h 149605"/>
              <a:gd name="connsiteX2" fmla="*/ 0 w 954156"/>
              <a:gd name="connsiteY2" fmla="*/ 39757 h 149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54156" h="149605">
                <a:moveTo>
                  <a:pt x="954156" y="0"/>
                </a:moveTo>
                <a:cubicBezTo>
                  <a:pt x="819978" y="71230"/>
                  <a:pt x="685800" y="142461"/>
                  <a:pt x="526774" y="149087"/>
                </a:cubicBezTo>
                <a:cubicBezTo>
                  <a:pt x="367748" y="155713"/>
                  <a:pt x="183874" y="97735"/>
                  <a:pt x="0" y="39757"/>
                </a:cubicBezTo>
              </a:path>
            </a:pathLst>
          </a:custGeom>
          <a:noFill/>
          <a:ln w="1270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B65ED24-EF3A-CDA8-9143-A885330A05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42727" y="4172333"/>
            <a:ext cx="139700" cy="1905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28E3706-FF14-3170-33D1-B520A97593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73282" y="4176025"/>
            <a:ext cx="254000" cy="1905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148FB45-43F6-62E3-6C09-B52E0D304B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63585" y="3621005"/>
            <a:ext cx="3314700" cy="3175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10D548C-5E1A-E6B7-E7CF-D3C7AF17D62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75958" y="4159633"/>
            <a:ext cx="266700" cy="2032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15A38AC-44A5-CF24-6807-5777CBAB8BE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34378" y="4842341"/>
            <a:ext cx="3644900" cy="3683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D5A9DD7-1E40-FDE0-8D90-6901D3A0EB0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532696" y="4596624"/>
            <a:ext cx="2070100" cy="2159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97B2BFC-74E9-A145-4BB4-4BA30E1BF32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96731" y="4596624"/>
            <a:ext cx="2197100" cy="2159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BA56876-1C9F-C30F-CA27-0EBECEC42C0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22031" y="4842341"/>
            <a:ext cx="3746500" cy="3683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71B8A30C-602E-8304-5F36-5040B870D317}"/>
              </a:ext>
            </a:extLst>
          </p:cNvPr>
          <p:cNvSpPr txBox="1"/>
          <p:nvPr/>
        </p:nvSpPr>
        <p:spPr>
          <a:xfrm>
            <a:off x="8648700" y="1571772"/>
            <a:ext cx="2514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dirty="0"/>
              <a:t>Weak form from Hamiltonian formulation</a:t>
            </a:r>
          </a:p>
        </p:txBody>
      </p:sp>
    </p:spTree>
    <p:extLst>
      <p:ext uri="{BB962C8B-B14F-4D97-AF65-F5344CB8AC3E}">
        <p14:creationId xmlns:p14="http://schemas.microsoft.com/office/powerpoint/2010/main" val="414185644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4298" y="107917"/>
            <a:ext cx="11462927" cy="944563"/>
          </a:xfrm>
        </p:spPr>
        <p:txBody>
          <a:bodyPr>
            <a:normAutofit/>
          </a:bodyPr>
          <a:lstStyle/>
          <a:p>
            <a:r>
              <a:rPr lang="en-US" dirty="0"/>
              <a:t>Spatial discretization shallow waters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F9BB97A-B44C-9A40-B535-9C28844410EA}"/>
              </a:ext>
            </a:extLst>
          </p:cNvPr>
          <p:cNvSpPr txBox="1"/>
          <p:nvPr/>
        </p:nvSpPr>
        <p:spPr>
          <a:xfrm>
            <a:off x="354296" y="985640"/>
            <a:ext cx="118377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Replicating the continuous structures</a:t>
            </a:r>
            <a:endParaRPr lang="en-NL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50FA4AE-355D-DBCE-0A15-51B5EF214AA6}"/>
              </a:ext>
            </a:extLst>
          </p:cNvPr>
          <p:cNvSpPr/>
          <p:nvPr/>
        </p:nvSpPr>
        <p:spPr>
          <a:xfrm>
            <a:off x="739050" y="3457233"/>
            <a:ext cx="3912463" cy="100543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A6EED12-311E-F2F1-FCCC-EC171A373209}"/>
              </a:ext>
            </a:extLst>
          </p:cNvPr>
          <p:cNvSpPr/>
          <p:nvPr/>
        </p:nvSpPr>
        <p:spPr>
          <a:xfrm>
            <a:off x="7560367" y="3457233"/>
            <a:ext cx="3912463" cy="100543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854BD9-6C51-EA46-F94B-38D982D9E7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296" y="1571772"/>
            <a:ext cx="6946900" cy="1244600"/>
          </a:xfrm>
          <a:prstGeom prst="rect">
            <a:avLst/>
          </a:prstGeom>
        </p:spPr>
      </p:pic>
      <p:sp>
        <p:nvSpPr>
          <p:cNvPr id="6" name="Freeform 5">
            <a:extLst>
              <a:ext uri="{FF2B5EF4-FFF2-40B4-BE49-F238E27FC236}">
                <a16:creationId xmlns:a16="http://schemas.microsoft.com/office/drawing/2014/main" id="{46E2F6D2-6B55-9F1D-5F94-6E8711643A18}"/>
              </a:ext>
            </a:extLst>
          </p:cNvPr>
          <p:cNvSpPr/>
          <p:nvPr/>
        </p:nvSpPr>
        <p:spPr>
          <a:xfrm>
            <a:off x="1397352" y="3966579"/>
            <a:ext cx="954156" cy="149605"/>
          </a:xfrm>
          <a:custGeom>
            <a:avLst/>
            <a:gdLst>
              <a:gd name="connsiteX0" fmla="*/ 954156 w 954156"/>
              <a:gd name="connsiteY0" fmla="*/ 0 h 149605"/>
              <a:gd name="connsiteX1" fmla="*/ 526774 w 954156"/>
              <a:gd name="connsiteY1" fmla="*/ 149087 h 149605"/>
              <a:gd name="connsiteX2" fmla="*/ 0 w 954156"/>
              <a:gd name="connsiteY2" fmla="*/ 39757 h 149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54156" h="149605">
                <a:moveTo>
                  <a:pt x="954156" y="0"/>
                </a:moveTo>
                <a:cubicBezTo>
                  <a:pt x="819978" y="71230"/>
                  <a:pt x="685800" y="142461"/>
                  <a:pt x="526774" y="149087"/>
                </a:cubicBezTo>
                <a:cubicBezTo>
                  <a:pt x="367748" y="155713"/>
                  <a:pt x="183874" y="97735"/>
                  <a:pt x="0" y="39757"/>
                </a:cubicBezTo>
              </a:path>
            </a:pathLst>
          </a:custGeom>
          <a:noFill/>
          <a:ln w="1270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4CE93C1-8B32-1C30-C151-349F88FDF7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3715" y="3644148"/>
            <a:ext cx="3416300" cy="304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C3EAA7E-7FE3-CB9E-8196-292C21874642}"/>
              </a:ext>
            </a:extLst>
          </p:cNvPr>
          <p:cNvSpPr txBox="1"/>
          <p:nvPr/>
        </p:nvSpPr>
        <p:spPr>
          <a:xfrm>
            <a:off x="354296" y="2932042"/>
            <a:ext cx="53342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2D we have two de </a:t>
            </a:r>
            <a:r>
              <a:rPr lang="en-US" dirty="0" err="1"/>
              <a:t>Rham</a:t>
            </a:r>
            <a:r>
              <a:rPr lang="en-US" dirty="0"/>
              <a:t> complexes:</a:t>
            </a:r>
            <a:endParaRPr lang="en-NL" dirty="0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377CCD86-7025-9648-EF9A-7E7B9DCCB603}"/>
              </a:ext>
            </a:extLst>
          </p:cNvPr>
          <p:cNvSpPr/>
          <p:nvPr/>
        </p:nvSpPr>
        <p:spPr>
          <a:xfrm>
            <a:off x="2971047" y="3966579"/>
            <a:ext cx="954156" cy="149605"/>
          </a:xfrm>
          <a:custGeom>
            <a:avLst/>
            <a:gdLst>
              <a:gd name="connsiteX0" fmla="*/ 954156 w 954156"/>
              <a:gd name="connsiteY0" fmla="*/ 0 h 149605"/>
              <a:gd name="connsiteX1" fmla="*/ 526774 w 954156"/>
              <a:gd name="connsiteY1" fmla="*/ 149087 h 149605"/>
              <a:gd name="connsiteX2" fmla="*/ 0 w 954156"/>
              <a:gd name="connsiteY2" fmla="*/ 39757 h 149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54156" h="149605">
                <a:moveTo>
                  <a:pt x="954156" y="0"/>
                </a:moveTo>
                <a:cubicBezTo>
                  <a:pt x="819978" y="71230"/>
                  <a:pt x="685800" y="142461"/>
                  <a:pt x="526774" y="149087"/>
                </a:cubicBezTo>
                <a:cubicBezTo>
                  <a:pt x="367748" y="155713"/>
                  <a:pt x="183874" y="97735"/>
                  <a:pt x="0" y="39757"/>
                </a:cubicBezTo>
              </a:path>
            </a:pathLst>
          </a:custGeom>
          <a:noFill/>
          <a:ln w="1270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7FF3C5A-D970-5E61-446C-64CAE162E5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6513" y="4159633"/>
            <a:ext cx="190500" cy="203200"/>
          </a:xfrm>
          <a:prstGeom prst="rect">
            <a:avLst/>
          </a:prstGeom>
        </p:spPr>
      </p:pic>
      <p:sp>
        <p:nvSpPr>
          <p:cNvPr id="11" name="Freeform 10">
            <a:extLst>
              <a:ext uri="{FF2B5EF4-FFF2-40B4-BE49-F238E27FC236}">
                <a16:creationId xmlns:a16="http://schemas.microsoft.com/office/drawing/2014/main" id="{7B25FA38-A712-B5AF-BE61-EF8FB0460E48}"/>
              </a:ext>
            </a:extLst>
          </p:cNvPr>
          <p:cNvSpPr/>
          <p:nvPr/>
        </p:nvSpPr>
        <p:spPr>
          <a:xfrm>
            <a:off x="8266797" y="3966579"/>
            <a:ext cx="954156" cy="149605"/>
          </a:xfrm>
          <a:custGeom>
            <a:avLst/>
            <a:gdLst>
              <a:gd name="connsiteX0" fmla="*/ 954156 w 954156"/>
              <a:gd name="connsiteY0" fmla="*/ 0 h 149605"/>
              <a:gd name="connsiteX1" fmla="*/ 526774 w 954156"/>
              <a:gd name="connsiteY1" fmla="*/ 149087 h 149605"/>
              <a:gd name="connsiteX2" fmla="*/ 0 w 954156"/>
              <a:gd name="connsiteY2" fmla="*/ 39757 h 149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54156" h="149605">
                <a:moveTo>
                  <a:pt x="954156" y="0"/>
                </a:moveTo>
                <a:cubicBezTo>
                  <a:pt x="819978" y="71230"/>
                  <a:pt x="685800" y="142461"/>
                  <a:pt x="526774" y="149087"/>
                </a:cubicBezTo>
                <a:cubicBezTo>
                  <a:pt x="367748" y="155713"/>
                  <a:pt x="183874" y="97735"/>
                  <a:pt x="0" y="39757"/>
                </a:cubicBezTo>
              </a:path>
            </a:pathLst>
          </a:custGeom>
          <a:noFill/>
          <a:ln w="1270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4D9B4A2D-7C84-F5D2-1EFC-1EE82213B800}"/>
              </a:ext>
            </a:extLst>
          </p:cNvPr>
          <p:cNvSpPr/>
          <p:nvPr/>
        </p:nvSpPr>
        <p:spPr>
          <a:xfrm>
            <a:off x="9840492" y="3966579"/>
            <a:ext cx="954156" cy="149605"/>
          </a:xfrm>
          <a:custGeom>
            <a:avLst/>
            <a:gdLst>
              <a:gd name="connsiteX0" fmla="*/ 954156 w 954156"/>
              <a:gd name="connsiteY0" fmla="*/ 0 h 149605"/>
              <a:gd name="connsiteX1" fmla="*/ 526774 w 954156"/>
              <a:gd name="connsiteY1" fmla="*/ 149087 h 149605"/>
              <a:gd name="connsiteX2" fmla="*/ 0 w 954156"/>
              <a:gd name="connsiteY2" fmla="*/ 39757 h 149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54156" h="149605">
                <a:moveTo>
                  <a:pt x="954156" y="0"/>
                </a:moveTo>
                <a:cubicBezTo>
                  <a:pt x="819978" y="71230"/>
                  <a:pt x="685800" y="142461"/>
                  <a:pt x="526774" y="149087"/>
                </a:cubicBezTo>
                <a:cubicBezTo>
                  <a:pt x="367748" y="155713"/>
                  <a:pt x="183874" y="97735"/>
                  <a:pt x="0" y="39757"/>
                </a:cubicBezTo>
              </a:path>
            </a:pathLst>
          </a:custGeom>
          <a:noFill/>
          <a:ln w="1270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B65ED24-EF3A-CDA8-9143-A885330A05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42727" y="4172333"/>
            <a:ext cx="139700" cy="1905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28E3706-FF14-3170-33D1-B520A97593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73282" y="4176025"/>
            <a:ext cx="254000" cy="1905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148FB45-43F6-62E3-6C09-B52E0D304B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63585" y="3621005"/>
            <a:ext cx="3314700" cy="3175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10D548C-5E1A-E6B7-E7CF-D3C7AF17D62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75958" y="4159633"/>
            <a:ext cx="266700" cy="2032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15A38AC-44A5-CF24-6807-5777CBAB8BE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34378" y="4842341"/>
            <a:ext cx="3644900" cy="3683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D5A9DD7-1E40-FDE0-8D90-6901D3A0EB0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532696" y="4596624"/>
            <a:ext cx="2070100" cy="2159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97B2BFC-74E9-A145-4BB4-4BA30E1BF32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96731" y="4596624"/>
            <a:ext cx="2197100" cy="2159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BA56876-1C9F-C30F-CA27-0EBECEC42C0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22031" y="4842341"/>
            <a:ext cx="3746500" cy="368300"/>
          </a:xfrm>
          <a:prstGeom prst="rect">
            <a:avLst/>
          </a:prstGeom>
        </p:spPr>
      </p:pic>
      <p:sp>
        <p:nvSpPr>
          <p:cNvPr id="21" name="Right Brace 20">
            <a:extLst>
              <a:ext uri="{FF2B5EF4-FFF2-40B4-BE49-F238E27FC236}">
                <a16:creationId xmlns:a16="http://schemas.microsoft.com/office/drawing/2014/main" id="{DCCF2555-138F-1486-C674-F6BC4AE56A2D}"/>
              </a:ext>
            </a:extLst>
          </p:cNvPr>
          <p:cNvSpPr/>
          <p:nvPr/>
        </p:nvSpPr>
        <p:spPr>
          <a:xfrm rot="16200000">
            <a:off x="9818560" y="4839183"/>
            <a:ext cx="65600" cy="1550230"/>
          </a:xfrm>
          <a:prstGeom prst="rightBrace">
            <a:avLst/>
          </a:prstGeom>
          <a:ln w="1270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F3E81AD-AFFB-64C0-C6A9-77C19477E9F2}"/>
              </a:ext>
            </a:extLst>
          </p:cNvPr>
          <p:cNvSpPr txBox="1"/>
          <p:nvPr/>
        </p:nvSpPr>
        <p:spPr>
          <a:xfrm>
            <a:off x="8632020" y="5306520"/>
            <a:ext cx="24386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Integration by parts</a:t>
            </a:r>
            <a:endParaRPr lang="en-NL" sz="1400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E1F4450E-58CA-A743-FBE2-77FAC9EE14A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707732" y="5660839"/>
            <a:ext cx="5245100" cy="8255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81B499B-1C3A-142A-B788-8EE372A7F39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63231" y="5614781"/>
            <a:ext cx="5499100" cy="876300"/>
          </a:xfrm>
          <a:prstGeom prst="rect">
            <a:avLst/>
          </a:prstGeom>
        </p:spPr>
      </p:pic>
      <p:sp>
        <p:nvSpPr>
          <p:cNvPr id="25" name="Right Brace 24">
            <a:extLst>
              <a:ext uri="{FF2B5EF4-FFF2-40B4-BE49-F238E27FC236}">
                <a16:creationId xmlns:a16="http://schemas.microsoft.com/office/drawing/2014/main" id="{9D9F5CBE-D448-25EB-91A0-AE5CF3F8D532}"/>
              </a:ext>
            </a:extLst>
          </p:cNvPr>
          <p:cNvSpPr/>
          <p:nvPr/>
        </p:nvSpPr>
        <p:spPr>
          <a:xfrm rot="5400000">
            <a:off x="1492857" y="6134363"/>
            <a:ext cx="45719" cy="725557"/>
          </a:xfrm>
          <a:prstGeom prst="rightBrace">
            <a:avLst/>
          </a:prstGeom>
          <a:ln w="1270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207D3E2-D589-D5A9-97B3-41C54CCCAF32}"/>
              </a:ext>
            </a:extLst>
          </p:cNvPr>
          <p:cNvSpPr txBox="1"/>
          <p:nvPr/>
        </p:nvSpPr>
        <p:spPr>
          <a:xfrm>
            <a:off x="329413" y="6529854"/>
            <a:ext cx="24386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Integration by parts</a:t>
            </a:r>
            <a:endParaRPr lang="en-NL" sz="14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90E1C72-D97E-160C-8A0A-325590CA9064}"/>
              </a:ext>
            </a:extLst>
          </p:cNvPr>
          <p:cNvSpPr txBox="1"/>
          <p:nvPr/>
        </p:nvSpPr>
        <p:spPr>
          <a:xfrm>
            <a:off x="8648700" y="1571772"/>
            <a:ext cx="2514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dirty="0"/>
              <a:t>Weak form from Hamiltonian formulation</a:t>
            </a:r>
          </a:p>
        </p:txBody>
      </p:sp>
    </p:spTree>
    <p:extLst>
      <p:ext uri="{BB962C8B-B14F-4D97-AF65-F5344CB8AC3E}">
        <p14:creationId xmlns:p14="http://schemas.microsoft.com/office/powerpoint/2010/main" val="190364102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B280066D-0A76-697F-4D82-E3FF53487F8D}"/>
              </a:ext>
            </a:extLst>
          </p:cNvPr>
          <p:cNvSpPr/>
          <p:nvPr/>
        </p:nvSpPr>
        <p:spPr>
          <a:xfrm>
            <a:off x="7712766" y="1476033"/>
            <a:ext cx="3912463" cy="100543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4298" y="107917"/>
            <a:ext cx="11462927" cy="944563"/>
          </a:xfrm>
        </p:spPr>
        <p:txBody>
          <a:bodyPr>
            <a:normAutofit/>
          </a:bodyPr>
          <a:lstStyle/>
          <a:p>
            <a:r>
              <a:rPr lang="en-US" dirty="0"/>
              <a:t>Spatial discretization shallow waters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F9BB97A-B44C-9A40-B535-9C28844410EA}"/>
              </a:ext>
            </a:extLst>
          </p:cNvPr>
          <p:cNvSpPr txBox="1"/>
          <p:nvPr/>
        </p:nvSpPr>
        <p:spPr>
          <a:xfrm>
            <a:off x="354296" y="985640"/>
            <a:ext cx="118377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Replicating the continuous structures</a:t>
            </a:r>
            <a:endParaRPr lang="en-NL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50FA4AE-355D-DBCE-0A15-51B5EF214AA6}"/>
              </a:ext>
            </a:extLst>
          </p:cNvPr>
          <p:cNvSpPr/>
          <p:nvPr/>
        </p:nvSpPr>
        <p:spPr>
          <a:xfrm>
            <a:off x="739050" y="1476033"/>
            <a:ext cx="3912463" cy="100543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46E2F6D2-6B55-9F1D-5F94-6E8711643A18}"/>
              </a:ext>
            </a:extLst>
          </p:cNvPr>
          <p:cNvSpPr/>
          <p:nvPr/>
        </p:nvSpPr>
        <p:spPr>
          <a:xfrm>
            <a:off x="1397352" y="1985379"/>
            <a:ext cx="954156" cy="149605"/>
          </a:xfrm>
          <a:custGeom>
            <a:avLst/>
            <a:gdLst>
              <a:gd name="connsiteX0" fmla="*/ 954156 w 954156"/>
              <a:gd name="connsiteY0" fmla="*/ 0 h 149605"/>
              <a:gd name="connsiteX1" fmla="*/ 526774 w 954156"/>
              <a:gd name="connsiteY1" fmla="*/ 149087 h 149605"/>
              <a:gd name="connsiteX2" fmla="*/ 0 w 954156"/>
              <a:gd name="connsiteY2" fmla="*/ 39757 h 149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54156" h="149605">
                <a:moveTo>
                  <a:pt x="954156" y="0"/>
                </a:moveTo>
                <a:cubicBezTo>
                  <a:pt x="819978" y="71230"/>
                  <a:pt x="685800" y="142461"/>
                  <a:pt x="526774" y="149087"/>
                </a:cubicBezTo>
                <a:cubicBezTo>
                  <a:pt x="367748" y="155713"/>
                  <a:pt x="183874" y="97735"/>
                  <a:pt x="0" y="39757"/>
                </a:cubicBezTo>
              </a:path>
            </a:pathLst>
          </a:custGeom>
          <a:noFill/>
          <a:ln w="1270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4CE93C1-8B32-1C30-C151-349F88FDF7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3715" y="1662948"/>
            <a:ext cx="3416300" cy="30480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377CCD86-7025-9648-EF9A-7E7B9DCCB603}"/>
              </a:ext>
            </a:extLst>
          </p:cNvPr>
          <p:cNvSpPr/>
          <p:nvPr/>
        </p:nvSpPr>
        <p:spPr>
          <a:xfrm>
            <a:off x="2971047" y="1985379"/>
            <a:ext cx="954156" cy="149605"/>
          </a:xfrm>
          <a:custGeom>
            <a:avLst/>
            <a:gdLst>
              <a:gd name="connsiteX0" fmla="*/ 954156 w 954156"/>
              <a:gd name="connsiteY0" fmla="*/ 0 h 149605"/>
              <a:gd name="connsiteX1" fmla="*/ 526774 w 954156"/>
              <a:gd name="connsiteY1" fmla="*/ 149087 h 149605"/>
              <a:gd name="connsiteX2" fmla="*/ 0 w 954156"/>
              <a:gd name="connsiteY2" fmla="*/ 39757 h 149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54156" h="149605">
                <a:moveTo>
                  <a:pt x="954156" y="0"/>
                </a:moveTo>
                <a:cubicBezTo>
                  <a:pt x="819978" y="71230"/>
                  <a:pt x="685800" y="142461"/>
                  <a:pt x="526774" y="149087"/>
                </a:cubicBezTo>
                <a:cubicBezTo>
                  <a:pt x="367748" y="155713"/>
                  <a:pt x="183874" y="97735"/>
                  <a:pt x="0" y="39757"/>
                </a:cubicBezTo>
              </a:path>
            </a:pathLst>
          </a:custGeom>
          <a:noFill/>
          <a:ln w="1270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7FF3C5A-D970-5E61-446C-64CAE162E5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6513" y="2178433"/>
            <a:ext cx="190500" cy="203200"/>
          </a:xfrm>
          <a:prstGeom prst="rect">
            <a:avLst/>
          </a:prstGeom>
        </p:spPr>
      </p:pic>
      <p:sp>
        <p:nvSpPr>
          <p:cNvPr id="11" name="Freeform 10">
            <a:extLst>
              <a:ext uri="{FF2B5EF4-FFF2-40B4-BE49-F238E27FC236}">
                <a16:creationId xmlns:a16="http://schemas.microsoft.com/office/drawing/2014/main" id="{7B25FA38-A712-B5AF-BE61-EF8FB0460E48}"/>
              </a:ext>
            </a:extLst>
          </p:cNvPr>
          <p:cNvSpPr/>
          <p:nvPr/>
        </p:nvSpPr>
        <p:spPr>
          <a:xfrm>
            <a:off x="8266796" y="1832979"/>
            <a:ext cx="954156" cy="149605"/>
          </a:xfrm>
          <a:custGeom>
            <a:avLst/>
            <a:gdLst>
              <a:gd name="connsiteX0" fmla="*/ 954156 w 954156"/>
              <a:gd name="connsiteY0" fmla="*/ 0 h 149605"/>
              <a:gd name="connsiteX1" fmla="*/ 526774 w 954156"/>
              <a:gd name="connsiteY1" fmla="*/ 149087 h 149605"/>
              <a:gd name="connsiteX2" fmla="*/ 0 w 954156"/>
              <a:gd name="connsiteY2" fmla="*/ 39757 h 149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54156" h="149605">
                <a:moveTo>
                  <a:pt x="954156" y="0"/>
                </a:moveTo>
                <a:cubicBezTo>
                  <a:pt x="819978" y="71230"/>
                  <a:pt x="685800" y="142461"/>
                  <a:pt x="526774" y="149087"/>
                </a:cubicBezTo>
                <a:cubicBezTo>
                  <a:pt x="367748" y="155713"/>
                  <a:pt x="183874" y="97735"/>
                  <a:pt x="0" y="39757"/>
                </a:cubicBezTo>
              </a:path>
            </a:pathLst>
          </a:custGeom>
          <a:noFill/>
          <a:ln w="1270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4D9B4A2D-7C84-F5D2-1EFC-1EE82213B800}"/>
              </a:ext>
            </a:extLst>
          </p:cNvPr>
          <p:cNvSpPr/>
          <p:nvPr/>
        </p:nvSpPr>
        <p:spPr>
          <a:xfrm>
            <a:off x="9840491" y="1832979"/>
            <a:ext cx="954156" cy="149605"/>
          </a:xfrm>
          <a:custGeom>
            <a:avLst/>
            <a:gdLst>
              <a:gd name="connsiteX0" fmla="*/ 954156 w 954156"/>
              <a:gd name="connsiteY0" fmla="*/ 0 h 149605"/>
              <a:gd name="connsiteX1" fmla="*/ 526774 w 954156"/>
              <a:gd name="connsiteY1" fmla="*/ 149087 h 149605"/>
              <a:gd name="connsiteX2" fmla="*/ 0 w 954156"/>
              <a:gd name="connsiteY2" fmla="*/ 39757 h 149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54156" h="149605">
                <a:moveTo>
                  <a:pt x="954156" y="0"/>
                </a:moveTo>
                <a:cubicBezTo>
                  <a:pt x="819978" y="71230"/>
                  <a:pt x="685800" y="142461"/>
                  <a:pt x="526774" y="149087"/>
                </a:cubicBezTo>
                <a:cubicBezTo>
                  <a:pt x="367748" y="155713"/>
                  <a:pt x="183874" y="97735"/>
                  <a:pt x="0" y="39757"/>
                </a:cubicBezTo>
              </a:path>
            </a:pathLst>
          </a:custGeom>
          <a:noFill/>
          <a:ln w="1270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B65ED24-EF3A-CDA8-9143-A885330A05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42726" y="2038733"/>
            <a:ext cx="139700" cy="1905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28E3706-FF14-3170-33D1-B520A97593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73282" y="2194825"/>
            <a:ext cx="254000" cy="1905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148FB45-43F6-62E3-6C09-B52E0D304B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63584" y="1487405"/>
            <a:ext cx="3314700" cy="3175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10D548C-5E1A-E6B7-E7CF-D3C7AF17D62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75957" y="2026033"/>
            <a:ext cx="266700" cy="2032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15A38AC-44A5-CF24-6807-5777CBAB8BE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34378" y="2861141"/>
            <a:ext cx="3644900" cy="3683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D5A9DD7-1E40-FDE0-8D90-6901D3A0EB0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724547" y="2615424"/>
            <a:ext cx="2070100" cy="2159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97B2BFC-74E9-A145-4BB4-4BA30E1BF32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96731" y="2615424"/>
            <a:ext cx="2197100" cy="2159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BA56876-1C9F-C30F-CA27-0EBECEC42C0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22031" y="2861141"/>
            <a:ext cx="3746500" cy="368300"/>
          </a:xfrm>
          <a:prstGeom prst="rect">
            <a:avLst/>
          </a:prstGeom>
        </p:spPr>
      </p:pic>
      <p:sp>
        <p:nvSpPr>
          <p:cNvPr id="21" name="Right Brace 20">
            <a:extLst>
              <a:ext uri="{FF2B5EF4-FFF2-40B4-BE49-F238E27FC236}">
                <a16:creationId xmlns:a16="http://schemas.microsoft.com/office/drawing/2014/main" id="{DCCF2555-138F-1486-C674-F6BC4AE56A2D}"/>
              </a:ext>
            </a:extLst>
          </p:cNvPr>
          <p:cNvSpPr/>
          <p:nvPr/>
        </p:nvSpPr>
        <p:spPr>
          <a:xfrm rot="16200000">
            <a:off x="9818560" y="2857983"/>
            <a:ext cx="65600" cy="1550230"/>
          </a:xfrm>
          <a:prstGeom prst="rightBrace">
            <a:avLst/>
          </a:prstGeom>
          <a:ln w="1270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F3E81AD-AFFB-64C0-C6A9-77C19477E9F2}"/>
              </a:ext>
            </a:extLst>
          </p:cNvPr>
          <p:cNvSpPr txBox="1"/>
          <p:nvPr/>
        </p:nvSpPr>
        <p:spPr>
          <a:xfrm>
            <a:off x="8632020" y="3325320"/>
            <a:ext cx="24386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Integration by parts</a:t>
            </a:r>
            <a:endParaRPr lang="en-NL" sz="1400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E1F4450E-58CA-A743-FBE2-77FAC9EE14A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707732" y="3679639"/>
            <a:ext cx="5245100" cy="8255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81B499B-1C3A-142A-B788-8EE372A7F39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63231" y="3633581"/>
            <a:ext cx="5499100" cy="876300"/>
          </a:xfrm>
          <a:prstGeom prst="rect">
            <a:avLst/>
          </a:prstGeom>
        </p:spPr>
      </p:pic>
      <p:sp>
        <p:nvSpPr>
          <p:cNvPr id="25" name="Right Brace 24">
            <a:extLst>
              <a:ext uri="{FF2B5EF4-FFF2-40B4-BE49-F238E27FC236}">
                <a16:creationId xmlns:a16="http://schemas.microsoft.com/office/drawing/2014/main" id="{9D9F5CBE-D448-25EB-91A0-AE5CF3F8D532}"/>
              </a:ext>
            </a:extLst>
          </p:cNvPr>
          <p:cNvSpPr/>
          <p:nvPr/>
        </p:nvSpPr>
        <p:spPr>
          <a:xfrm rot="5400000">
            <a:off x="1492857" y="4153163"/>
            <a:ext cx="45719" cy="725557"/>
          </a:xfrm>
          <a:prstGeom prst="rightBrace">
            <a:avLst/>
          </a:prstGeom>
          <a:ln w="1270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207D3E2-D589-D5A9-97B3-41C54CCCAF32}"/>
              </a:ext>
            </a:extLst>
          </p:cNvPr>
          <p:cNvSpPr txBox="1"/>
          <p:nvPr/>
        </p:nvSpPr>
        <p:spPr>
          <a:xfrm>
            <a:off x="329413" y="4548654"/>
            <a:ext cx="24386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Integration by parts</a:t>
            </a:r>
            <a:endParaRPr lang="en-NL" sz="1400" dirty="0"/>
          </a:p>
        </p:txBody>
      </p:sp>
    </p:spTree>
    <p:extLst>
      <p:ext uri="{BB962C8B-B14F-4D97-AF65-F5344CB8AC3E}">
        <p14:creationId xmlns:p14="http://schemas.microsoft.com/office/powerpoint/2010/main" val="65210790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B280066D-0A76-697F-4D82-E3FF53487F8D}"/>
              </a:ext>
            </a:extLst>
          </p:cNvPr>
          <p:cNvSpPr/>
          <p:nvPr/>
        </p:nvSpPr>
        <p:spPr>
          <a:xfrm>
            <a:off x="7712766" y="1476033"/>
            <a:ext cx="3912463" cy="100543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2F638ED-01ED-38C1-AA81-25B14197F131}"/>
              </a:ext>
            </a:extLst>
          </p:cNvPr>
          <p:cNvSpPr/>
          <p:nvPr/>
        </p:nvSpPr>
        <p:spPr>
          <a:xfrm>
            <a:off x="739050" y="2555178"/>
            <a:ext cx="3912463" cy="78579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4298" y="107917"/>
            <a:ext cx="11462927" cy="944563"/>
          </a:xfrm>
        </p:spPr>
        <p:txBody>
          <a:bodyPr>
            <a:normAutofit/>
          </a:bodyPr>
          <a:lstStyle/>
          <a:p>
            <a:r>
              <a:rPr lang="en-US" dirty="0"/>
              <a:t>Spatial discretization shallow waters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F9BB97A-B44C-9A40-B535-9C28844410EA}"/>
              </a:ext>
            </a:extLst>
          </p:cNvPr>
          <p:cNvSpPr txBox="1"/>
          <p:nvPr/>
        </p:nvSpPr>
        <p:spPr>
          <a:xfrm>
            <a:off x="354296" y="985640"/>
            <a:ext cx="118377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Replicating the continuous structures</a:t>
            </a:r>
            <a:endParaRPr lang="en-NL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50FA4AE-355D-DBCE-0A15-51B5EF214AA6}"/>
              </a:ext>
            </a:extLst>
          </p:cNvPr>
          <p:cNvSpPr/>
          <p:nvPr/>
        </p:nvSpPr>
        <p:spPr>
          <a:xfrm>
            <a:off x="739050" y="1476033"/>
            <a:ext cx="3912463" cy="100543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A6EED12-311E-F2F1-FCCC-EC171A373209}"/>
              </a:ext>
            </a:extLst>
          </p:cNvPr>
          <p:cNvSpPr/>
          <p:nvPr/>
        </p:nvSpPr>
        <p:spPr>
          <a:xfrm>
            <a:off x="7712766" y="2556459"/>
            <a:ext cx="3912463" cy="78451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46E2F6D2-6B55-9F1D-5F94-6E8711643A18}"/>
              </a:ext>
            </a:extLst>
          </p:cNvPr>
          <p:cNvSpPr/>
          <p:nvPr/>
        </p:nvSpPr>
        <p:spPr>
          <a:xfrm>
            <a:off x="1397352" y="1985379"/>
            <a:ext cx="954156" cy="149605"/>
          </a:xfrm>
          <a:custGeom>
            <a:avLst/>
            <a:gdLst>
              <a:gd name="connsiteX0" fmla="*/ 954156 w 954156"/>
              <a:gd name="connsiteY0" fmla="*/ 0 h 149605"/>
              <a:gd name="connsiteX1" fmla="*/ 526774 w 954156"/>
              <a:gd name="connsiteY1" fmla="*/ 149087 h 149605"/>
              <a:gd name="connsiteX2" fmla="*/ 0 w 954156"/>
              <a:gd name="connsiteY2" fmla="*/ 39757 h 149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54156" h="149605">
                <a:moveTo>
                  <a:pt x="954156" y="0"/>
                </a:moveTo>
                <a:cubicBezTo>
                  <a:pt x="819978" y="71230"/>
                  <a:pt x="685800" y="142461"/>
                  <a:pt x="526774" y="149087"/>
                </a:cubicBezTo>
                <a:cubicBezTo>
                  <a:pt x="367748" y="155713"/>
                  <a:pt x="183874" y="97735"/>
                  <a:pt x="0" y="39757"/>
                </a:cubicBezTo>
              </a:path>
            </a:pathLst>
          </a:custGeom>
          <a:noFill/>
          <a:ln w="1270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4CE93C1-8B32-1C30-C151-349F88FDF7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3715" y="1662948"/>
            <a:ext cx="3416300" cy="30480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377CCD86-7025-9648-EF9A-7E7B9DCCB603}"/>
              </a:ext>
            </a:extLst>
          </p:cNvPr>
          <p:cNvSpPr/>
          <p:nvPr/>
        </p:nvSpPr>
        <p:spPr>
          <a:xfrm>
            <a:off x="2971047" y="1985379"/>
            <a:ext cx="954156" cy="149605"/>
          </a:xfrm>
          <a:custGeom>
            <a:avLst/>
            <a:gdLst>
              <a:gd name="connsiteX0" fmla="*/ 954156 w 954156"/>
              <a:gd name="connsiteY0" fmla="*/ 0 h 149605"/>
              <a:gd name="connsiteX1" fmla="*/ 526774 w 954156"/>
              <a:gd name="connsiteY1" fmla="*/ 149087 h 149605"/>
              <a:gd name="connsiteX2" fmla="*/ 0 w 954156"/>
              <a:gd name="connsiteY2" fmla="*/ 39757 h 149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54156" h="149605">
                <a:moveTo>
                  <a:pt x="954156" y="0"/>
                </a:moveTo>
                <a:cubicBezTo>
                  <a:pt x="819978" y="71230"/>
                  <a:pt x="685800" y="142461"/>
                  <a:pt x="526774" y="149087"/>
                </a:cubicBezTo>
                <a:cubicBezTo>
                  <a:pt x="367748" y="155713"/>
                  <a:pt x="183874" y="97735"/>
                  <a:pt x="0" y="39757"/>
                </a:cubicBezTo>
              </a:path>
            </a:pathLst>
          </a:custGeom>
          <a:noFill/>
          <a:ln w="1270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7FF3C5A-D970-5E61-446C-64CAE162E5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6513" y="2178433"/>
            <a:ext cx="190500" cy="203200"/>
          </a:xfrm>
          <a:prstGeom prst="rect">
            <a:avLst/>
          </a:prstGeom>
        </p:spPr>
      </p:pic>
      <p:sp>
        <p:nvSpPr>
          <p:cNvPr id="11" name="Freeform 10">
            <a:extLst>
              <a:ext uri="{FF2B5EF4-FFF2-40B4-BE49-F238E27FC236}">
                <a16:creationId xmlns:a16="http://schemas.microsoft.com/office/drawing/2014/main" id="{7B25FA38-A712-B5AF-BE61-EF8FB0460E48}"/>
              </a:ext>
            </a:extLst>
          </p:cNvPr>
          <p:cNvSpPr/>
          <p:nvPr/>
        </p:nvSpPr>
        <p:spPr>
          <a:xfrm>
            <a:off x="8266796" y="1832979"/>
            <a:ext cx="954156" cy="149605"/>
          </a:xfrm>
          <a:custGeom>
            <a:avLst/>
            <a:gdLst>
              <a:gd name="connsiteX0" fmla="*/ 954156 w 954156"/>
              <a:gd name="connsiteY0" fmla="*/ 0 h 149605"/>
              <a:gd name="connsiteX1" fmla="*/ 526774 w 954156"/>
              <a:gd name="connsiteY1" fmla="*/ 149087 h 149605"/>
              <a:gd name="connsiteX2" fmla="*/ 0 w 954156"/>
              <a:gd name="connsiteY2" fmla="*/ 39757 h 149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54156" h="149605">
                <a:moveTo>
                  <a:pt x="954156" y="0"/>
                </a:moveTo>
                <a:cubicBezTo>
                  <a:pt x="819978" y="71230"/>
                  <a:pt x="685800" y="142461"/>
                  <a:pt x="526774" y="149087"/>
                </a:cubicBezTo>
                <a:cubicBezTo>
                  <a:pt x="367748" y="155713"/>
                  <a:pt x="183874" y="97735"/>
                  <a:pt x="0" y="39757"/>
                </a:cubicBezTo>
              </a:path>
            </a:pathLst>
          </a:custGeom>
          <a:noFill/>
          <a:ln w="1270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4D9B4A2D-7C84-F5D2-1EFC-1EE82213B800}"/>
              </a:ext>
            </a:extLst>
          </p:cNvPr>
          <p:cNvSpPr/>
          <p:nvPr/>
        </p:nvSpPr>
        <p:spPr>
          <a:xfrm>
            <a:off x="9840491" y="1832979"/>
            <a:ext cx="954156" cy="149605"/>
          </a:xfrm>
          <a:custGeom>
            <a:avLst/>
            <a:gdLst>
              <a:gd name="connsiteX0" fmla="*/ 954156 w 954156"/>
              <a:gd name="connsiteY0" fmla="*/ 0 h 149605"/>
              <a:gd name="connsiteX1" fmla="*/ 526774 w 954156"/>
              <a:gd name="connsiteY1" fmla="*/ 149087 h 149605"/>
              <a:gd name="connsiteX2" fmla="*/ 0 w 954156"/>
              <a:gd name="connsiteY2" fmla="*/ 39757 h 149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54156" h="149605">
                <a:moveTo>
                  <a:pt x="954156" y="0"/>
                </a:moveTo>
                <a:cubicBezTo>
                  <a:pt x="819978" y="71230"/>
                  <a:pt x="685800" y="142461"/>
                  <a:pt x="526774" y="149087"/>
                </a:cubicBezTo>
                <a:cubicBezTo>
                  <a:pt x="367748" y="155713"/>
                  <a:pt x="183874" y="97735"/>
                  <a:pt x="0" y="39757"/>
                </a:cubicBezTo>
              </a:path>
            </a:pathLst>
          </a:custGeom>
          <a:noFill/>
          <a:ln w="1270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B65ED24-EF3A-CDA8-9143-A885330A05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42726" y="2038733"/>
            <a:ext cx="139700" cy="1905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28E3706-FF14-3170-33D1-B520A97593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73282" y="2194825"/>
            <a:ext cx="254000" cy="1905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148FB45-43F6-62E3-6C09-B52E0D304B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63584" y="1487405"/>
            <a:ext cx="3314700" cy="3175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10D548C-5E1A-E6B7-E7CF-D3C7AF17D62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75957" y="2026033"/>
            <a:ext cx="266700" cy="2032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15A38AC-44A5-CF24-6807-5777CBAB8BE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34378" y="2861141"/>
            <a:ext cx="3644900" cy="3683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D5A9DD7-1E40-FDE0-8D90-6901D3A0EB0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724547" y="2615424"/>
            <a:ext cx="2070100" cy="2159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97B2BFC-74E9-A145-4BB4-4BA30E1BF32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96731" y="2615424"/>
            <a:ext cx="2197100" cy="2159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BA56876-1C9F-C30F-CA27-0EBECEC42C0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22031" y="2861141"/>
            <a:ext cx="3746500" cy="368300"/>
          </a:xfrm>
          <a:prstGeom prst="rect">
            <a:avLst/>
          </a:prstGeom>
        </p:spPr>
      </p:pic>
      <p:sp>
        <p:nvSpPr>
          <p:cNvPr id="21" name="Right Brace 20">
            <a:extLst>
              <a:ext uri="{FF2B5EF4-FFF2-40B4-BE49-F238E27FC236}">
                <a16:creationId xmlns:a16="http://schemas.microsoft.com/office/drawing/2014/main" id="{DCCF2555-138F-1486-C674-F6BC4AE56A2D}"/>
              </a:ext>
            </a:extLst>
          </p:cNvPr>
          <p:cNvSpPr/>
          <p:nvPr/>
        </p:nvSpPr>
        <p:spPr>
          <a:xfrm rot="16200000">
            <a:off x="9818560" y="2857983"/>
            <a:ext cx="65600" cy="1550230"/>
          </a:xfrm>
          <a:prstGeom prst="rightBrace">
            <a:avLst/>
          </a:prstGeom>
          <a:ln w="1270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F3E81AD-AFFB-64C0-C6A9-77C19477E9F2}"/>
              </a:ext>
            </a:extLst>
          </p:cNvPr>
          <p:cNvSpPr txBox="1"/>
          <p:nvPr/>
        </p:nvSpPr>
        <p:spPr>
          <a:xfrm>
            <a:off x="8632020" y="3325320"/>
            <a:ext cx="24386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Integration by parts</a:t>
            </a:r>
            <a:endParaRPr lang="en-NL" sz="1400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E1F4450E-58CA-A743-FBE2-77FAC9EE14A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707732" y="3679639"/>
            <a:ext cx="5245100" cy="8255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81B499B-1C3A-142A-B788-8EE372A7F39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63231" y="3633581"/>
            <a:ext cx="5499100" cy="876300"/>
          </a:xfrm>
          <a:prstGeom prst="rect">
            <a:avLst/>
          </a:prstGeom>
        </p:spPr>
      </p:pic>
      <p:sp>
        <p:nvSpPr>
          <p:cNvPr id="25" name="Right Brace 24">
            <a:extLst>
              <a:ext uri="{FF2B5EF4-FFF2-40B4-BE49-F238E27FC236}">
                <a16:creationId xmlns:a16="http://schemas.microsoft.com/office/drawing/2014/main" id="{9D9F5CBE-D448-25EB-91A0-AE5CF3F8D532}"/>
              </a:ext>
            </a:extLst>
          </p:cNvPr>
          <p:cNvSpPr/>
          <p:nvPr/>
        </p:nvSpPr>
        <p:spPr>
          <a:xfrm rot="5400000">
            <a:off x="1492857" y="4153163"/>
            <a:ext cx="45719" cy="725557"/>
          </a:xfrm>
          <a:prstGeom prst="rightBrace">
            <a:avLst/>
          </a:prstGeom>
          <a:ln w="1270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207D3E2-D589-D5A9-97B3-41C54CCCAF32}"/>
              </a:ext>
            </a:extLst>
          </p:cNvPr>
          <p:cNvSpPr txBox="1"/>
          <p:nvPr/>
        </p:nvSpPr>
        <p:spPr>
          <a:xfrm>
            <a:off x="329413" y="4548654"/>
            <a:ext cx="24386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Integration by parts</a:t>
            </a:r>
            <a:endParaRPr lang="en-NL" sz="1400" dirty="0"/>
          </a:p>
        </p:txBody>
      </p:sp>
    </p:spTree>
    <p:extLst>
      <p:ext uri="{BB962C8B-B14F-4D97-AF65-F5344CB8AC3E}">
        <p14:creationId xmlns:p14="http://schemas.microsoft.com/office/powerpoint/2010/main" val="323902900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0C0EB6DA-A97E-8F11-84DB-5A5EF30EB0B7}"/>
              </a:ext>
            </a:extLst>
          </p:cNvPr>
          <p:cNvSpPr/>
          <p:nvPr/>
        </p:nvSpPr>
        <p:spPr>
          <a:xfrm>
            <a:off x="6522516" y="3407142"/>
            <a:ext cx="5615532" cy="142602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785586C-DFD4-CF95-6116-CB47FB1001E7}"/>
              </a:ext>
            </a:extLst>
          </p:cNvPr>
          <p:cNvSpPr/>
          <p:nvPr/>
        </p:nvSpPr>
        <p:spPr>
          <a:xfrm>
            <a:off x="239168" y="3428999"/>
            <a:ext cx="5615532" cy="142743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280066D-0A76-697F-4D82-E3FF53487F8D}"/>
              </a:ext>
            </a:extLst>
          </p:cNvPr>
          <p:cNvSpPr/>
          <p:nvPr/>
        </p:nvSpPr>
        <p:spPr>
          <a:xfrm>
            <a:off x="7712766" y="1476033"/>
            <a:ext cx="3912463" cy="100543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2F638ED-01ED-38C1-AA81-25B14197F131}"/>
              </a:ext>
            </a:extLst>
          </p:cNvPr>
          <p:cNvSpPr/>
          <p:nvPr/>
        </p:nvSpPr>
        <p:spPr>
          <a:xfrm>
            <a:off x="739050" y="2555178"/>
            <a:ext cx="3912463" cy="78579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4298" y="107917"/>
            <a:ext cx="11462927" cy="944563"/>
          </a:xfrm>
        </p:spPr>
        <p:txBody>
          <a:bodyPr>
            <a:normAutofit/>
          </a:bodyPr>
          <a:lstStyle/>
          <a:p>
            <a:r>
              <a:rPr lang="en-US" dirty="0"/>
              <a:t>Spatial discretization shallow waters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F9BB97A-B44C-9A40-B535-9C28844410EA}"/>
              </a:ext>
            </a:extLst>
          </p:cNvPr>
          <p:cNvSpPr txBox="1"/>
          <p:nvPr/>
        </p:nvSpPr>
        <p:spPr>
          <a:xfrm>
            <a:off x="354296" y="985640"/>
            <a:ext cx="118377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Replicating the continuous structures</a:t>
            </a:r>
            <a:endParaRPr lang="en-NL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50FA4AE-355D-DBCE-0A15-51B5EF214AA6}"/>
              </a:ext>
            </a:extLst>
          </p:cNvPr>
          <p:cNvSpPr/>
          <p:nvPr/>
        </p:nvSpPr>
        <p:spPr>
          <a:xfrm>
            <a:off x="739050" y="1476033"/>
            <a:ext cx="3912463" cy="100543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A6EED12-311E-F2F1-FCCC-EC171A373209}"/>
              </a:ext>
            </a:extLst>
          </p:cNvPr>
          <p:cNvSpPr/>
          <p:nvPr/>
        </p:nvSpPr>
        <p:spPr>
          <a:xfrm>
            <a:off x="7712766" y="2556459"/>
            <a:ext cx="3912463" cy="78451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46E2F6D2-6B55-9F1D-5F94-6E8711643A18}"/>
              </a:ext>
            </a:extLst>
          </p:cNvPr>
          <p:cNvSpPr/>
          <p:nvPr/>
        </p:nvSpPr>
        <p:spPr>
          <a:xfrm>
            <a:off x="1397352" y="1985379"/>
            <a:ext cx="954156" cy="149605"/>
          </a:xfrm>
          <a:custGeom>
            <a:avLst/>
            <a:gdLst>
              <a:gd name="connsiteX0" fmla="*/ 954156 w 954156"/>
              <a:gd name="connsiteY0" fmla="*/ 0 h 149605"/>
              <a:gd name="connsiteX1" fmla="*/ 526774 w 954156"/>
              <a:gd name="connsiteY1" fmla="*/ 149087 h 149605"/>
              <a:gd name="connsiteX2" fmla="*/ 0 w 954156"/>
              <a:gd name="connsiteY2" fmla="*/ 39757 h 149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54156" h="149605">
                <a:moveTo>
                  <a:pt x="954156" y="0"/>
                </a:moveTo>
                <a:cubicBezTo>
                  <a:pt x="819978" y="71230"/>
                  <a:pt x="685800" y="142461"/>
                  <a:pt x="526774" y="149087"/>
                </a:cubicBezTo>
                <a:cubicBezTo>
                  <a:pt x="367748" y="155713"/>
                  <a:pt x="183874" y="97735"/>
                  <a:pt x="0" y="39757"/>
                </a:cubicBezTo>
              </a:path>
            </a:pathLst>
          </a:custGeom>
          <a:noFill/>
          <a:ln w="1270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4CE93C1-8B32-1C30-C151-349F88FDF7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3715" y="1662948"/>
            <a:ext cx="3416300" cy="30480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377CCD86-7025-9648-EF9A-7E7B9DCCB603}"/>
              </a:ext>
            </a:extLst>
          </p:cNvPr>
          <p:cNvSpPr/>
          <p:nvPr/>
        </p:nvSpPr>
        <p:spPr>
          <a:xfrm>
            <a:off x="2971047" y="1985379"/>
            <a:ext cx="954156" cy="149605"/>
          </a:xfrm>
          <a:custGeom>
            <a:avLst/>
            <a:gdLst>
              <a:gd name="connsiteX0" fmla="*/ 954156 w 954156"/>
              <a:gd name="connsiteY0" fmla="*/ 0 h 149605"/>
              <a:gd name="connsiteX1" fmla="*/ 526774 w 954156"/>
              <a:gd name="connsiteY1" fmla="*/ 149087 h 149605"/>
              <a:gd name="connsiteX2" fmla="*/ 0 w 954156"/>
              <a:gd name="connsiteY2" fmla="*/ 39757 h 149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54156" h="149605">
                <a:moveTo>
                  <a:pt x="954156" y="0"/>
                </a:moveTo>
                <a:cubicBezTo>
                  <a:pt x="819978" y="71230"/>
                  <a:pt x="685800" y="142461"/>
                  <a:pt x="526774" y="149087"/>
                </a:cubicBezTo>
                <a:cubicBezTo>
                  <a:pt x="367748" y="155713"/>
                  <a:pt x="183874" y="97735"/>
                  <a:pt x="0" y="39757"/>
                </a:cubicBezTo>
              </a:path>
            </a:pathLst>
          </a:custGeom>
          <a:noFill/>
          <a:ln w="1270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7FF3C5A-D970-5E61-446C-64CAE162E5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6513" y="2178433"/>
            <a:ext cx="190500" cy="203200"/>
          </a:xfrm>
          <a:prstGeom prst="rect">
            <a:avLst/>
          </a:prstGeom>
        </p:spPr>
      </p:pic>
      <p:sp>
        <p:nvSpPr>
          <p:cNvPr id="11" name="Freeform 10">
            <a:extLst>
              <a:ext uri="{FF2B5EF4-FFF2-40B4-BE49-F238E27FC236}">
                <a16:creationId xmlns:a16="http://schemas.microsoft.com/office/drawing/2014/main" id="{7B25FA38-A712-B5AF-BE61-EF8FB0460E48}"/>
              </a:ext>
            </a:extLst>
          </p:cNvPr>
          <p:cNvSpPr/>
          <p:nvPr/>
        </p:nvSpPr>
        <p:spPr>
          <a:xfrm>
            <a:off x="8266796" y="1832979"/>
            <a:ext cx="954156" cy="149605"/>
          </a:xfrm>
          <a:custGeom>
            <a:avLst/>
            <a:gdLst>
              <a:gd name="connsiteX0" fmla="*/ 954156 w 954156"/>
              <a:gd name="connsiteY0" fmla="*/ 0 h 149605"/>
              <a:gd name="connsiteX1" fmla="*/ 526774 w 954156"/>
              <a:gd name="connsiteY1" fmla="*/ 149087 h 149605"/>
              <a:gd name="connsiteX2" fmla="*/ 0 w 954156"/>
              <a:gd name="connsiteY2" fmla="*/ 39757 h 149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54156" h="149605">
                <a:moveTo>
                  <a:pt x="954156" y="0"/>
                </a:moveTo>
                <a:cubicBezTo>
                  <a:pt x="819978" y="71230"/>
                  <a:pt x="685800" y="142461"/>
                  <a:pt x="526774" y="149087"/>
                </a:cubicBezTo>
                <a:cubicBezTo>
                  <a:pt x="367748" y="155713"/>
                  <a:pt x="183874" y="97735"/>
                  <a:pt x="0" y="39757"/>
                </a:cubicBezTo>
              </a:path>
            </a:pathLst>
          </a:custGeom>
          <a:noFill/>
          <a:ln w="1270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4D9B4A2D-7C84-F5D2-1EFC-1EE82213B800}"/>
              </a:ext>
            </a:extLst>
          </p:cNvPr>
          <p:cNvSpPr/>
          <p:nvPr/>
        </p:nvSpPr>
        <p:spPr>
          <a:xfrm>
            <a:off x="9840491" y="1832979"/>
            <a:ext cx="954156" cy="149605"/>
          </a:xfrm>
          <a:custGeom>
            <a:avLst/>
            <a:gdLst>
              <a:gd name="connsiteX0" fmla="*/ 954156 w 954156"/>
              <a:gd name="connsiteY0" fmla="*/ 0 h 149605"/>
              <a:gd name="connsiteX1" fmla="*/ 526774 w 954156"/>
              <a:gd name="connsiteY1" fmla="*/ 149087 h 149605"/>
              <a:gd name="connsiteX2" fmla="*/ 0 w 954156"/>
              <a:gd name="connsiteY2" fmla="*/ 39757 h 149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54156" h="149605">
                <a:moveTo>
                  <a:pt x="954156" y="0"/>
                </a:moveTo>
                <a:cubicBezTo>
                  <a:pt x="819978" y="71230"/>
                  <a:pt x="685800" y="142461"/>
                  <a:pt x="526774" y="149087"/>
                </a:cubicBezTo>
                <a:cubicBezTo>
                  <a:pt x="367748" y="155713"/>
                  <a:pt x="183874" y="97735"/>
                  <a:pt x="0" y="39757"/>
                </a:cubicBezTo>
              </a:path>
            </a:pathLst>
          </a:custGeom>
          <a:noFill/>
          <a:ln w="1270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B65ED24-EF3A-CDA8-9143-A885330A05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42726" y="2038733"/>
            <a:ext cx="139700" cy="1905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28E3706-FF14-3170-33D1-B520A97593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73282" y="2194825"/>
            <a:ext cx="254000" cy="1905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148FB45-43F6-62E3-6C09-B52E0D304B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63584" y="1487405"/>
            <a:ext cx="3314700" cy="3175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10D548C-5E1A-E6B7-E7CF-D3C7AF17D62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75957" y="2026033"/>
            <a:ext cx="266700" cy="2032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15A38AC-44A5-CF24-6807-5777CBAB8BE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34378" y="2861141"/>
            <a:ext cx="3644900" cy="3683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D5A9DD7-1E40-FDE0-8D90-6901D3A0EB0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724547" y="2615424"/>
            <a:ext cx="2070100" cy="2159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97B2BFC-74E9-A145-4BB4-4BA30E1BF32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96731" y="2615424"/>
            <a:ext cx="2197100" cy="2159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BA56876-1C9F-C30F-CA27-0EBECEC42C0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22031" y="2861141"/>
            <a:ext cx="3746500" cy="368300"/>
          </a:xfrm>
          <a:prstGeom prst="rect">
            <a:avLst/>
          </a:prstGeom>
        </p:spPr>
      </p:pic>
      <p:sp>
        <p:nvSpPr>
          <p:cNvPr id="21" name="Right Brace 20">
            <a:extLst>
              <a:ext uri="{FF2B5EF4-FFF2-40B4-BE49-F238E27FC236}">
                <a16:creationId xmlns:a16="http://schemas.microsoft.com/office/drawing/2014/main" id="{DCCF2555-138F-1486-C674-F6BC4AE56A2D}"/>
              </a:ext>
            </a:extLst>
          </p:cNvPr>
          <p:cNvSpPr/>
          <p:nvPr/>
        </p:nvSpPr>
        <p:spPr>
          <a:xfrm rot="16200000">
            <a:off x="9818560" y="2857983"/>
            <a:ext cx="65600" cy="1550230"/>
          </a:xfrm>
          <a:prstGeom prst="rightBrace">
            <a:avLst/>
          </a:prstGeom>
          <a:ln w="1270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F3E81AD-AFFB-64C0-C6A9-77C19477E9F2}"/>
              </a:ext>
            </a:extLst>
          </p:cNvPr>
          <p:cNvSpPr txBox="1"/>
          <p:nvPr/>
        </p:nvSpPr>
        <p:spPr>
          <a:xfrm>
            <a:off x="8632020" y="3325320"/>
            <a:ext cx="24386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Integration by parts</a:t>
            </a:r>
            <a:endParaRPr lang="en-NL" sz="1400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E1F4450E-58CA-A743-FBE2-77FAC9EE14A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707732" y="3679639"/>
            <a:ext cx="5245100" cy="8255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81B499B-1C3A-142A-B788-8EE372A7F39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63231" y="3633581"/>
            <a:ext cx="5499100" cy="876300"/>
          </a:xfrm>
          <a:prstGeom prst="rect">
            <a:avLst/>
          </a:prstGeom>
        </p:spPr>
      </p:pic>
      <p:sp>
        <p:nvSpPr>
          <p:cNvPr id="25" name="Right Brace 24">
            <a:extLst>
              <a:ext uri="{FF2B5EF4-FFF2-40B4-BE49-F238E27FC236}">
                <a16:creationId xmlns:a16="http://schemas.microsoft.com/office/drawing/2014/main" id="{9D9F5CBE-D448-25EB-91A0-AE5CF3F8D532}"/>
              </a:ext>
            </a:extLst>
          </p:cNvPr>
          <p:cNvSpPr/>
          <p:nvPr/>
        </p:nvSpPr>
        <p:spPr>
          <a:xfrm rot="5400000">
            <a:off x="1492857" y="4153163"/>
            <a:ext cx="45719" cy="725557"/>
          </a:xfrm>
          <a:prstGeom prst="rightBrace">
            <a:avLst/>
          </a:prstGeom>
          <a:ln w="1270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207D3E2-D589-D5A9-97B3-41C54CCCAF32}"/>
              </a:ext>
            </a:extLst>
          </p:cNvPr>
          <p:cNvSpPr txBox="1"/>
          <p:nvPr/>
        </p:nvSpPr>
        <p:spPr>
          <a:xfrm>
            <a:off x="329413" y="4548654"/>
            <a:ext cx="24386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Integration by parts</a:t>
            </a:r>
            <a:endParaRPr lang="en-NL" sz="1400" dirty="0"/>
          </a:p>
        </p:txBody>
      </p:sp>
    </p:spTree>
    <p:extLst>
      <p:ext uri="{BB962C8B-B14F-4D97-AF65-F5344CB8AC3E}">
        <p14:creationId xmlns:p14="http://schemas.microsoft.com/office/powerpoint/2010/main" val="306186397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FBE36D7C-C64E-159E-588D-D5D11D37F1D2}"/>
              </a:ext>
            </a:extLst>
          </p:cNvPr>
          <p:cNvSpPr/>
          <p:nvPr/>
        </p:nvSpPr>
        <p:spPr>
          <a:xfrm>
            <a:off x="6522516" y="4982900"/>
            <a:ext cx="5615532" cy="142602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BB79DB2-1669-DE47-D432-5E4104EC86FE}"/>
              </a:ext>
            </a:extLst>
          </p:cNvPr>
          <p:cNvSpPr/>
          <p:nvPr/>
        </p:nvSpPr>
        <p:spPr>
          <a:xfrm>
            <a:off x="263231" y="4982900"/>
            <a:ext cx="5615532" cy="142743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C0EB6DA-A97E-8F11-84DB-5A5EF30EB0B7}"/>
              </a:ext>
            </a:extLst>
          </p:cNvPr>
          <p:cNvSpPr/>
          <p:nvPr/>
        </p:nvSpPr>
        <p:spPr>
          <a:xfrm>
            <a:off x="6522516" y="3407142"/>
            <a:ext cx="5615532" cy="142602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785586C-DFD4-CF95-6116-CB47FB1001E7}"/>
              </a:ext>
            </a:extLst>
          </p:cNvPr>
          <p:cNvSpPr/>
          <p:nvPr/>
        </p:nvSpPr>
        <p:spPr>
          <a:xfrm>
            <a:off x="239168" y="3428999"/>
            <a:ext cx="5615532" cy="142743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280066D-0A76-697F-4D82-E3FF53487F8D}"/>
              </a:ext>
            </a:extLst>
          </p:cNvPr>
          <p:cNvSpPr/>
          <p:nvPr/>
        </p:nvSpPr>
        <p:spPr>
          <a:xfrm>
            <a:off x="7712766" y="1476033"/>
            <a:ext cx="3912463" cy="100543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2F638ED-01ED-38C1-AA81-25B14197F131}"/>
              </a:ext>
            </a:extLst>
          </p:cNvPr>
          <p:cNvSpPr/>
          <p:nvPr/>
        </p:nvSpPr>
        <p:spPr>
          <a:xfrm>
            <a:off x="739050" y="2555178"/>
            <a:ext cx="3912463" cy="78579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4298" y="107917"/>
            <a:ext cx="11462927" cy="944563"/>
          </a:xfrm>
        </p:spPr>
        <p:txBody>
          <a:bodyPr>
            <a:normAutofit/>
          </a:bodyPr>
          <a:lstStyle/>
          <a:p>
            <a:r>
              <a:rPr lang="en-US" dirty="0"/>
              <a:t>Spatial discretization shallow waters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F9BB97A-B44C-9A40-B535-9C28844410EA}"/>
              </a:ext>
            </a:extLst>
          </p:cNvPr>
          <p:cNvSpPr txBox="1"/>
          <p:nvPr/>
        </p:nvSpPr>
        <p:spPr>
          <a:xfrm>
            <a:off x="354296" y="985640"/>
            <a:ext cx="118377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Replicating the continuous structures</a:t>
            </a:r>
            <a:endParaRPr lang="en-NL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50FA4AE-355D-DBCE-0A15-51B5EF214AA6}"/>
              </a:ext>
            </a:extLst>
          </p:cNvPr>
          <p:cNvSpPr/>
          <p:nvPr/>
        </p:nvSpPr>
        <p:spPr>
          <a:xfrm>
            <a:off x="739050" y="1476033"/>
            <a:ext cx="3912463" cy="100543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A6EED12-311E-F2F1-FCCC-EC171A373209}"/>
              </a:ext>
            </a:extLst>
          </p:cNvPr>
          <p:cNvSpPr/>
          <p:nvPr/>
        </p:nvSpPr>
        <p:spPr>
          <a:xfrm>
            <a:off x="7712766" y="2556459"/>
            <a:ext cx="3912463" cy="78451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46E2F6D2-6B55-9F1D-5F94-6E8711643A18}"/>
              </a:ext>
            </a:extLst>
          </p:cNvPr>
          <p:cNvSpPr/>
          <p:nvPr/>
        </p:nvSpPr>
        <p:spPr>
          <a:xfrm>
            <a:off x="1397352" y="1985379"/>
            <a:ext cx="954156" cy="149605"/>
          </a:xfrm>
          <a:custGeom>
            <a:avLst/>
            <a:gdLst>
              <a:gd name="connsiteX0" fmla="*/ 954156 w 954156"/>
              <a:gd name="connsiteY0" fmla="*/ 0 h 149605"/>
              <a:gd name="connsiteX1" fmla="*/ 526774 w 954156"/>
              <a:gd name="connsiteY1" fmla="*/ 149087 h 149605"/>
              <a:gd name="connsiteX2" fmla="*/ 0 w 954156"/>
              <a:gd name="connsiteY2" fmla="*/ 39757 h 149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54156" h="149605">
                <a:moveTo>
                  <a:pt x="954156" y="0"/>
                </a:moveTo>
                <a:cubicBezTo>
                  <a:pt x="819978" y="71230"/>
                  <a:pt x="685800" y="142461"/>
                  <a:pt x="526774" y="149087"/>
                </a:cubicBezTo>
                <a:cubicBezTo>
                  <a:pt x="367748" y="155713"/>
                  <a:pt x="183874" y="97735"/>
                  <a:pt x="0" y="39757"/>
                </a:cubicBezTo>
              </a:path>
            </a:pathLst>
          </a:custGeom>
          <a:noFill/>
          <a:ln w="1270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4CE93C1-8B32-1C30-C151-349F88FDF7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3715" y="1662948"/>
            <a:ext cx="3416300" cy="30480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377CCD86-7025-9648-EF9A-7E7B9DCCB603}"/>
              </a:ext>
            </a:extLst>
          </p:cNvPr>
          <p:cNvSpPr/>
          <p:nvPr/>
        </p:nvSpPr>
        <p:spPr>
          <a:xfrm>
            <a:off x="2971047" y="1985379"/>
            <a:ext cx="954156" cy="149605"/>
          </a:xfrm>
          <a:custGeom>
            <a:avLst/>
            <a:gdLst>
              <a:gd name="connsiteX0" fmla="*/ 954156 w 954156"/>
              <a:gd name="connsiteY0" fmla="*/ 0 h 149605"/>
              <a:gd name="connsiteX1" fmla="*/ 526774 w 954156"/>
              <a:gd name="connsiteY1" fmla="*/ 149087 h 149605"/>
              <a:gd name="connsiteX2" fmla="*/ 0 w 954156"/>
              <a:gd name="connsiteY2" fmla="*/ 39757 h 149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54156" h="149605">
                <a:moveTo>
                  <a:pt x="954156" y="0"/>
                </a:moveTo>
                <a:cubicBezTo>
                  <a:pt x="819978" y="71230"/>
                  <a:pt x="685800" y="142461"/>
                  <a:pt x="526774" y="149087"/>
                </a:cubicBezTo>
                <a:cubicBezTo>
                  <a:pt x="367748" y="155713"/>
                  <a:pt x="183874" y="97735"/>
                  <a:pt x="0" y="39757"/>
                </a:cubicBezTo>
              </a:path>
            </a:pathLst>
          </a:custGeom>
          <a:noFill/>
          <a:ln w="1270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7FF3C5A-D970-5E61-446C-64CAE162E5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6513" y="2178433"/>
            <a:ext cx="190500" cy="203200"/>
          </a:xfrm>
          <a:prstGeom prst="rect">
            <a:avLst/>
          </a:prstGeom>
        </p:spPr>
      </p:pic>
      <p:sp>
        <p:nvSpPr>
          <p:cNvPr id="11" name="Freeform 10">
            <a:extLst>
              <a:ext uri="{FF2B5EF4-FFF2-40B4-BE49-F238E27FC236}">
                <a16:creationId xmlns:a16="http://schemas.microsoft.com/office/drawing/2014/main" id="{7B25FA38-A712-B5AF-BE61-EF8FB0460E48}"/>
              </a:ext>
            </a:extLst>
          </p:cNvPr>
          <p:cNvSpPr/>
          <p:nvPr/>
        </p:nvSpPr>
        <p:spPr>
          <a:xfrm>
            <a:off x="8266796" y="1832979"/>
            <a:ext cx="954156" cy="149605"/>
          </a:xfrm>
          <a:custGeom>
            <a:avLst/>
            <a:gdLst>
              <a:gd name="connsiteX0" fmla="*/ 954156 w 954156"/>
              <a:gd name="connsiteY0" fmla="*/ 0 h 149605"/>
              <a:gd name="connsiteX1" fmla="*/ 526774 w 954156"/>
              <a:gd name="connsiteY1" fmla="*/ 149087 h 149605"/>
              <a:gd name="connsiteX2" fmla="*/ 0 w 954156"/>
              <a:gd name="connsiteY2" fmla="*/ 39757 h 149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54156" h="149605">
                <a:moveTo>
                  <a:pt x="954156" y="0"/>
                </a:moveTo>
                <a:cubicBezTo>
                  <a:pt x="819978" y="71230"/>
                  <a:pt x="685800" y="142461"/>
                  <a:pt x="526774" y="149087"/>
                </a:cubicBezTo>
                <a:cubicBezTo>
                  <a:pt x="367748" y="155713"/>
                  <a:pt x="183874" y="97735"/>
                  <a:pt x="0" y="39757"/>
                </a:cubicBezTo>
              </a:path>
            </a:pathLst>
          </a:custGeom>
          <a:noFill/>
          <a:ln w="1270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4D9B4A2D-7C84-F5D2-1EFC-1EE82213B800}"/>
              </a:ext>
            </a:extLst>
          </p:cNvPr>
          <p:cNvSpPr/>
          <p:nvPr/>
        </p:nvSpPr>
        <p:spPr>
          <a:xfrm>
            <a:off x="9840491" y="1832979"/>
            <a:ext cx="954156" cy="149605"/>
          </a:xfrm>
          <a:custGeom>
            <a:avLst/>
            <a:gdLst>
              <a:gd name="connsiteX0" fmla="*/ 954156 w 954156"/>
              <a:gd name="connsiteY0" fmla="*/ 0 h 149605"/>
              <a:gd name="connsiteX1" fmla="*/ 526774 w 954156"/>
              <a:gd name="connsiteY1" fmla="*/ 149087 h 149605"/>
              <a:gd name="connsiteX2" fmla="*/ 0 w 954156"/>
              <a:gd name="connsiteY2" fmla="*/ 39757 h 149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54156" h="149605">
                <a:moveTo>
                  <a:pt x="954156" y="0"/>
                </a:moveTo>
                <a:cubicBezTo>
                  <a:pt x="819978" y="71230"/>
                  <a:pt x="685800" y="142461"/>
                  <a:pt x="526774" y="149087"/>
                </a:cubicBezTo>
                <a:cubicBezTo>
                  <a:pt x="367748" y="155713"/>
                  <a:pt x="183874" y="97735"/>
                  <a:pt x="0" y="39757"/>
                </a:cubicBezTo>
              </a:path>
            </a:pathLst>
          </a:custGeom>
          <a:noFill/>
          <a:ln w="1270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B65ED24-EF3A-CDA8-9143-A885330A05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42726" y="2038733"/>
            <a:ext cx="139700" cy="1905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28E3706-FF14-3170-33D1-B520A97593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73282" y="2194825"/>
            <a:ext cx="254000" cy="1905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148FB45-43F6-62E3-6C09-B52E0D304B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63584" y="1487405"/>
            <a:ext cx="3314700" cy="3175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10D548C-5E1A-E6B7-E7CF-D3C7AF17D62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75957" y="2026033"/>
            <a:ext cx="266700" cy="2032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15A38AC-44A5-CF24-6807-5777CBAB8BE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34378" y="2861141"/>
            <a:ext cx="3644900" cy="3683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D5A9DD7-1E40-FDE0-8D90-6901D3A0EB0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724547" y="2615424"/>
            <a:ext cx="2070100" cy="2159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97B2BFC-74E9-A145-4BB4-4BA30E1BF32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96731" y="2615424"/>
            <a:ext cx="2197100" cy="2159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BA56876-1C9F-C30F-CA27-0EBECEC42C0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22031" y="2861141"/>
            <a:ext cx="3746500" cy="368300"/>
          </a:xfrm>
          <a:prstGeom prst="rect">
            <a:avLst/>
          </a:prstGeom>
        </p:spPr>
      </p:pic>
      <p:sp>
        <p:nvSpPr>
          <p:cNvPr id="21" name="Right Brace 20">
            <a:extLst>
              <a:ext uri="{FF2B5EF4-FFF2-40B4-BE49-F238E27FC236}">
                <a16:creationId xmlns:a16="http://schemas.microsoft.com/office/drawing/2014/main" id="{DCCF2555-138F-1486-C674-F6BC4AE56A2D}"/>
              </a:ext>
            </a:extLst>
          </p:cNvPr>
          <p:cNvSpPr/>
          <p:nvPr/>
        </p:nvSpPr>
        <p:spPr>
          <a:xfrm rot="16200000">
            <a:off x="9818560" y="2857983"/>
            <a:ext cx="65600" cy="1550230"/>
          </a:xfrm>
          <a:prstGeom prst="rightBrace">
            <a:avLst/>
          </a:prstGeom>
          <a:ln w="1270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F3E81AD-AFFB-64C0-C6A9-77C19477E9F2}"/>
              </a:ext>
            </a:extLst>
          </p:cNvPr>
          <p:cNvSpPr txBox="1"/>
          <p:nvPr/>
        </p:nvSpPr>
        <p:spPr>
          <a:xfrm>
            <a:off x="8632020" y="3325320"/>
            <a:ext cx="24386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Integration by parts</a:t>
            </a:r>
            <a:endParaRPr lang="en-NL" sz="1400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E1F4450E-58CA-A743-FBE2-77FAC9EE14A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707732" y="3679639"/>
            <a:ext cx="5245100" cy="8255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81B499B-1C3A-142A-B788-8EE372A7F39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63231" y="3633581"/>
            <a:ext cx="5499100" cy="876300"/>
          </a:xfrm>
          <a:prstGeom prst="rect">
            <a:avLst/>
          </a:prstGeom>
        </p:spPr>
      </p:pic>
      <p:sp>
        <p:nvSpPr>
          <p:cNvPr id="25" name="Right Brace 24">
            <a:extLst>
              <a:ext uri="{FF2B5EF4-FFF2-40B4-BE49-F238E27FC236}">
                <a16:creationId xmlns:a16="http://schemas.microsoft.com/office/drawing/2014/main" id="{9D9F5CBE-D448-25EB-91A0-AE5CF3F8D532}"/>
              </a:ext>
            </a:extLst>
          </p:cNvPr>
          <p:cNvSpPr/>
          <p:nvPr/>
        </p:nvSpPr>
        <p:spPr>
          <a:xfrm rot="5400000">
            <a:off x="1492857" y="4153163"/>
            <a:ext cx="45719" cy="725557"/>
          </a:xfrm>
          <a:prstGeom prst="rightBrace">
            <a:avLst/>
          </a:prstGeom>
          <a:ln w="1270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207D3E2-D589-D5A9-97B3-41C54CCCAF32}"/>
              </a:ext>
            </a:extLst>
          </p:cNvPr>
          <p:cNvSpPr txBox="1"/>
          <p:nvPr/>
        </p:nvSpPr>
        <p:spPr>
          <a:xfrm>
            <a:off x="329413" y="4548654"/>
            <a:ext cx="24386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Integration by parts</a:t>
            </a:r>
            <a:endParaRPr lang="en-NL" sz="1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800B075-A8D8-9B6E-062E-A0F6574A63F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235735" y="6371700"/>
            <a:ext cx="101600" cy="1651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B53D8702-4080-84AE-BB25-2D09FEF9611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9484" y="5220630"/>
            <a:ext cx="4914900" cy="9906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FF9AE1B9-7A38-DA12-25A0-2B93337E98A2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211547" y="5220630"/>
            <a:ext cx="4914900" cy="990600"/>
          </a:xfrm>
          <a:prstGeom prst="rect">
            <a:avLst/>
          </a:prstGeom>
        </p:spPr>
      </p:pic>
      <p:sp>
        <p:nvSpPr>
          <p:cNvPr id="35" name="Right Brace 34">
            <a:extLst>
              <a:ext uri="{FF2B5EF4-FFF2-40B4-BE49-F238E27FC236}">
                <a16:creationId xmlns:a16="http://schemas.microsoft.com/office/drawing/2014/main" id="{6C6F1055-6B08-0B03-1BDA-3C266F738D34}"/>
              </a:ext>
            </a:extLst>
          </p:cNvPr>
          <p:cNvSpPr/>
          <p:nvPr/>
        </p:nvSpPr>
        <p:spPr>
          <a:xfrm rot="5400000">
            <a:off x="3256716" y="4959056"/>
            <a:ext cx="59639" cy="2563988"/>
          </a:xfrm>
          <a:prstGeom prst="rightBrace">
            <a:avLst/>
          </a:prstGeom>
          <a:ln w="1270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F933E26F-F18B-79CD-545D-0C44470F8E8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863215" y="6328586"/>
            <a:ext cx="101600" cy="165100"/>
          </a:xfrm>
          <a:prstGeom prst="rect">
            <a:avLst/>
          </a:prstGeom>
        </p:spPr>
      </p:pic>
      <p:sp>
        <p:nvSpPr>
          <p:cNvPr id="37" name="Right Brace 36">
            <a:extLst>
              <a:ext uri="{FF2B5EF4-FFF2-40B4-BE49-F238E27FC236}">
                <a16:creationId xmlns:a16="http://schemas.microsoft.com/office/drawing/2014/main" id="{82953BE2-F961-3614-27B6-F240B483C890}"/>
              </a:ext>
            </a:extLst>
          </p:cNvPr>
          <p:cNvSpPr/>
          <p:nvPr/>
        </p:nvSpPr>
        <p:spPr>
          <a:xfrm rot="5400000">
            <a:off x="9884196" y="4915942"/>
            <a:ext cx="59639" cy="2563988"/>
          </a:xfrm>
          <a:prstGeom prst="rightBrace">
            <a:avLst/>
          </a:prstGeom>
          <a:ln w="1270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91308008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B280066D-0A76-697F-4D82-E3FF53487F8D}"/>
              </a:ext>
            </a:extLst>
          </p:cNvPr>
          <p:cNvSpPr/>
          <p:nvPr/>
        </p:nvSpPr>
        <p:spPr>
          <a:xfrm>
            <a:off x="7712766" y="1476033"/>
            <a:ext cx="3912463" cy="100543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4298" y="107917"/>
            <a:ext cx="11462927" cy="944563"/>
          </a:xfrm>
        </p:spPr>
        <p:txBody>
          <a:bodyPr>
            <a:normAutofit/>
          </a:bodyPr>
          <a:lstStyle/>
          <a:p>
            <a:r>
              <a:rPr lang="en-US" dirty="0"/>
              <a:t>Spatial discretization shallow waters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F9BB97A-B44C-9A40-B535-9C28844410EA}"/>
              </a:ext>
            </a:extLst>
          </p:cNvPr>
          <p:cNvSpPr txBox="1"/>
          <p:nvPr/>
        </p:nvSpPr>
        <p:spPr>
          <a:xfrm>
            <a:off x="354296" y="985640"/>
            <a:ext cx="118377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Replicating the continuous structures: de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Rham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complex</a:t>
            </a:r>
            <a:endParaRPr lang="en-NL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50FA4AE-355D-DBCE-0A15-51B5EF214AA6}"/>
              </a:ext>
            </a:extLst>
          </p:cNvPr>
          <p:cNvSpPr/>
          <p:nvPr/>
        </p:nvSpPr>
        <p:spPr>
          <a:xfrm>
            <a:off x="739050" y="1476033"/>
            <a:ext cx="3912463" cy="100543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46E2F6D2-6B55-9F1D-5F94-6E8711643A18}"/>
              </a:ext>
            </a:extLst>
          </p:cNvPr>
          <p:cNvSpPr/>
          <p:nvPr/>
        </p:nvSpPr>
        <p:spPr>
          <a:xfrm>
            <a:off x="1397352" y="1985379"/>
            <a:ext cx="954156" cy="149605"/>
          </a:xfrm>
          <a:custGeom>
            <a:avLst/>
            <a:gdLst>
              <a:gd name="connsiteX0" fmla="*/ 954156 w 954156"/>
              <a:gd name="connsiteY0" fmla="*/ 0 h 149605"/>
              <a:gd name="connsiteX1" fmla="*/ 526774 w 954156"/>
              <a:gd name="connsiteY1" fmla="*/ 149087 h 149605"/>
              <a:gd name="connsiteX2" fmla="*/ 0 w 954156"/>
              <a:gd name="connsiteY2" fmla="*/ 39757 h 149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54156" h="149605">
                <a:moveTo>
                  <a:pt x="954156" y="0"/>
                </a:moveTo>
                <a:cubicBezTo>
                  <a:pt x="819978" y="71230"/>
                  <a:pt x="685800" y="142461"/>
                  <a:pt x="526774" y="149087"/>
                </a:cubicBezTo>
                <a:cubicBezTo>
                  <a:pt x="367748" y="155713"/>
                  <a:pt x="183874" y="97735"/>
                  <a:pt x="0" y="39757"/>
                </a:cubicBezTo>
              </a:path>
            </a:pathLst>
          </a:custGeom>
          <a:noFill/>
          <a:ln w="1270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4CE93C1-8B32-1C30-C151-349F88FDF7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3715" y="1662948"/>
            <a:ext cx="3416300" cy="30480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377CCD86-7025-9648-EF9A-7E7B9DCCB603}"/>
              </a:ext>
            </a:extLst>
          </p:cNvPr>
          <p:cNvSpPr/>
          <p:nvPr/>
        </p:nvSpPr>
        <p:spPr>
          <a:xfrm>
            <a:off x="2971047" y="1985379"/>
            <a:ext cx="954156" cy="149605"/>
          </a:xfrm>
          <a:custGeom>
            <a:avLst/>
            <a:gdLst>
              <a:gd name="connsiteX0" fmla="*/ 954156 w 954156"/>
              <a:gd name="connsiteY0" fmla="*/ 0 h 149605"/>
              <a:gd name="connsiteX1" fmla="*/ 526774 w 954156"/>
              <a:gd name="connsiteY1" fmla="*/ 149087 h 149605"/>
              <a:gd name="connsiteX2" fmla="*/ 0 w 954156"/>
              <a:gd name="connsiteY2" fmla="*/ 39757 h 149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54156" h="149605">
                <a:moveTo>
                  <a:pt x="954156" y="0"/>
                </a:moveTo>
                <a:cubicBezTo>
                  <a:pt x="819978" y="71230"/>
                  <a:pt x="685800" y="142461"/>
                  <a:pt x="526774" y="149087"/>
                </a:cubicBezTo>
                <a:cubicBezTo>
                  <a:pt x="367748" y="155713"/>
                  <a:pt x="183874" y="97735"/>
                  <a:pt x="0" y="39757"/>
                </a:cubicBezTo>
              </a:path>
            </a:pathLst>
          </a:custGeom>
          <a:noFill/>
          <a:ln w="1270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7FF3C5A-D970-5E61-446C-64CAE162E5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6513" y="2178433"/>
            <a:ext cx="190500" cy="203200"/>
          </a:xfrm>
          <a:prstGeom prst="rect">
            <a:avLst/>
          </a:prstGeom>
        </p:spPr>
      </p:pic>
      <p:sp>
        <p:nvSpPr>
          <p:cNvPr id="11" name="Freeform 10">
            <a:extLst>
              <a:ext uri="{FF2B5EF4-FFF2-40B4-BE49-F238E27FC236}">
                <a16:creationId xmlns:a16="http://schemas.microsoft.com/office/drawing/2014/main" id="{7B25FA38-A712-B5AF-BE61-EF8FB0460E48}"/>
              </a:ext>
            </a:extLst>
          </p:cNvPr>
          <p:cNvSpPr/>
          <p:nvPr/>
        </p:nvSpPr>
        <p:spPr>
          <a:xfrm>
            <a:off x="8266796" y="1832979"/>
            <a:ext cx="954156" cy="149605"/>
          </a:xfrm>
          <a:custGeom>
            <a:avLst/>
            <a:gdLst>
              <a:gd name="connsiteX0" fmla="*/ 954156 w 954156"/>
              <a:gd name="connsiteY0" fmla="*/ 0 h 149605"/>
              <a:gd name="connsiteX1" fmla="*/ 526774 w 954156"/>
              <a:gd name="connsiteY1" fmla="*/ 149087 h 149605"/>
              <a:gd name="connsiteX2" fmla="*/ 0 w 954156"/>
              <a:gd name="connsiteY2" fmla="*/ 39757 h 149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54156" h="149605">
                <a:moveTo>
                  <a:pt x="954156" y="0"/>
                </a:moveTo>
                <a:cubicBezTo>
                  <a:pt x="819978" y="71230"/>
                  <a:pt x="685800" y="142461"/>
                  <a:pt x="526774" y="149087"/>
                </a:cubicBezTo>
                <a:cubicBezTo>
                  <a:pt x="367748" y="155713"/>
                  <a:pt x="183874" y="97735"/>
                  <a:pt x="0" y="39757"/>
                </a:cubicBezTo>
              </a:path>
            </a:pathLst>
          </a:custGeom>
          <a:noFill/>
          <a:ln w="1270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4D9B4A2D-7C84-F5D2-1EFC-1EE82213B800}"/>
              </a:ext>
            </a:extLst>
          </p:cNvPr>
          <p:cNvSpPr/>
          <p:nvPr/>
        </p:nvSpPr>
        <p:spPr>
          <a:xfrm>
            <a:off x="9840491" y="1832979"/>
            <a:ext cx="954156" cy="149605"/>
          </a:xfrm>
          <a:custGeom>
            <a:avLst/>
            <a:gdLst>
              <a:gd name="connsiteX0" fmla="*/ 954156 w 954156"/>
              <a:gd name="connsiteY0" fmla="*/ 0 h 149605"/>
              <a:gd name="connsiteX1" fmla="*/ 526774 w 954156"/>
              <a:gd name="connsiteY1" fmla="*/ 149087 h 149605"/>
              <a:gd name="connsiteX2" fmla="*/ 0 w 954156"/>
              <a:gd name="connsiteY2" fmla="*/ 39757 h 149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54156" h="149605">
                <a:moveTo>
                  <a:pt x="954156" y="0"/>
                </a:moveTo>
                <a:cubicBezTo>
                  <a:pt x="819978" y="71230"/>
                  <a:pt x="685800" y="142461"/>
                  <a:pt x="526774" y="149087"/>
                </a:cubicBezTo>
                <a:cubicBezTo>
                  <a:pt x="367748" y="155713"/>
                  <a:pt x="183874" y="97735"/>
                  <a:pt x="0" y="39757"/>
                </a:cubicBezTo>
              </a:path>
            </a:pathLst>
          </a:custGeom>
          <a:noFill/>
          <a:ln w="1270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B65ED24-EF3A-CDA8-9143-A885330A05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42726" y="2038733"/>
            <a:ext cx="139700" cy="1905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28E3706-FF14-3170-33D1-B520A97593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73282" y="2194825"/>
            <a:ext cx="254000" cy="1905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148FB45-43F6-62E3-6C09-B52E0D304B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63584" y="1487405"/>
            <a:ext cx="3314700" cy="3175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10D548C-5E1A-E6B7-E7CF-D3C7AF17D62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75957" y="2026033"/>
            <a:ext cx="266700" cy="20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68147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B280066D-0A76-697F-4D82-E3FF53487F8D}"/>
              </a:ext>
            </a:extLst>
          </p:cNvPr>
          <p:cNvSpPr/>
          <p:nvPr/>
        </p:nvSpPr>
        <p:spPr>
          <a:xfrm>
            <a:off x="7712766" y="1476033"/>
            <a:ext cx="3912463" cy="100543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4298" y="107917"/>
            <a:ext cx="11462927" cy="944563"/>
          </a:xfrm>
        </p:spPr>
        <p:txBody>
          <a:bodyPr>
            <a:normAutofit/>
          </a:bodyPr>
          <a:lstStyle/>
          <a:p>
            <a:r>
              <a:rPr lang="en-US" dirty="0"/>
              <a:t>Spatial discretization shallow waters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F9BB97A-B44C-9A40-B535-9C28844410EA}"/>
              </a:ext>
            </a:extLst>
          </p:cNvPr>
          <p:cNvSpPr txBox="1"/>
          <p:nvPr/>
        </p:nvSpPr>
        <p:spPr>
          <a:xfrm>
            <a:off x="354296" y="985640"/>
            <a:ext cx="118377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Replicating the continuous structures: de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Rham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complex</a:t>
            </a:r>
            <a:endParaRPr lang="en-NL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50FA4AE-355D-DBCE-0A15-51B5EF214AA6}"/>
              </a:ext>
            </a:extLst>
          </p:cNvPr>
          <p:cNvSpPr/>
          <p:nvPr/>
        </p:nvSpPr>
        <p:spPr>
          <a:xfrm>
            <a:off x="739050" y="1476033"/>
            <a:ext cx="3912463" cy="100543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46E2F6D2-6B55-9F1D-5F94-6E8711643A18}"/>
              </a:ext>
            </a:extLst>
          </p:cNvPr>
          <p:cNvSpPr/>
          <p:nvPr/>
        </p:nvSpPr>
        <p:spPr>
          <a:xfrm>
            <a:off x="1397352" y="1985379"/>
            <a:ext cx="954156" cy="149605"/>
          </a:xfrm>
          <a:custGeom>
            <a:avLst/>
            <a:gdLst>
              <a:gd name="connsiteX0" fmla="*/ 954156 w 954156"/>
              <a:gd name="connsiteY0" fmla="*/ 0 h 149605"/>
              <a:gd name="connsiteX1" fmla="*/ 526774 w 954156"/>
              <a:gd name="connsiteY1" fmla="*/ 149087 h 149605"/>
              <a:gd name="connsiteX2" fmla="*/ 0 w 954156"/>
              <a:gd name="connsiteY2" fmla="*/ 39757 h 149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54156" h="149605">
                <a:moveTo>
                  <a:pt x="954156" y="0"/>
                </a:moveTo>
                <a:cubicBezTo>
                  <a:pt x="819978" y="71230"/>
                  <a:pt x="685800" y="142461"/>
                  <a:pt x="526774" y="149087"/>
                </a:cubicBezTo>
                <a:cubicBezTo>
                  <a:pt x="367748" y="155713"/>
                  <a:pt x="183874" y="97735"/>
                  <a:pt x="0" y="39757"/>
                </a:cubicBezTo>
              </a:path>
            </a:pathLst>
          </a:custGeom>
          <a:noFill/>
          <a:ln w="1270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4CE93C1-8B32-1C30-C151-349F88FDF7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3715" y="1662948"/>
            <a:ext cx="3416300" cy="30480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377CCD86-7025-9648-EF9A-7E7B9DCCB603}"/>
              </a:ext>
            </a:extLst>
          </p:cNvPr>
          <p:cNvSpPr/>
          <p:nvPr/>
        </p:nvSpPr>
        <p:spPr>
          <a:xfrm>
            <a:off x="2971047" y="1985379"/>
            <a:ext cx="954156" cy="149605"/>
          </a:xfrm>
          <a:custGeom>
            <a:avLst/>
            <a:gdLst>
              <a:gd name="connsiteX0" fmla="*/ 954156 w 954156"/>
              <a:gd name="connsiteY0" fmla="*/ 0 h 149605"/>
              <a:gd name="connsiteX1" fmla="*/ 526774 w 954156"/>
              <a:gd name="connsiteY1" fmla="*/ 149087 h 149605"/>
              <a:gd name="connsiteX2" fmla="*/ 0 w 954156"/>
              <a:gd name="connsiteY2" fmla="*/ 39757 h 149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54156" h="149605">
                <a:moveTo>
                  <a:pt x="954156" y="0"/>
                </a:moveTo>
                <a:cubicBezTo>
                  <a:pt x="819978" y="71230"/>
                  <a:pt x="685800" y="142461"/>
                  <a:pt x="526774" y="149087"/>
                </a:cubicBezTo>
                <a:cubicBezTo>
                  <a:pt x="367748" y="155713"/>
                  <a:pt x="183874" y="97735"/>
                  <a:pt x="0" y="39757"/>
                </a:cubicBezTo>
              </a:path>
            </a:pathLst>
          </a:custGeom>
          <a:noFill/>
          <a:ln w="1270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7FF3C5A-D970-5E61-446C-64CAE162E5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6513" y="2178433"/>
            <a:ext cx="190500" cy="203200"/>
          </a:xfrm>
          <a:prstGeom prst="rect">
            <a:avLst/>
          </a:prstGeom>
        </p:spPr>
      </p:pic>
      <p:sp>
        <p:nvSpPr>
          <p:cNvPr id="11" name="Freeform 10">
            <a:extLst>
              <a:ext uri="{FF2B5EF4-FFF2-40B4-BE49-F238E27FC236}">
                <a16:creationId xmlns:a16="http://schemas.microsoft.com/office/drawing/2014/main" id="{7B25FA38-A712-B5AF-BE61-EF8FB0460E48}"/>
              </a:ext>
            </a:extLst>
          </p:cNvPr>
          <p:cNvSpPr/>
          <p:nvPr/>
        </p:nvSpPr>
        <p:spPr>
          <a:xfrm>
            <a:off x="8266796" y="1832979"/>
            <a:ext cx="954156" cy="149605"/>
          </a:xfrm>
          <a:custGeom>
            <a:avLst/>
            <a:gdLst>
              <a:gd name="connsiteX0" fmla="*/ 954156 w 954156"/>
              <a:gd name="connsiteY0" fmla="*/ 0 h 149605"/>
              <a:gd name="connsiteX1" fmla="*/ 526774 w 954156"/>
              <a:gd name="connsiteY1" fmla="*/ 149087 h 149605"/>
              <a:gd name="connsiteX2" fmla="*/ 0 w 954156"/>
              <a:gd name="connsiteY2" fmla="*/ 39757 h 149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54156" h="149605">
                <a:moveTo>
                  <a:pt x="954156" y="0"/>
                </a:moveTo>
                <a:cubicBezTo>
                  <a:pt x="819978" y="71230"/>
                  <a:pt x="685800" y="142461"/>
                  <a:pt x="526774" y="149087"/>
                </a:cubicBezTo>
                <a:cubicBezTo>
                  <a:pt x="367748" y="155713"/>
                  <a:pt x="183874" y="97735"/>
                  <a:pt x="0" y="39757"/>
                </a:cubicBezTo>
              </a:path>
            </a:pathLst>
          </a:custGeom>
          <a:noFill/>
          <a:ln w="1270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4D9B4A2D-7C84-F5D2-1EFC-1EE82213B800}"/>
              </a:ext>
            </a:extLst>
          </p:cNvPr>
          <p:cNvSpPr/>
          <p:nvPr/>
        </p:nvSpPr>
        <p:spPr>
          <a:xfrm>
            <a:off x="9840491" y="1832979"/>
            <a:ext cx="954156" cy="149605"/>
          </a:xfrm>
          <a:custGeom>
            <a:avLst/>
            <a:gdLst>
              <a:gd name="connsiteX0" fmla="*/ 954156 w 954156"/>
              <a:gd name="connsiteY0" fmla="*/ 0 h 149605"/>
              <a:gd name="connsiteX1" fmla="*/ 526774 w 954156"/>
              <a:gd name="connsiteY1" fmla="*/ 149087 h 149605"/>
              <a:gd name="connsiteX2" fmla="*/ 0 w 954156"/>
              <a:gd name="connsiteY2" fmla="*/ 39757 h 149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54156" h="149605">
                <a:moveTo>
                  <a:pt x="954156" y="0"/>
                </a:moveTo>
                <a:cubicBezTo>
                  <a:pt x="819978" y="71230"/>
                  <a:pt x="685800" y="142461"/>
                  <a:pt x="526774" y="149087"/>
                </a:cubicBezTo>
                <a:cubicBezTo>
                  <a:pt x="367748" y="155713"/>
                  <a:pt x="183874" y="97735"/>
                  <a:pt x="0" y="39757"/>
                </a:cubicBezTo>
              </a:path>
            </a:pathLst>
          </a:custGeom>
          <a:noFill/>
          <a:ln w="1270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B65ED24-EF3A-CDA8-9143-A885330A05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42726" y="2038733"/>
            <a:ext cx="139700" cy="1905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28E3706-FF14-3170-33D1-B520A97593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73282" y="2194825"/>
            <a:ext cx="254000" cy="1905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148FB45-43F6-62E3-6C09-B52E0D304B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63584" y="1487405"/>
            <a:ext cx="3314700" cy="3175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10D548C-5E1A-E6B7-E7CF-D3C7AF17D62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75957" y="2026033"/>
            <a:ext cx="266700" cy="20320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C42FF3FA-9EC2-9883-A4F8-337818B9643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46899" y="2882900"/>
            <a:ext cx="3213100" cy="30480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858D02AC-7447-8443-EA08-35598DAFE70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39784" y="2882900"/>
            <a:ext cx="3238500" cy="330200"/>
          </a:xfrm>
          <a:prstGeom prst="rect">
            <a:avLst/>
          </a:prstGeom>
        </p:spPr>
      </p:pic>
      <p:sp>
        <p:nvSpPr>
          <p:cNvPr id="40" name="Freeform 39">
            <a:extLst>
              <a:ext uri="{FF2B5EF4-FFF2-40B4-BE49-F238E27FC236}">
                <a16:creationId xmlns:a16="http://schemas.microsoft.com/office/drawing/2014/main" id="{782542E6-C28A-8863-2B7C-1008822DFCB5}"/>
              </a:ext>
            </a:extLst>
          </p:cNvPr>
          <p:cNvSpPr/>
          <p:nvPr/>
        </p:nvSpPr>
        <p:spPr>
          <a:xfrm>
            <a:off x="1397352" y="3213100"/>
            <a:ext cx="954156" cy="149605"/>
          </a:xfrm>
          <a:custGeom>
            <a:avLst/>
            <a:gdLst>
              <a:gd name="connsiteX0" fmla="*/ 954156 w 954156"/>
              <a:gd name="connsiteY0" fmla="*/ 0 h 149605"/>
              <a:gd name="connsiteX1" fmla="*/ 526774 w 954156"/>
              <a:gd name="connsiteY1" fmla="*/ 149087 h 149605"/>
              <a:gd name="connsiteX2" fmla="*/ 0 w 954156"/>
              <a:gd name="connsiteY2" fmla="*/ 39757 h 149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54156" h="149605">
                <a:moveTo>
                  <a:pt x="954156" y="0"/>
                </a:moveTo>
                <a:cubicBezTo>
                  <a:pt x="819978" y="71230"/>
                  <a:pt x="685800" y="142461"/>
                  <a:pt x="526774" y="149087"/>
                </a:cubicBezTo>
                <a:cubicBezTo>
                  <a:pt x="367748" y="155713"/>
                  <a:pt x="183874" y="97735"/>
                  <a:pt x="0" y="39757"/>
                </a:cubicBezTo>
              </a:path>
            </a:pathLst>
          </a:custGeom>
          <a:noFill/>
          <a:ln w="1270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1" name="Freeform 40">
            <a:extLst>
              <a:ext uri="{FF2B5EF4-FFF2-40B4-BE49-F238E27FC236}">
                <a16:creationId xmlns:a16="http://schemas.microsoft.com/office/drawing/2014/main" id="{103A034C-755E-ECED-529B-36362E4C71A9}"/>
              </a:ext>
            </a:extLst>
          </p:cNvPr>
          <p:cNvSpPr/>
          <p:nvPr/>
        </p:nvSpPr>
        <p:spPr>
          <a:xfrm>
            <a:off x="2971047" y="3213100"/>
            <a:ext cx="954156" cy="149605"/>
          </a:xfrm>
          <a:custGeom>
            <a:avLst/>
            <a:gdLst>
              <a:gd name="connsiteX0" fmla="*/ 954156 w 954156"/>
              <a:gd name="connsiteY0" fmla="*/ 0 h 149605"/>
              <a:gd name="connsiteX1" fmla="*/ 526774 w 954156"/>
              <a:gd name="connsiteY1" fmla="*/ 149087 h 149605"/>
              <a:gd name="connsiteX2" fmla="*/ 0 w 954156"/>
              <a:gd name="connsiteY2" fmla="*/ 39757 h 149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54156" h="149605">
                <a:moveTo>
                  <a:pt x="954156" y="0"/>
                </a:moveTo>
                <a:cubicBezTo>
                  <a:pt x="819978" y="71230"/>
                  <a:pt x="685800" y="142461"/>
                  <a:pt x="526774" y="149087"/>
                </a:cubicBezTo>
                <a:cubicBezTo>
                  <a:pt x="367748" y="155713"/>
                  <a:pt x="183874" y="97735"/>
                  <a:pt x="0" y="39757"/>
                </a:cubicBezTo>
              </a:path>
            </a:pathLst>
          </a:custGeom>
          <a:noFill/>
          <a:ln w="1270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54717F73-8D64-58DC-0290-7A4F3058D6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6513" y="3406154"/>
            <a:ext cx="190500" cy="20320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545EF69F-9729-55F8-C2DD-3C91E39217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73282" y="3422546"/>
            <a:ext cx="254000" cy="190500"/>
          </a:xfrm>
          <a:prstGeom prst="rect">
            <a:avLst/>
          </a:prstGeom>
        </p:spPr>
      </p:pic>
      <p:sp>
        <p:nvSpPr>
          <p:cNvPr id="44" name="Freeform 43">
            <a:extLst>
              <a:ext uri="{FF2B5EF4-FFF2-40B4-BE49-F238E27FC236}">
                <a16:creationId xmlns:a16="http://schemas.microsoft.com/office/drawing/2014/main" id="{9A3D403E-260B-8494-7435-F42F4EB53D28}"/>
              </a:ext>
            </a:extLst>
          </p:cNvPr>
          <p:cNvSpPr/>
          <p:nvPr/>
        </p:nvSpPr>
        <p:spPr>
          <a:xfrm>
            <a:off x="8331653" y="3256549"/>
            <a:ext cx="954156" cy="149605"/>
          </a:xfrm>
          <a:custGeom>
            <a:avLst/>
            <a:gdLst>
              <a:gd name="connsiteX0" fmla="*/ 954156 w 954156"/>
              <a:gd name="connsiteY0" fmla="*/ 0 h 149605"/>
              <a:gd name="connsiteX1" fmla="*/ 526774 w 954156"/>
              <a:gd name="connsiteY1" fmla="*/ 149087 h 149605"/>
              <a:gd name="connsiteX2" fmla="*/ 0 w 954156"/>
              <a:gd name="connsiteY2" fmla="*/ 39757 h 149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54156" h="149605">
                <a:moveTo>
                  <a:pt x="954156" y="0"/>
                </a:moveTo>
                <a:cubicBezTo>
                  <a:pt x="819978" y="71230"/>
                  <a:pt x="685800" y="142461"/>
                  <a:pt x="526774" y="149087"/>
                </a:cubicBezTo>
                <a:cubicBezTo>
                  <a:pt x="367748" y="155713"/>
                  <a:pt x="183874" y="97735"/>
                  <a:pt x="0" y="39757"/>
                </a:cubicBezTo>
              </a:path>
            </a:pathLst>
          </a:custGeom>
          <a:noFill/>
          <a:ln w="1270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5" name="Freeform 44">
            <a:extLst>
              <a:ext uri="{FF2B5EF4-FFF2-40B4-BE49-F238E27FC236}">
                <a16:creationId xmlns:a16="http://schemas.microsoft.com/office/drawing/2014/main" id="{005E9040-4DBC-F95F-FFA3-1FC047F9B507}"/>
              </a:ext>
            </a:extLst>
          </p:cNvPr>
          <p:cNvSpPr/>
          <p:nvPr/>
        </p:nvSpPr>
        <p:spPr>
          <a:xfrm>
            <a:off x="9905348" y="3256549"/>
            <a:ext cx="954156" cy="149605"/>
          </a:xfrm>
          <a:custGeom>
            <a:avLst/>
            <a:gdLst>
              <a:gd name="connsiteX0" fmla="*/ 954156 w 954156"/>
              <a:gd name="connsiteY0" fmla="*/ 0 h 149605"/>
              <a:gd name="connsiteX1" fmla="*/ 526774 w 954156"/>
              <a:gd name="connsiteY1" fmla="*/ 149087 h 149605"/>
              <a:gd name="connsiteX2" fmla="*/ 0 w 954156"/>
              <a:gd name="connsiteY2" fmla="*/ 39757 h 149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54156" h="149605">
                <a:moveTo>
                  <a:pt x="954156" y="0"/>
                </a:moveTo>
                <a:cubicBezTo>
                  <a:pt x="819978" y="71230"/>
                  <a:pt x="685800" y="142461"/>
                  <a:pt x="526774" y="149087"/>
                </a:cubicBezTo>
                <a:cubicBezTo>
                  <a:pt x="367748" y="155713"/>
                  <a:pt x="183874" y="97735"/>
                  <a:pt x="0" y="39757"/>
                </a:cubicBezTo>
              </a:path>
            </a:pathLst>
          </a:custGeom>
          <a:noFill/>
          <a:ln w="1270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E2FC1952-3CA1-4378-26E1-AB735D60CF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07583" y="3462303"/>
            <a:ext cx="139700" cy="19050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3D4B356D-7340-4B0B-C625-2C90D5F7C91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40814" y="3449603"/>
            <a:ext cx="266700" cy="2032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B737A57-B0AD-A3FF-2F2B-3F609AB34401}"/>
              </a:ext>
            </a:extLst>
          </p:cNvPr>
          <p:cNvSpPr txBox="1"/>
          <p:nvPr/>
        </p:nvSpPr>
        <p:spPr>
          <a:xfrm>
            <a:off x="4919330" y="2586335"/>
            <a:ext cx="23877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sz="1800" dirty="0"/>
              <a:t>Discrete spaces constitute a de Rham complex</a:t>
            </a:r>
          </a:p>
        </p:txBody>
      </p:sp>
    </p:spTree>
    <p:extLst>
      <p:ext uri="{BB962C8B-B14F-4D97-AF65-F5344CB8AC3E}">
        <p14:creationId xmlns:p14="http://schemas.microsoft.com/office/powerpoint/2010/main" val="157227402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>
            <a:extLst>
              <a:ext uri="{FF2B5EF4-FFF2-40B4-BE49-F238E27FC236}">
                <a16:creationId xmlns:a16="http://schemas.microsoft.com/office/drawing/2014/main" id="{196121F5-FFE1-2968-693E-DA95DB469741}"/>
              </a:ext>
            </a:extLst>
          </p:cNvPr>
          <p:cNvSpPr/>
          <p:nvPr/>
        </p:nvSpPr>
        <p:spPr>
          <a:xfrm>
            <a:off x="212765" y="4109831"/>
            <a:ext cx="11837703" cy="10943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280066D-0A76-697F-4D82-E3FF53487F8D}"/>
              </a:ext>
            </a:extLst>
          </p:cNvPr>
          <p:cNvSpPr/>
          <p:nvPr/>
        </p:nvSpPr>
        <p:spPr>
          <a:xfrm>
            <a:off x="7712766" y="1476033"/>
            <a:ext cx="3912463" cy="100543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4298" y="107917"/>
            <a:ext cx="11462927" cy="944563"/>
          </a:xfrm>
        </p:spPr>
        <p:txBody>
          <a:bodyPr>
            <a:normAutofit/>
          </a:bodyPr>
          <a:lstStyle/>
          <a:p>
            <a:r>
              <a:rPr lang="en-US" dirty="0"/>
              <a:t>Spatial discretization shallow waters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F9BB97A-B44C-9A40-B535-9C28844410EA}"/>
              </a:ext>
            </a:extLst>
          </p:cNvPr>
          <p:cNvSpPr txBox="1"/>
          <p:nvPr/>
        </p:nvSpPr>
        <p:spPr>
          <a:xfrm>
            <a:off x="354296" y="985640"/>
            <a:ext cx="118377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Replicating the continuous structures: de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Rham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complex</a:t>
            </a:r>
            <a:endParaRPr lang="en-NL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50FA4AE-355D-DBCE-0A15-51B5EF214AA6}"/>
              </a:ext>
            </a:extLst>
          </p:cNvPr>
          <p:cNvSpPr/>
          <p:nvPr/>
        </p:nvSpPr>
        <p:spPr>
          <a:xfrm>
            <a:off x="739050" y="1476033"/>
            <a:ext cx="3912463" cy="100543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46E2F6D2-6B55-9F1D-5F94-6E8711643A18}"/>
              </a:ext>
            </a:extLst>
          </p:cNvPr>
          <p:cNvSpPr/>
          <p:nvPr/>
        </p:nvSpPr>
        <p:spPr>
          <a:xfrm>
            <a:off x="1397352" y="1985379"/>
            <a:ext cx="954156" cy="149605"/>
          </a:xfrm>
          <a:custGeom>
            <a:avLst/>
            <a:gdLst>
              <a:gd name="connsiteX0" fmla="*/ 954156 w 954156"/>
              <a:gd name="connsiteY0" fmla="*/ 0 h 149605"/>
              <a:gd name="connsiteX1" fmla="*/ 526774 w 954156"/>
              <a:gd name="connsiteY1" fmla="*/ 149087 h 149605"/>
              <a:gd name="connsiteX2" fmla="*/ 0 w 954156"/>
              <a:gd name="connsiteY2" fmla="*/ 39757 h 149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54156" h="149605">
                <a:moveTo>
                  <a:pt x="954156" y="0"/>
                </a:moveTo>
                <a:cubicBezTo>
                  <a:pt x="819978" y="71230"/>
                  <a:pt x="685800" y="142461"/>
                  <a:pt x="526774" y="149087"/>
                </a:cubicBezTo>
                <a:cubicBezTo>
                  <a:pt x="367748" y="155713"/>
                  <a:pt x="183874" y="97735"/>
                  <a:pt x="0" y="39757"/>
                </a:cubicBezTo>
              </a:path>
            </a:pathLst>
          </a:custGeom>
          <a:noFill/>
          <a:ln w="1270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4CE93C1-8B32-1C30-C151-349F88FDF7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3715" y="1662948"/>
            <a:ext cx="3416300" cy="30480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377CCD86-7025-9648-EF9A-7E7B9DCCB603}"/>
              </a:ext>
            </a:extLst>
          </p:cNvPr>
          <p:cNvSpPr/>
          <p:nvPr/>
        </p:nvSpPr>
        <p:spPr>
          <a:xfrm>
            <a:off x="2971047" y="1985379"/>
            <a:ext cx="954156" cy="149605"/>
          </a:xfrm>
          <a:custGeom>
            <a:avLst/>
            <a:gdLst>
              <a:gd name="connsiteX0" fmla="*/ 954156 w 954156"/>
              <a:gd name="connsiteY0" fmla="*/ 0 h 149605"/>
              <a:gd name="connsiteX1" fmla="*/ 526774 w 954156"/>
              <a:gd name="connsiteY1" fmla="*/ 149087 h 149605"/>
              <a:gd name="connsiteX2" fmla="*/ 0 w 954156"/>
              <a:gd name="connsiteY2" fmla="*/ 39757 h 149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54156" h="149605">
                <a:moveTo>
                  <a:pt x="954156" y="0"/>
                </a:moveTo>
                <a:cubicBezTo>
                  <a:pt x="819978" y="71230"/>
                  <a:pt x="685800" y="142461"/>
                  <a:pt x="526774" y="149087"/>
                </a:cubicBezTo>
                <a:cubicBezTo>
                  <a:pt x="367748" y="155713"/>
                  <a:pt x="183874" y="97735"/>
                  <a:pt x="0" y="39757"/>
                </a:cubicBezTo>
              </a:path>
            </a:pathLst>
          </a:custGeom>
          <a:noFill/>
          <a:ln w="1270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7FF3C5A-D970-5E61-446C-64CAE162E5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6513" y="2178433"/>
            <a:ext cx="190500" cy="203200"/>
          </a:xfrm>
          <a:prstGeom prst="rect">
            <a:avLst/>
          </a:prstGeom>
        </p:spPr>
      </p:pic>
      <p:sp>
        <p:nvSpPr>
          <p:cNvPr id="11" name="Freeform 10">
            <a:extLst>
              <a:ext uri="{FF2B5EF4-FFF2-40B4-BE49-F238E27FC236}">
                <a16:creationId xmlns:a16="http://schemas.microsoft.com/office/drawing/2014/main" id="{7B25FA38-A712-B5AF-BE61-EF8FB0460E48}"/>
              </a:ext>
            </a:extLst>
          </p:cNvPr>
          <p:cNvSpPr/>
          <p:nvPr/>
        </p:nvSpPr>
        <p:spPr>
          <a:xfrm>
            <a:off x="8266796" y="1832979"/>
            <a:ext cx="954156" cy="149605"/>
          </a:xfrm>
          <a:custGeom>
            <a:avLst/>
            <a:gdLst>
              <a:gd name="connsiteX0" fmla="*/ 954156 w 954156"/>
              <a:gd name="connsiteY0" fmla="*/ 0 h 149605"/>
              <a:gd name="connsiteX1" fmla="*/ 526774 w 954156"/>
              <a:gd name="connsiteY1" fmla="*/ 149087 h 149605"/>
              <a:gd name="connsiteX2" fmla="*/ 0 w 954156"/>
              <a:gd name="connsiteY2" fmla="*/ 39757 h 149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54156" h="149605">
                <a:moveTo>
                  <a:pt x="954156" y="0"/>
                </a:moveTo>
                <a:cubicBezTo>
                  <a:pt x="819978" y="71230"/>
                  <a:pt x="685800" y="142461"/>
                  <a:pt x="526774" y="149087"/>
                </a:cubicBezTo>
                <a:cubicBezTo>
                  <a:pt x="367748" y="155713"/>
                  <a:pt x="183874" y="97735"/>
                  <a:pt x="0" y="39757"/>
                </a:cubicBezTo>
              </a:path>
            </a:pathLst>
          </a:custGeom>
          <a:noFill/>
          <a:ln w="1270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4D9B4A2D-7C84-F5D2-1EFC-1EE82213B800}"/>
              </a:ext>
            </a:extLst>
          </p:cNvPr>
          <p:cNvSpPr/>
          <p:nvPr/>
        </p:nvSpPr>
        <p:spPr>
          <a:xfrm>
            <a:off x="9840491" y="1832979"/>
            <a:ext cx="954156" cy="149605"/>
          </a:xfrm>
          <a:custGeom>
            <a:avLst/>
            <a:gdLst>
              <a:gd name="connsiteX0" fmla="*/ 954156 w 954156"/>
              <a:gd name="connsiteY0" fmla="*/ 0 h 149605"/>
              <a:gd name="connsiteX1" fmla="*/ 526774 w 954156"/>
              <a:gd name="connsiteY1" fmla="*/ 149087 h 149605"/>
              <a:gd name="connsiteX2" fmla="*/ 0 w 954156"/>
              <a:gd name="connsiteY2" fmla="*/ 39757 h 149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54156" h="149605">
                <a:moveTo>
                  <a:pt x="954156" y="0"/>
                </a:moveTo>
                <a:cubicBezTo>
                  <a:pt x="819978" y="71230"/>
                  <a:pt x="685800" y="142461"/>
                  <a:pt x="526774" y="149087"/>
                </a:cubicBezTo>
                <a:cubicBezTo>
                  <a:pt x="367748" y="155713"/>
                  <a:pt x="183874" y="97735"/>
                  <a:pt x="0" y="39757"/>
                </a:cubicBezTo>
              </a:path>
            </a:pathLst>
          </a:custGeom>
          <a:noFill/>
          <a:ln w="1270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B65ED24-EF3A-CDA8-9143-A885330A05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42726" y="2038733"/>
            <a:ext cx="139700" cy="1905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28E3706-FF14-3170-33D1-B520A97593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73282" y="2194825"/>
            <a:ext cx="254000" cy="1905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148FB45-43F6-62E3-6C09-B52E0D304B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63584" y="1487405"/>
            <a:ext cx="3314700" cy="3175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10D548C-5E1A-E6B7-E7CF-D3C7AF17D62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75957" y="2026033"/>
            <a:ext cx="266700" cy="20320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C42FF3FA-9EC2-9883-A4F8-337818B9643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46899" y="2882900"/>
            <a:ext cx="3213100" cy="30480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858D02AC-7447-8443-EA08-35598DAFE70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39784" y="2882900"/>
            <a:ext cx="3238500" cy="330200"/>
          </a:xfrm>
          <a:prstGeom prst="rect">
            <a:avLst/>
          </a:prstGeom>
        </p:spPr>
      </p:pic>
      <p:sp>
        <p:nvSpPr>
          <p:cNvPr id="40" name="Freeform 39">
            <a:extLst>
              <a:ext uri="{FF2B5EF4-FFF2-40B4-BE49-F238E27FC236}">
                <a16:creationId xmlns:a16="http://schemas.microsoft.com/office/drawing/2014/main" id="{782542E6-C28A-8863-2B7C-1008822DFCB5}"/>
              </a:ext>
            </a:extLst>
          </p:cNvPr>
          <p:cNvSpPr/>
          <p:nvPr/>
        </p:nvSpPr>
        <p:spPr>
          <a:xfrm>
            <a:off x="1397352" y="3213100"/>
            <a:ext cx="954156" cy="149605"/>
          </a:xfrm>
          <a:custGeom>
            <a:avLst/>
            <a:gdLst>
              <a:gd name="connsiteX0" fmla="*/ 954156 w 954156"/>
              <a:gd name="connsiteY0" fmla="*/ 0 h 149605"/>
              <a:gd name="connsiteX1" fmla="*/ 526774 w 954156"/>
              <a:gd name="connsiteY1" fmla="*/ 149087 h 149605"/>
              <a:gd name="connsiteX2" fmla="*/ 0 w 954156"/>
              <a:gd name="connsiteY2" fmla="*/ 39757 h 149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54156" h="149605">
                <a:moveTo>
                  <a:pt x="954156" y="0"/>
                </a:moveTo>
                <a:cubicBezTo>
                  <a:pt x="819978" y="71230"/>
                  <a:pt x="685800" y="142461"/>
                  <a:pt x="526774" y="149087"/>
                </a:cubicBezTo>
                <a:cubicBezTo>
                  <a:pt x="367748" y="155713"/>
                  <a:pt x="183874" y="97735"/>
                  <a:pt x="0" y="39757"/>
                </a:cubicBezTo>
              </a:path>
            </a:pathLst>
          </a:custGeom>
          <a:noFill/>
          <a:ln w="1270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1" name="Freeform 40">
            <a:extLst>
              <a:ext uri="{FF2B5EF4-FFF2-40B4-BE49-F238E27FC236}">
                <a16:creationId xmlns:a16="http://schemas.microsoft.com/office/drawing/2014/main" id="{103A034C-755E-ECED-529B-36362E4C71A9}"/>
              </a:ext>
            </a:extLst>
          </p:cNvPr>
          <p:cNvSpPr/>
          <p:nvPr/>
        </p:nvSpPr>
        <p:spPr>
          <a:xfrm>
            <a:off x="2971047" y="3213100"/>
            <a:ext cx="954156" cy="149605"/>
          </a:xfrm>
          <a:custGeom>
            <a:avLst/>
            <a:gdLst>
              <a:gd name="connsiteX0" fmla="*/ 954156 w 954156"/>
              <a:gd name="connsiteY0" fmla="*/ 0 h 149605"/>
              <a:gd name="connsiteX1" fmla="*/ 526774 w 954156"/>
              <a:gd name="connsiteY1" fmla="*/ 149087 h 149605"/>
              <a:gd name="connsiteX2" fmla="*/ 0 w 954156"/>
              <a:gd name="connsiteY2" fmla="*/ 39757 h 149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54156" h="149605">
                <a:moveTo>
                  <a:pt x="954156" y="0"/>
                </a:moveTo>
                <a:cubicBezTo>
                  <a:pt x="819978" y="71230"/>
                  <a:pt x="685800" y="142461"/>
                  <a:pt x="526774" y="149087"/>
                </a:cubicBezTo>
                <a:cubicBezTo>
                  <a:pt x="367748" y="155713"/>
                  <a:pt x="183874" y="97735"/>
                  <a:pt x="0" y="39757"/>
                </a:cubicBezTo>
              </a:path>
            </a:pathLst>
          </a:custGeom>
          <a:noFill/>
          <a:ln w="1270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54717F73-8D64-58DC-0290-7A4F3058D6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6513" y="3406154"/>
            <a:ext cx="190500" cy="20320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545EF69F-9729-55F8-C2DD-3C91E39217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73282" y="3422546"/>
            <a:ext cx="254000" cy="190500"/>
          </a:xfrm>
          <a:prstGeom prst="rect">
            <a:avLst/>
          </a:prstGeom>
        </p:spPr>
      </p:pic>
      <p:sp>
        <p:nvSpPr>
          <p:cNvPr id="44" name="Freeform 43">
            <a:extLst>
              <a:ext uri="{FF2B5EF4-FFF2-40B4-BE49-F238E27FC236}">
                <a16:creationId xmlns:a16="http://schemas.microsoft.com/office/drawing/2014/main" id="{9A3D403E-260B-8494-7435-F42F4EB53D28}"/>
              </a:ext>
            </a:extLst>
          </p:cNvPr>
          <p:cNvSpPr/>
          <p:nvPr/>
        </p:nvSpPr>
        <p:spPr>
          <a:xfrm>
            <a:off x="8331653" y="3256549"/>
            <a:ext cx="954156" cy="149605"/>
          </a:xfrm>
          <a:custGeom>
            <a:avLst/>
            <a:gdLst>
              <a:gd name="connsiteX0" fmla="*/ 954156 w 954156"/>
              <a:gd name="connsiteY0" fmla="*/ 0 h 149605"/>
              <a:gd name="connsiteX1" fmla="*/ 526774 w 954156"/>
              <a:gd name="connsiteY1" fmla="*/ 149087 h 149605"/>
              <a:gd name="connsiteX2" fmla="*/ 0 w 954156"/>
              <a:gd name="connsiteY2" fmla="*/ 39757 h 149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54156" h="149605">
                <a:moveTo>
                  <a:pt x="954156" y="0"/>
                </a:moveTo>
                <a:cubicBezTo>
                  <a:pt x="819978" y="71230"/>
                  <a:pt x="685800" y="142461"/>
                  <a:pt x="526774" y="149087"/>
                </a:cubicBezTo>
                <a:cubicBezTo>
                  <a:pt x="367748" y="155713"/>
                  <a:pt x="183874" y="97735"/>
                  <a:pt x="0" y="39757"/>
                </a:cubicBezTo>
              </a:path>
            </a:pathLst>
          </a:custGeom>
          <a:noFill/>
          <a:ln w="1270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5" name="Freeform 44">
            <a:extLst>
              <a:ext uri="{FF2B5EF4-FFF2-40B4-BE49-F238E27FC236}">
                <a16:creationId xmlns:a16="http://schemas.microsoft.com/office/drawing/2014/main" id="{005E9040-4DBC-F95F-FFA3-1FC047F9B507}"/>
              </a:ext>
            </a:extLst>
          </p:cNvPr>
          <p:cNvSpPr/>
          <p:nvPr/>
        </p:nvSpPr>
        <p:spPr>
          <a:xfrm>
            <a:off x="9905348" y="3256549"/>
            <a:ext cx="954156" cy="149605"/>
          </a:xfrm>
          <a:custGeom>
            <a:avLst/>
            <a:gdLst>
              <a:gd name="connsiteX0" fmla="*/ 954156 w 954156"/>
              <a:gd name="connsiteY0" fmla="*/ 0 h 149605"/>
              <a:gd name="connsiteX1" fmla="*/ 526774 w 954156"/>
              <a:gd name="connsiteY1" fmla="*/ 149087 h 149605"/>
              <a:gd name="connsiteX2" fmla="*/ 0 w 954156"/>
              <a:gd name="connsiteY2" fmla="*/ 39757 h 149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54156" h="149605">
                <a:moveTo>
                  <a:pt x="954156" y="0"/>
                </a:moveTo>
                <a:cubicBezTo>
                  <a:pt x="819978" y="71230"/>
                  <a:pt x="685800" y="142461"/>
                  <a:pt x="526774" y="149087"/>
                </a:cubicBezTo>
                <a:cubicBezTo>
                  <a:pt x="367748" y="155713"/>
                  <a:pt x="183874" y="97735"/>
                  <a:pt x="0" y="39757"/>
                </a:cubicBezTo>
              </a:path>
            </a:pathLst>
          </a:custGeom>
          <a:noFill/>
          <a:ln w="1270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E2FC1952-3CA1-4378-26E1-AB735D60CF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07583" y="3462303"/>
            <a:ext cx="139700" cy="19050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3D4B356D-7340-4B0B-C625-2C90D5F7C91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40814" y="3449603"/>
            <a:ext cx="266700" cy="203200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C3A44FA0-3300-008C-9FA3-11E73612DFCF}"/>
              </a:ext>
            </a:extLst>
          </p:cNvPr>
          <p:cNvSpPr txBox="1"/>
          <p:nvPr/>
        </p:nvSpPr>
        <p:spPr>
          <a:xfrm>
            <a:off x="141532" y="3711344"/>
            <a:ext cx="70879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Quadrilaterals (and Hexahedra in 3D)</a:t>
            </a: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4E69E57B-9CF7-3AB6-BCF7-D221AFF881D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095234" y="4682331"/>
            <a:ext cx="4927600" cy="317500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9BEF5598-7A1F-1807-419F-E3DF891D2F4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58065" y="4695031"/>
            <a:ext cx="4927600" cy="304800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F58AC6D8-3DBE-0271-C69D-46687ECAEB1C}"/>
              </a:ext>
            </a:extLst>
          </p:cNvPr>
          <p:cNvSpPr txBox="1"/>
          <p:nvPr/>
        </p:nvSpPr>
        <p:spPr>
          <a:xfrm>
            <a:off x="354295" y="4062280"/>
            <a:ext cx="8931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800" dirty="0"/>
              <a:t>Tensor product spaces of polynomials of degree (e.g., mimetic spectral elements):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7E26CA4-A724-6023-1919-8A4D83560E72}"/>
              </a:ext>
            </a:extLst>
          </p:cNvPr>
          <p:cNvSpPr txBox="1"/>
          <p:nvPr/>
        </p:nvSpPr>
        <p:spPr>
          <a:xfrm>
            <a:off x="4919330" y="2586335"/>
            <a:ext cx="23877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sz="1800" dirty="0"/>
              <a:t>Discrete spaces constitute a de Rham complex</a:t>
            </a:r>
          </a:p>
        </p:txBody>
      </p:sp>
    </p:spTree>
    <p:extLst>
      <p:ext uri="{BB962C8B-B14F-4D97-AF65-F5344CB8AC3E}">
        <p14:creationId xmlns:p14="http://schemas.microsoft.com/office/powerpoint/2010/main" val="35813338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8542E51-4A6B-46F6-6E56-B67491D916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503802" y="4512709"/>
            <a:ext cx="1830323" cy="189647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5D0C8E2-AB66-D7F7-A369-50E8396230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2556178" y="4512709"/>
            <a:ext cx="1588644" cy="180046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920EA5F-460A-4A94-EA27-75957173FE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4443202" y="4453321"/>
            <a:ext cx="1773877" cy="197343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B6CA559-34AF-9120-8BAE-1B408EB8C1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6449714" y="4498689"/>
            <a:ext cx="1741853" cy="19160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4298" y="107917"/>
            <a:ext cx="11462927" cy="944563"/>
          </a:xfrm>
        </p:spPr>
        <p:txBody>
          <a:bodyPr>
            <a:normAutofit/>
          </a:bodyPr>
          <a:lstStyle/>
          <a:p>
            <a:r>
              <a:rPr lang="en-US" dirty="0"/>
              <a:t>Intro shallow waters equations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F9BB97A-B44C-9A40-B535-9C28844410EA}"/>
              </a:ext>
            </a:extLst>
          </p:cNvPr>
          <p:cNvSpPr txBox="1"/>
          <p:nvPr/>
        </p:nvSpPr>
        <p:spPr>
          <a:xfrm>
            <a:off x="354296" y="985640"/>
            <a:ext cx="118377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The equations and possible discretizations</a:t>
            </a:r>
            <a:endParaRPr lang="en-NL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48DE1E-57CF-3AC8-BA7F-6B448C1975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9241" y="1828395"/>
            <a:ext cx="2006600" cy="533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5604128-CF75-EBE7-9BEA-5204D5E634B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9241" y="2690353"/>
            <a:ext cx="2895600" cy="533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F8BAEDE-AE90-D70A-CA17-D50A5C373CC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0800000">
            <a:off x="8312425" y="985640"/>
            <a:ext cx="3692187" cy="232959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E26E94B-65D8-3B5B-17DF-39CE51B3F9E9}"/>
              </a:ext>
            </a:extLst>
          </p:cNvPr>
          <p:cNvSpPr txBox="1"/>
          <p:nvPr/>
        </p:nvSpPr>
        <p:spPr>
          <a:xfrm>
            <a:off x="425928" y="4036130"/>
            <a:ext cx="74444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Studied the properties of the famous Arakawa grids</a:t>
            </a:r>
            <a:endParaRPr lang="en-NL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0851EA7-3BE6-2BDA-26B4-67B6F13367B2}"/>
              </a:ext>
            </a:extLst>
          </p:cNvPr>
          <p:cNvCxnSpPr>
            <a:cxnSpLocks/>
          </p:cNvCxnSpPr>
          <p:nvPr/>
        </p:nvCxnSpPr>
        <p:spPr>
          <a:xfrm flipH="1" flipV="1">
            <a:off x="7254233" y="3641305"/>
            <a:ext cx="572624" cy="1306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524BDDE-0B85-35E4-B135-60A79DD350ED}"/>
              </a:ext>
            </a:extLst>
          </p:cNvPr>
          <p:cNvCxnSpPr>
            <a:cxnSpLocks/>
          </p:cNvCxnSpPr>
          <p:nvPr/>
        </p:nvCxnSpPr>
        <p:spPr>
          <a:xfrm flipH="1" flipV="1">
            <a:off x="7254233" y="2520063"/>
            <a:ext cx="572624" cy="1306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A6CD163-4F10-34F6-4002-19A7573A3470}"/>
              </a:ext>
            </a:extLst>
          </p:cNvPr>
          <p:cNvSpPr txBox="1"/>
          <p:nvPr/>
        </p:nvSpPr>
        <p:spPr>
          <a:xfrm>
            <a:off x="7817038" y="2582730"/>
            <a:ext cx="7865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600" dirty="0"/>
              <a:t>B, C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5EFD6A9-0AE0-17E7-B3D9-97E39C2BFF8D}"/>
              </a:ext>
            </a:extLst>
          </p:cNvPr>
          <p:cNvSpPr txBox="1"/>
          <p:nvPr/>
        </p:nvSpPr>
        <p:spPr>
          <a:xfrm>
            <a:off x="7870371" y="3682336"/>
            <a:ext cx="7865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600" dirty="0"/>
              <a:t>A, 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F9CC0DA-0DCA-AF69-961E-B4CC8B0496E8}"/>
              </a:ext>
            </a:extLst>
          </p:cNvPr>
          <p:cNvSpPr txBox="1"/>
          <p:nvPr/>
        </p:nvSpPr>
        <p:spPr>
          <a:xfrm>
            <a:off x="1361026" y="6351816"/>
            <a:ext cx="83711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sz="1800" dirty="0"/>
              <a:t>All finite differences but unknowns placed at different locations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6E52725-72C5-547E-74E5-8497BF4BC36B}"/>
              </a:ext>
            </a:extLst>
          </p:cNvPr>
          <p:cNvSpPr/>
          <p:nvPr/>
        </p:nvSpPr>
        <p:spPr>
          <a:xfrm>
            <a:off x="2459860" y="4491338"/>
            <a:ext cx="1786759" cy="1887237"/>
          </a:xfrm>
          <a:prstGeom prst="rect">
            <a:avLst/>
          </a:prstGeom>
          <a:solidFill>
            <a:schemeClr val="accent3">
              <a:alpha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DC63B9E-55F4-6402-9693-6BAC4D0E3088}"/>
              </a:ext>
            </a:extLst>
          </p:cNvPr>
          <p:cNvSpPr/>
          <p:nvPr/>
        </p:nvSpPr>
        <p:spPr>
          <a:xfrm>
            <a:off x="4373982" y="4491338"/>
            <a:ext cx="1786759" cy="1887237"/>
          </a:xfrm>
          <a:prstGeom prst="rect">
            <a:avLst/>
          </a:prstGeom>
          <a:solidFill>
            <a:schemeClr val="accent3">
              <a:alpha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64E6DC7-BA42-50FB-357E-C79033C60F2A}"/>
              </a:ext>
            </a:extLst>
          </p:cNvPr>
          <p:cNvSpPr/>
          <p:nvPr/>
        </p:nvSpPr>
        <p:spPr>
          <a:xfrm>
            <a:off x="523911" y="4491338"/>
            <a:ext cx="1786759" cy="1887238"/>
          </a:xfrm>
          <a:prstGeom prst="rect">
            <a:avLst/>
          </a:prstGeom>
          <a:solidFill>
            <a:schemeClr val="accent2">
              <a:alpha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99D7830-48AC-B1FF-AD61-4814F559804E}"/>
              </a:ext>
            </a:extLst>
          </p:cNvPr>
          <p:cNvSpPr/>
          <p:nvPr/>
        </p:nvSpPr>
        <p:spPr>
          <a:xfrm>
            <a:off x="6446635" y="4491338"/>
            <a:ext cx="1786759" cy="1887236"/>
          </a:xfrm>
          <a:prstGeom prst="rect">
            <a:avLst/>
          </a:prstGeom>
          <a:solidFill>
            <a:schemeClr val="accent2">
              <a:alpha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7A40D24-9C2D-A0B3-B800-E74055227CD1}"/>
              </a:ext>
            </a:extLst>
          </p:cNvPr>
          <p:cNvSpPr txBox="1"/>
          <p:nvPr/>
        </p:nvSpPr>
        <p:spPr>
          <a:xfrm>
            <a:off x="7836677" y="2830137"/>
            <a:ext cx="7865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600" dirty="0">
                <a:solidFill>
                  <a:schemeClr val="accent3">
                    <a:lumMod val="75000"/>
                  </a:schemeClr>
                </a:solidFill>
              </a:rPr>
              <a:t>Better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C6ECD9A-8DBA-F0A8-ED42-EFDD38B95B75}"/>
              </a:ext>
            </a:extLst>
          </p:cNvPr>
          <p:cNvSpPr txBox="1"/>
          <p:nvPr/>
        </p:nvSpPr>
        <p:spPr>
          <a:xfrm>
            <a:off x="7870371" y="3917668"/>
            <a:ext cx="7865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600" dirty="0">
                <a:solidFill>
                  <a:schemeClr val="accent2">
                    <a:lumMod val="75000"/>
                  </a:schemeClr>
                </a:solidFill>
              </a:rPr>
              <a:t>Worse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AC15A75-869D-3CF3-810A-D3C84D7DCBF6}"/>
              </a:ext>
            </a:extLst>
          </p:cNvPr>
          <p:cNvSpPr txBox="1"/>
          <p:nvPr/>
        </p:nvSpPr>
        <p:spPr>
          <a:xfrm>
            <a:off x="4807744" y="1405342"/>
            <a:ext cx="20708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600" dirty="0"/>
              <a:t>Dispersion relations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DD27A1CC-D890-D14B-DE3B-0A142F375B6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10800000">
            <a:off x="4321331" y="1667622"/>
            <a:ext cx="2932902" cy="243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50069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>
            <a:extLst>
              <a:ext uri="{FF2B5EF4-FFF2-40B4-BE49-F238E27FC236}">
                <a16:creationId xmlns:a16="http://schemas.microsoft.com/office/drawing/2014/main" id="{196121F5-FFE1-2968-693E-DA95DB469741}"/>
              </a:ext>
            </a:extLst>
          </p:cNvPr>
          <p:cNvSpPr/>
          <p:nvPr/>
        </p:nvSpPr>
        <p:spPr>
          <a:xfrm>
            <a:off x="212765" y="4109831"/>
            <a:ext cx="11837703" cy="10943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280066D-0A76-697F-4D82-E3FF53487F8D}"/>
              </a:ext>
            </a:extLst>
          </p:cNvPr>
          <p:cNvSpPr/>
          <p:nvPr/>
        </p:nvSpPr>
        <p:spPr>
          <a:xfrm>
            <a:off x="7712766" y="1476033"/>
            <a:ext cx="3912463" cy="100543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4298" y="107917"/>
            <a:ext cx="11462927" cy="944563"/>
          </a:xfrm>
        </p:spPr>
        <p:txBody>
          <a:bodyPr>
            <a:normAutofit/>
          </a:bodyPr>
          <a:lstStyle/>
          <a:p>
            <a:r>
              <a:rPr lang="en-US" dirty="0"/>
              <a:t>Spatial discretization shallow waters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F9BB97A-B44C-9A40-B535-9C28844410EA}"/>
              </a:ext>
            </a:extLst>
          </p:cNvPr>
          <p:cNvSpPr txBox="1"/>
          <p:nvPr/>
        </p:nvSpPr>
        <p:spPr>
          <a:xfrm>
            <a:off x="354296" y="985640"/>
            <a:ext cx="118377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Replicating the continuous structures: de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Rham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complex</a:t>
            </a:r>
            <a:endParaRPr lang="en-NL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50FA4AE-355D-DBCE-0A15-51B5EF214AA6}"/>
              </a:ext>
            </a:extLst>
          </p:cNvPr>
          <p:cNvSpPr/>
          <p:nvPr/>
        </p:nvSpPr>
        <p:spPr>
          <a:xfrm>
            <a:off x="739050" y="1476033"/>
            <a:ext cx="3912463" cy="100543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46E2F6D2-6B55-9F1D-5F94-6E8711643A18}"/>
              </a:ext>
            </a:extLst>
          </p:cNvPr>
          <p:cNvSpPr/>
          <p:nvPr/>
        </p:nvSpPr>
        <p:spPr>
          <a:xfrm>
            <a:off x="1397352" y="1985379"/>
            <a:ext cx="954156" cy="149605"/>
          </a:xfrm>
          <a:custGeom>
            <a:avLst/>
            <a:gdLst>
              <a:gd name="connsiteX0" fmla="*/ 954156 w 954156"/>
              <a:gd name="connsiteY0" fmla="*/ 0 h 149605"/>
              <a:gd name="connsiteX1" fmla="*/ 526774 w 954156"/>
              <a:gd name="connsiteY1" fmla="*/ 149087 h 149605"/>
              <a:gd name="connsiteX2" fmla="*/ 0 w 954156"/>
              <a:gd name="connsiteY2" fmla="*/ 39757 h 149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54156" h="149605">
                <a:moveTo>
                  <a:pt x="954156" y="0"/>
                </a:moveTo>
                <a:cubicBezTo>
                  <a:pt x="819978" y="71230"/>
                  <a:pt x="685800" y="142461"/>
                  <a:pt x="526774" y="149087"/>
                </a:cubicBezTo>
                <a:cubicBezTo>
                  <a:pt x="367748" y="155713"/>
                  <a:pt x="183874" y="97735"/>
                  <a:pt x="0" y="39757"/>
                </a:cubicBezTo>
              </a:path>
            </a:pathLst>
          </a:custGeom>
          <a:noFill/>
          <a:ln w="1270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4CE93C1-8B32-1C30-C151-349F88FDF7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3715" y="1662948"/>
            <a:ext cx="3416300" cy="30480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377CCD86-7025-9648-EF9A-7E7B9DCCB603}"/>
              </a:ext>
            </a:extLst>
          </p:cNvPr>
          <p:cNvSpPr/>
          <p:nvPr/>
        </p:nvSpPr>
        <p:spPr>
          <a:xfrm>
            <a:off x="2971047" y="1985379"/>
            <a:ext cx="954156" cy="149605"/>
          </a:xfrm>
          <a:custGeom>
            <a:avLst/>
            <a:gdLst>
              <a:gd name="connsiteX0" fmla="*/ 954156 w 954156"/>
              <a:gd name="connsiteY0" fmla="*/ 0 h 149605"/>
              <a:gd name="connsiteX1" fmla="*/ 526774 w 954156"/>
              <a:gd name="connsiteY1" fmla="*/ 149087 h 149605"/>
              <a:gd name="connsiteX2" fmla="*/ 0 w 954156"/>
              <a:gd name="connsiteY2" fmla="*/ 39757 h 149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54156" h="149605">
                <a:moveTo>
                  <a:pt x="954156" y="0"/>
                </a:moveTo>
                <a:cubicBezTo>
                  <a:pt x="819978" y="71230"/>
                  <a:pt x="685800" y="142461"/>
                  <a:pt x="526774" y="149087"/>
                </a:cubicBezTo>
                <a:cubicBezTo>
                  <a:pt x="367748" y="155713"/>
                  <a:pt x="183874" y="97735"/>
                  <a:pt x="0" y="39757"/>
                </a:cubicBezTo>
              </a:path>
            </a:pathLst>
          </a:custGeom>
          <a:noFill/>
          <a:ln w="1270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7FF3C5A-D970-5E61-446C-64CAE162E5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6513" y="2178433"/>
            <a:ext cx="190500" cy="203200"/>
          </a:xfrm>
          <a:prstGeom prst="rect">
            <a:avLst/>
          </a:prstGeom>
        </p:spPr>
      </p:pic>
      <p:sp>
        <p:nvSpPr>
          <p:cNvPr id="11" name="Freeform 10">
            <a:extLst>
              <a:ext uri="{FF2B5EF4-FFF2-40B4-BE49-F238E27FC236}">
                <a16:creationId xmlns:a16="http://schemas.microsoft.com/office/drawing/2014/main" id="{7B25FA38-A712-B5AF-BE61-EF8FB0460E48}"/>
              </a:ext>
            </a:extLst>
          </p:cNvPr>
          <p:cNvSpPr/>
          <p:nvPr/>
        </p:nvSpPr>
        <p:spPr>
          <a:xfrm>
            <a:off x="8266796" y="1832979"/>
            <a:ext cx="954156" cy="149605"/>
          </a:xfrm>
          <a:custGeom>
            <a:avLst/>
            <a:gdLst>
              <a:gd name="connsiteX0" fmla="*/ 954156 w 954156"/>
              <a:gd name="connsiteY0" fmla="*/ 0 h 149605"/>
              <a:gd name="connsiteX1" fmla="*/ 526774 w 954156"/>
              <a:gd name="connsiteY1" fmla="*/ 149087 h 149605"/>
              <a:gd name="connsiteX2" fmla="*/ 0 w 954156"/>
              <a:gd name="connsiteY2" fmla="*/ 39757 h 149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54156" h="149605">
                <a:moveTo>
                  <a:pt x="954156" y="0"/>
                </a:moveTo>
                <a:cubicBezTo>
                  <a:pt x="819978" y="71230"/>
                  <a:pt x="685800" y="142461"/>
                  <a:pt x="526774" y="149087"/>
                </a:cubicBezTo>
                <a:cubicBezTo>
                  <a:pt x="367748" y="155713"/>
                  <a:pt x="183874" y="97735"/>
                  <a:pt x="0" y="39757"/>
                </a:cubicBezTo>
              </a:path>
            </a:pathLst>
          </a:custGeom>
          <a:noFill/>
          <a:ln w="1270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4D9B4A2D-7C84-F5D2-1EFC-1EE82213B800}"/>
              </a:ext>
            </a:extLst>
          </p:cNvPr>
          <p:cNvSpPr/>
          <p:nvPr/>
        </p:nvSpPr>
        <p:spPr>
          <a:xfrm>
            <a:off x="9840491" y="1832979"/>
            <a:ext cx="954156" cy="149605"/>
          </a:xfrm>
          <a:custGeom>
            <a:avLst/>
            <a:gdLst>
              <a:gd name="connsiteX0" fmla="*/ 954156 w 954156"/>
              <a:gd name="connsiteY0" fmla="*/ 0 h 149605"/>
              <a:gd name="connsiteX1" fmla="*/ 526774 w 954156"/>
              <a:gd name="connsiteY1" fmla="*/ 149087 h 149605"/>
              <a:gd name="connsiteX2" fmla="*/ 0 w 954156"/>
              <a:gd name="connsiteY2" fmla="*/ 39757 h 149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54156" h="149605">
                <a:moveTo>
                  <a:pt x="954156" y="0"/>
                </a:moveTo>
                <a:cubicBezTo>
                  <a:pt x="819978" y="71230"/>
                  <a:pt x="685800" y="142461"/>
                  <a:pt x="526774" y="149087"/>
                </a:cubicBezTo>
                <a:cubicBezTo>
                  <a:pt x="367748" y="155713"/>
                  <a:pt x="183874" y="97735"/>
                  <a:pt x="0" y="39757"/>
                </a:cubicBezTo>
              </a:path>
            </a:pathLst>
          </a:custGeom>
          <a:noFill/>
          <a:ln w="1270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B65ED24-EF3A-CDA8-9143-A885330A05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42726" y="2038733"/>
            <a:ext cx="139700" cy="1905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28E3706-FF14-3170-33D1-B520A97593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73282" y="2194825"/>
            <a:ext cx="254000" cy="1905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148FB45-43F6-62E3-6C09-B52E0D304B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63584" y="1487405"/>
            <a:ext cx="3314700" cy="3175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10D548C-5E1A-E6B7-E7CF-D3C7AF17D62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75957" y="2026033"/>
            <a:ext cx="266700" cy="20320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C42FF3FA-9EC2-9883-A4F8-337818B9643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46899" y="2882900"/>
            <a:ext cx="3213100" cy="30480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858D02AC-7447-8443-EA08-35598DAFE70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39784" y="2882900"/>
            <a:ext cx="3238500" cy="330200"/>
          </a:xfrm>
          <a:prstGeom prst="rect">
            <a:avLst/>
          </a:prstGeom>
        </p:spPr>
      </p:pic>
      <p:sp>
        <p:nvSpPr>
          <p:cNvPr id="40" name="Freeform 39">
            <a:extLst>
              <a:ext uri="{FF2B5EF4-FFF2-40B4-BE49-F238E27FC236}">
                <a16:creationId xmlns:a16="http://schemas.microsoft.com/office/drawing/2014/main" id="{782542E6-C28A-8863-2B7C-1008822DFCB5}"/>
              </a:ext>
            </a:extLst>
          </p:cNvPr>
          <p:cNvSpPr/>
          <p:nvPr/>
        </p:nvSpPr>
        <p:spPr>
          <a:xfrm>
            <a:off x="1397352" y="3213100"/>
            <a:ext cx="954156" cy="149605"/>
          </a:xfrm>
          <a:custGeom>
            <a:avLst/>
            <a:gdLst>
              <a:gd name="connsiteX0" fmla="*/ 954156 w 954156"/>
              <a:gd name="connsiteY0" fmla="*/ 0 h 149605"/>
              <a:gd name="connsiteX1" fmla="*/ 526774 w 954156"/>
              <a:gd name="connsiteY1" fmla="*/ 149087 h 149605"/>
              <a:gd name="connsiteX2" fmla="*/ 0 w 954156"/>
              <a:gd name="connsiteY2" fmla="*/ 39757 h 149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54156" h="149605">
                <a:moveTo>
                  <a:pt x="954156" y="0"/>
                </a:moveTo>
                <a:cubicBezTo>
                  <a:pt x="819978" y="71230"/>
                  <a:pt x="685800" y="142461"/>
                  <a:pt x="526774" y="149087"/>
                </a:cubicBezTo>
                <a:cubicBezTo>
                  <a:pt x="367748" y="155713"/>
                  <a:pt x="183874" y="97735"/>
                  <a:pt x="0" y="39757"/>
                </a:cubicBezTo>
              </a:path>
            </a:pathLst>
          </a:custGeom>
          <a:noFill/>
          <a:ln w="1270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1" name="Freeform 40">
            <a:extLst>
              <a:ext uri="{FF2B5EF4-FFF2-40B4-BE49-F238E27FC236}">
                <a16:creationId xmlns:a16="http://schemas.microsoft.com/office/drawing/2014/main" id="{103A034C-755E-ECED-529B-36362E4C71A9}"/>
              </a:ext>
            </a:extLst>
          </p:cNvPr>
          <p:cNvSpPr/>
          <p:nvPr/>
        </p:nvSpPr>
        <p:spPr>
          <a:xfrm>
            <a:off x="2971047" y="3213100"/>
            <a:ext cx="954156" cy="149605"/>
          </a:xfrm>
          <a:custGeom>
            <a:avLst/>
            <a:gdLst>
              <a:gd name="connsiteX0" fmla="*/ 954156 w 954156"/>
              <a:gd name="connsiteY0" fmla="*/ 0 h 149605"/>
              <a:gd name="connsiteX1" fmla="*/ 526774 w 954156"/>
              <a:gd name="connsiteY1" fmla="*/ 149087 h 149605"/>
              <a:gd name="connsiteX2" fmla="*/ 0 w 954156"/>
              <a:gd name="connsiteY2" fmla="*/ 39757 h 149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54156" h="149605">
                <a:moveTo>
                  <a:pt x="954156" y="0"/>
                </a:moveTo>
                <a:cubicBezTo>
                  <a:pt x="819978" y="71230"/>
                  <a:pt x="685800" y="142461"/>
                  <a:pt x="526774" y="149087"/>
                </a:cubicBezTo>
                <a:cubicBezTo>
                  <a:pt x="367748" y="155713"/>
                  <a:pt x="183874" y="97735"/>
                  <a:pt x="0" y="39757"/>
                </a:cubicBezTo>
              </a:path>
            </a:pathLst>
          </a:custGeom>
          <a:noFill/>
          <a:ln w="1270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54717F73-8D64-58DC-0290-7A4F3058D6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6513" y="3406154"/>
            <a:ext cx="190500" cy="20320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545EF69F-9729-55F8-C2DD-3C91E39217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73282" y="3422546"/>
            <a:ext cx="254000" cy="190500"/>
          </a:xfrm>
          <a:prstGeom prst="rect">
            <a:avLst/>
          </a:prstGeom>
        </p:spPr>
      </p:pic>
      <p:sp>
        <p:nvSpPr>
          <p:cNvPr id="44" name="Freeform 43">
            <a:extLst>
              <a:ext uri="{FF2B5EF4-FFF2-40B4-BE49-F238E27FC236}">
                <a16:creationId xmlns:a16="http://schemas.microsoft.com/office/drawing/2014/main" id="{9A3D403E-260B-8494-7435-F42F4EB53D28}"/>
              </a:ext>
            </a:extLst>
          </p:cNvPr>
          <p:cNvSpPr/>
          <p:nvPr/>
        </p:nvSpPr>
        <p:spPr>
          <a:xfrm>
            <a:off x="8331653" y="3256549"/>
            <a:ext cx="954156" cy="149605"/>
          </a:xfrm>
          <a:custGeom>
            <a:avLst/>
            <a:gdLst>
              <a:gd name="connsiteX0" fmla="*/ 954156 w 954156"/>
              <a:gd name="connsiteY0" fmla="*/ 0 h 149605"/>
              <a:gd name="connsiteX1" fmla="*/ 526774 w 954156"/>
              <a:gd name="connsiteY1" fmla="*/ 149087 h 149605"/>
              <a:gd name="connsiteX2" fmla="*/ 0 w 954156"/>
              <a:gd name="connsiteY2" fmla="*/ 39757 h 149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54156" h="149605">
                <a:moveTo>
                  <a:pt x="954156" y="0"/>
                </a:moveTo>
                <a:cubicBezTo>
                  <a:pt x="819978" y="71230"/>
                  <a:pt x="685800" y="142461"/>
                  <a:pt x="526774" y="149087"/>
                </a:cubicBezTo>
                <a:cubicBezTo>
                  <a:pt x="367748" y="155713"/>
                  <a:pt x="183874" y="97735"/>
                  <a:pt x="0" y="39757"/>
                </a:cubicBezTo>
              </a:path>
            </a:pathLst>
          </a:custGeom>
          <a:noFill/>
          <a:ln w="1270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5" name="Freeform 44">
            <a:extLst>
              <a:ext uri="{FF2B5EF4-FFF2-40B4-BE49-F238E27FC236}">
                <a16:creationId xmlns:a16="http://schemas.microsoft.com/office/drawing/2014/main" id="{005E9040-4DBC-F95F-FFA3-1FC047F9B507}"/>
              </a:ext>
            </a:extLst>
          </p:cNvPr>
          <p:cNvSpPr/>
          <p:nvPr/>
        </p:nvSpPr>
        <p:spPr>
          <a:xfrm>
            <a:off x="9905348" y="3256549"/>
            <a:ext cx="954156" cy="149605"/>
          </a:xfrm>
          <a:custGeom>
            <a:avLst/>
            <a:gdLst>
              <a:gd name="connsiteX0" fmla="*/ 954156 w 954156"/>
              <a:gd name="connsiteY0" fmla="*/ 0 h 149605"/>
              <a:gd name="connsiteX1" fmla="*/ 526774 w 954156"/>
              <a:gd name="connsiteY1" fmla="*/ 149087 h 149605"/>
              <a:gd name="connsiteX2" fmla="*/ 0 w 954156"/>
              <a:gd name="connsiteY2" fmla="*/ 39757 h 149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54156" h="149605">
                <a:moveTo>
                  <a:pt x="954156" y="0"/>
                </a:moveTo>
                <a:cubicBezTo>
                  <a:pt x="819978" y="71230"/>
                  <a:pt x="685800" y="142461"/>
                  <a:pt x="526774" y="149087"/>
                </a:cubicBezTo>
                <a:cubicBezTo>
                  <a:pt x="367748" y="155713"/>
                  <a:pt x="183874" y="97735"/>
                  <a:pt x="0" y="39757"/>
                </a:cubicBezTo>
              </a:path>
            </a:pathLst>
          </a:custGeom>
          <a:noFill/>
          <a:ln w="1270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E2FC1952-3CA1-4378-26E1-AB735D60CF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07583" y="3462303"/>
            <a:ext cx="139700" cy="19050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3D4B356D-7340-4B0B-C625-2C90D5F7C91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40814" y="3449603"/>
            <a:ext cx="266700" cy="203200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F58AC6D8-3DBE-0271-C69D-46687ECAEB1C}"/>
              </a:ext>
            </a:extLst>
          </p:cNvPr>
          <p:cNvSpPr txBox="1"/>
          <p:nvPr/>
        </p:nvSpPr>
        <p:spPr>
          <a:xfrm>
            <a:off x="354295" y="4062280"/>
            <a:ext cx="8931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800" dirty="0"/>
              <a:t>Tensor product spaces of polynomials of degree (e.g., mimetic spectral elements):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7E26CA4-A724-6023-1919-8A4D83560E72}"/>
              </a:ext>
            </a:extLst>
          </p:cNvPr>
          <p:cNvSpPr txBox="1"/>
          <p:nvPr/>
        </p:nvSpPr>
        <p:spPr>
          <a:xfrm>
            <a:off x="4919330" y="2586335"/>
            <a:ext cx="23877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sz="1800" dirty="0"/>
              <a:t>Discrete spaces constitute a de Rham complex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253671-3AE6-2B26-8915-2FDEAFE951E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53249" y="4494039"/>
            <a:ext cx="3200400" cy="304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294F419-7879-ECC0-CCCF-750AEFC2D94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430791" y="4468639"/>
            <a:ext cx="3200400" cy="3302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EACA8E5-0E39-AC98-BA01-535636DC7B8D}"/>
              </a:ext>
            </a:extLst>
          </p:cNvPr>
          <p:cNvSpPr txBox="1"/>
          <p:nvPr/>
        </p:nvSpPr>
        <p:spPr>
          <a:xfrm>
            <a:off x="141531" y="3711344"/>
            <a:ext cx="106531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Quadrilaterals (and Hexahedra in 3D) (Firedrake nomenclature)</a:t>
            </a:r>
          </a:p>
        </p:txBody>
      </p:sp>
    </p:spTree>
    <p:extLst>
      <p:ext uri="{BB962C8B-B14F-4D97-AF65-F5344CB8AC3E}">
        <p14:creationId xmlns:p14="http://schemas.microsoft.com/office/powerpoint/2010/main" val="290926726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>
            <a:extLst>
              <a:ext uri="{FF2B5EF4-FFF2-40B4-BE49-F238E27FC236}">
                <a16:creationId xmlns:a16="http://schemas.microsoft.com/office/drawing/2014/main" id="{196121F5-FFE1-2968-693E-DA95DB469741}"/>
              </a:ext>
            </a:extLst>
          </p:cNvPr>
          <p:cNvSpPr/>
          <p:nvPr/>
        </p:nvSpPr>
        <p:spPr>
          <a:xfrm>
            <a:off x="212765" y="4109831"/>
            <a:ext cx="11837703" cy="10943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280066D-0A76-697F-4D82-E3FF53487F8D}"/>
              </a:ext>
            </a:extLst>
          </p:cNvPr>
          <p:cNvSpPr/>
          <p:nvPr/>
        </p:nvSpPr>
        <p:spPr>
          <a:xfrm>
            <a:off x="7712766" y="1476033"/>
            <a:ext cx="3912463" cy="100543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4298" y="107917"/>
            <a:ext cx="11462927" cy="944563"/>
          </a:xfrm>
        </p:spPr>
        <p:txBody>
          <a:bodyPr>
            <a:normAutofit/>
          </a:bodyPr>
          <a:lstStyle/>
          <a:p>
            <a:r>
              <a:rPr lang="en-US" dirty="0"/>
              <a:t>Spatial discretization shallow waters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F9BB97A-B44C-9A40-B535-9C28844410EA}"/>
              </a:ext>
            </a:extLst>
          </p:cNvPr>
          <p:cNvSpPr txBox="1"/>
          <p:nvPr/>
        </p:nvSpPr>
        <p:spPr>
          <a:xfrm>
            <a:off x="354296" y="985640"/>
            <a:ext cx="118377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Replicating the continuous structures: de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Rham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complex</a:t>
            </a:r>
            <a:endParaRPr lang="en-NL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50FA4AE-355D-DBCE-0A15-51B5EF214AA6}"/>
              </a:ext>
            </a:extLst>
          </p:cNvPr>
          <p:cNvSpPr/>
          <p:nvPr/>
        </p:nvSpPr>
        <p:spPr>
          <a:xfrm>
            <a:off x="739050" y="1476033"/>
            <a:ext cx="3912463" cy="100543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46E2F6D2-6B55-9F1D-5F94-6E8711643A18}"/>
              </a:ext>
            </a:extLst>
          </p:cNvPr>
          <p:cNvSpPr/>
          <p:nvPr/>
        </p:nvSpPr>
        <p:spPr>
          <a:xfrm>
            <a:off x="1397352" y="1985379"/>
            <a:ext cx="954156" cy="149605"/>
          </a:xfrm>
          <a:custGeom>
            <a:avLst/>
            <a:gdLst>
              <a:gd name="connsiteX0" fmla="*/ 954156 w 954156"/>
              <a:gd name="connsiteY0" fmla="*/ 0 h 149605"/>
              <a:gd name="connsiteX1" fmla="*/ 526774 w 954156"/>
              <a:gd name="connsiteY1" fmla="*/ 149087 h 149605"/>
              <a:gd name="connsiteX2" fmla="*/ 0 w 954156"/>
              <a:gd name="connsiteY2" fmla="*/ 39757 h 149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54156" h="149605">
                <a:moveTo>
                  <a:pt x="954156" y="0"/>
                </a:moveTo>
                <a:cubicBezTo>
                  <a:pt x="819978" y="71230"/>
                  <a:pt x="685800" y="142461"/>
                  <a:pt x="526774" y="149087"/>
                </a:cubicBezTo>
                <a:cubicBezTo>
                  <a:pt x="367748" y="155713"/>
                  <a:pt x="183874" y="97735"/>
                  <a:pt x="0" y="39757"/>
                </a:cubicBezTo>
              </a:path>
            </a:pathLst>
          </a:custGeom>
          <a:noFill/>
          <a:ln w="1270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4CE93C1-8B32-1C30-C151-349F88FDF7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3715" y="1662948"/>
            <a:ext cx="3416300" cy="30480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377CCD86-7025-9648-EF9A-7E7B9DCCB603}"/>
              </a:ext>
            </a:extLst>
          </p:cNvPr>
          <p:cNvSpPr/>
          <p:nvPr/>
        </p:nvSpPr>
        <p:spPr>
          <a:xfrm>
            <a:off x="2971047" y="1985379"/>
            <a:ext cx="954156" cy="149605"/>
          </a:xfrm>
          <a:custGeom>
            <a:avLst/>
            <a:gdLst>
              <a:gd name="connsiteX0" fmla="*/ 954156 w 954156"/>
              <a:gd name="connsiteY0" fmla="*/ 0 h 149605"/>
              <a:gd name="connsiteX1" fmla="*/ 526774 w 954156"/>
              <a:gd name="connsiteY1" fmla="*/ 149087 h 149605"/>
              <a:gd name="connsiteX2" fmla="*/ 0 w 954156"/>
              <a:gd name="connsiteY2" fmla="*/ 39757 h 149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54156" h="149605">
                <a:moveTo>
                  <a:pt x="954156" y="0"/>
                </a:moveTo>
                <a:cubicBezTo>
                  <a:pt x="819978" y="71230"/>
                  <a:pt x="685800" y="142461"/>
                  <a:pt x="526774" y="149087"/>
                </a:cubicBezTo>
                <a:cubicBezTo>
                  <a:pt x="367748" y="155713"/>
                  <a:pt x="183874" y="97735"/>
                  <a:pt x="0" y="39757"/>
                </a:cubicBezTo>
              </a:path>
            </a:pathLst>
          </a:custGeom>
          <a:noFill/>
          <a:ln w="1270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7FF3C5A-D970-5E61-446C-64CAE162E5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6513" y="2178433"/>
            <a:ext cx="190500" cy="203200"/>
          </a:xfrm>
          <a:prstGeom prst="rect">
            <a:avLst/>
          </a:prstGeom>
        </p:spPr>
      </p:pic>
      <p:sp>
        <p:nvSpPr>
          <p:cNvPr id="11" name="Freeform 10">
            <a:extLst>
              <a:ext uri="{FF2B5EF4-FFF2-40B4-BE49-F238E27FC236}">
                <a16:creationId xmlns:a16="http://schemas.microsoft.com/office/drawing/2014/main" id="{7B25FA38-A712-B5AF-BE61-EF8FB0460E48}"/>
              </a:ext>
            </a:extLst>
          </p:cNvPr>
          <p:cNvSpPr/>
          <p:nvPr/>
        </p:nvSpPr>
        <p:spPr>
          <a:xfrm>
            <a:off x="8266796" y="1832979"/>
            <a:ext cx="954156" cy="149605"/>
          </a:xfrm>
          <a:custGeom>
            <a:avLst/>
            <a:gdLst>
              <a:gd name="connsiteX0" fmla="*/ 954156 w 954156"/>
              <a:gd name="connsiteY0" fmla="*/ 0 h 149605"/>
              <a:gd name="connsiteX1" fmla="*/ 526774 w 954156"/>
              <a:gd name="connsiteY1" fmla="*/ 149087 h 149605"/>
              <a:gd name="connsiteX2" fmla="*/ 0 w 954156"/>
              <a:gd name="connsiteY2" fmla="*/ 39757 h 149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54156" h="149605">
                <a:moveTo>
                  <a:pt x="954156" y="0"/>
                </a:moveTo>
                <a:cubicBezTo>
                  <a:pt x="819978" y="71230"/>
                  <a:pt x="685800" y="142461"/>
                  <a:pt x="526774" y="149087"/>
                </a:cubicBezTo>
                <a:cubicBezTo>
                  <a:pt x="367748" y="155713"/>
                  <a:pt x="183874" y="97735"/>
                  <a:pt x="0" y="39757"/>
                </a:cubicBezTo>
              </a:path>
            </a:pathLst>
          </a:custGeom>
          <a:noFill/>
          <a:ln w="1270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4D9B4A2D-7C84-F5D2-1EFC-1EE82213B800}"/>
              </a:ext>
            </a:extLst>
          </p:cNvPr>
          <p:cNvSpPr/>
          <p:nvPr/>
        </p:nvSpPr>
        <p:spPr>
          <a:xfrm>
            <a:off x="9840491" y="1832979"/>
            <a:ext cx="954156" cy="149605"/>
          </a:xfrm>
          <a:custGeom>
            <a:avLst/>
            <a:gdLst>
              <a:gd name="connsiteX0" fmla="*/ 954156 w 954156"/>
              <a:gd name="connsiteY0" fmla="*/ 0 h 149605"/>
              <a:gd name="connsiteX1" fmla="*/ 526774 w 954156"/>
              <a:gd name="connsiteY1" fmla="*/ 149087 h 149605"/>
              <a:gd name="connsiteX2" fmla="*/ 0 w 954156"/>
              <a:gd name="connsiteY2" fmla="*/ 39757 h 149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54156" h="149605">
                <a:moveTo>
                  <a:pt x="954156" y="0"/>
                </a:moveTo>
                <a:cubicBezTo>
                  <a:pt x="819978" y="71230"/>
                  <a:pt x="685800" y="142461"/>
                  <a:pt x="526774" y="149087"/>
                </a:cubicBezTo>
                <a:cubicBezTo>
                  <a:pt x="367748" y="155713"/>
                  <a:pt x="183874" y="97735"/>
                  <a:pt x="0" y="39757"/>
                </a:cubicBezTo>
              </a:path>
            </a:pathLst>
          </a:custGeom>
          <a:noFill/>
          <a:ln w="1270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B65ED24-EF3A-CDA8-9143-A885330A05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42726" y="2038733"/>
            <a:ext cx="139700" cy="1905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28E3706-FF14-3170-33D1-B520A97593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73282" y="2194825"/>
            <a:ext cx="254000" cy="1905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148FB45-43F6-62E3-6C09-B52E0D304B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63584" y="1487405"/>
            <a:ext cx="3314700" cy="3175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10D548C-5E1A-E6B7-E7CF-D3C7AF17D62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75957" y="2026033"/>
            <a:ext cx="266700" cy="20320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C42FF3FA-9EC2-9883-A4F8-337818B9643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46899" y="2882900"/>
            <a:ext cx="3213100" cy="30480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858D02AC-7447-8443-EA08-35598DAFE70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39784" y="2882900"/>
            <a:ext cx="3238500" cy="330200"/>
          </a:xfrm>
          <a:prstGeom prst="rect">
            <a:avLst/>
          </a:prstGeom>
        </p:spPr>
      </p:pic>
      <p:sp>
        <p:nvSpPr>
          <p:cNvPr id="40" name="Freeform 39">
            <a:extLst>
              <a:ext uri="{FF2B5EF4-FFF2-40B4-BE49-F238E27FC236}">
                <a16:creationId xmlns:a16="http://schemas.microsoft.com/office/drawing/2014/main" id="{782542E6-C28A-8863-2B7C-1008822DFCB5}"/>
              </a:ext>
            </a:extLst>
          </p:cNvPr>
          <p:cNvSpPr/>
          <p:nvPr/>
        </p:nvSpPr>
        <p:spPr>
          <a:xfrm>
            <a:off x="1397352" y="3213100"/>
            <a:ext cx="954156" cy="149605"/>
          </a:xfrm>
          <a:custGeom>
            <a:avLst/>
            <a:gdLst>
              <a:gd name="connsiteX0" fmla="*/ 954156 w 954156"/>
              <a:gd name="connsiteY0" fmla="*/ 0 h 149605"/>
              <a:gd name="connsiteX1" fmla="*/ 526774 w 954156"/>
              <a:gd name="connsiteY1" fmla="*/ 149087 h 149605"/>
              <a:gd name="connsiteX2" fmla="*/ 0 w 954156"/>
              <a:gd name="connsiteY2" fmla="*/ 39757 h 149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54156" h="149605">
                <a:moveTo>
                  <a:pt x="954156" y="0"/>
                </a:moveTo>
                <a:cubicBezTo>
                  <a:pt x="819978" y="71230"/>
                  <a:pt x="685800" y="142461"/>
                  <a:pt x="526774" y="149087"/>
                </a:cubicBezTo>
                <a:cubicBezTo>
                  <a:pt x="367748" y="155713"/>
                  <a:pt x="183874" y="97735"/>
                  <a:pt x="0" y="39757"/>
                </a:cubicBezTo>
              </a:path>
            </a:pathLst>
          </a:custGeom>
          <a:noFill/>
          <a:ln w="1270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1" name="Freeform 40">
            <a:extLst>
              <a:ext uri="{FF2B5EF4-FFF2-40B4-BE49-F238E27FC236}">
                <a16:creationId xmlns:a16="http://schemas.microsoft.com/office/drawing/2014/main" id="{103A034C-755E-ECED-529B-36362E4C71A9}"/>
              </a:ext>
            </a:extLst>
          </p:cNvPr>
          <p:cNvSpPr/>
          <p:nvPr/>
        </p:nvSpPr>
        <p:spPr>
          <a:xfrm>
            <a:off x="2971047" y="3213100"/>
            <a:ext cx="954156" cy="149605"/>
          </a:xfrm>
          <a:custGeom>
            <a:avLst/>
            <a:gdLst>
              <a:gd name="connsiteX0" fmla="*/ 954156 w 954156"/>
              <a:gd name="connsiteY0" fmla="*/ 0 h 149605"/>
              <a:gd name="connsiteX1" fmla="*/ 526774 w 954156"/>
              <a:gd name="connsiteY1" fmla="*/ 149087 h 149605"/>
              <a:gd name="connsiteX2" fmla="*/ 0 w 954156"/>
              <a:gd name="connsiteY2" fmla="*/ 39757 h 149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54156" h="149605">
                <a:moveTo>
                  <a:pt x="954156" y="0"/>
                </a:moveTo>
                <a:cubicBezTo>
                  <a:pt x="819978" y="71230"/>
                  <a:pt x="685800" y="142461"/>
                  <a:pt x="526774" y="149087"/>
                </a:cubicBezTo>
                <a:cubicBezTo>
                  <a:pt x="367748" y="155713"/>
                  <a:pt x="183874" y="97735"/>
                  <a:pt x="0" y="39757"/>
                </a:cubicBezTo>
              </a:path>
            </a:pathLst>
          </a:custGeom>
          <a:noFill/>
          <a:ln w="1270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54717F73-8D64-58DC-0290-7A4F3058D6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6513" y="3406154"/>
            <a:ext cx="190500" cy="20320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545EF69F-9729-55F8-C2DD-3C91E39217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73282" y="3422546"/>
            <a:ext cx="254000" cy="190500"/>
          </a:xfrm>
          <a:prstGeom prst="rect">
            <a:avLst/>
          </a:prstGeom>
        </p:spPr>
      </p:pic>
      <p:sp>
        <p:nvSpPr>
          <p:cNvPr id="44" name="Freeform 43">
            <a:extLst>
              <a:ext uri="{FF2B5EF4-FFF2-40B4-BE49-F238E27FC236}">
                <a16:creationId xmlns:a16="http://schemas.microsoft.com/office/drawing/2014/main" id="{9A3D403E-260B-8494-7435-F42F4EB53D28}"/>
              </a:ext>
            </a:extLst>
          </p:cNvPr>
          <p:cNvSpPr/>
          <p:nvPr/>
        </p:nvSpPr>
        <p:spPr>
          <a:xfrm>
            <a:off x="8331653" y="3256549"/>
            <a:ext cx="954156" cy="149605"/>
          </a:xfrm>
          <a:custGeom>
            <a:avLst/>
            <a:gdLst>
              <a:gd name="connsiteX0" fmla="*/ 954156 w 954156"/>
              <a:gd name="connsiteY0" fmla="*/ 0 h 149605"/>
              <a:gd name="connsiteX1" fmla="*/ 526774 w 954156"/>
              <a:gd name="connsiteY1" fmla="*/ 149087 h 149605"/>
              <a:gd name="connsiteX2" fmla="*/ 0 w 954156"/>
              <a:gd name="connsiteY2" fmla="*/ 39757 h 149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54156" h="149605">
                <a:moveTo>
                  <a:pt x="954156" y="0"/>
                </a:moveTo>
                <a:cubicBezTo>
                  <a:pt x="819978" y="71230"/>
                  <a:pt x="685800" y="142461"/>
                  <a:pt x="526774" y="149087"/>
                </a:cubicBezTo>
                <a:cubicBezTo>
                  <a:pt x="367748" y="155713"/>
                  <a:pt x="183874" y="97735"/>
                  <a:pt x="0" y="39757"/>
                </a:cubicBezTo>
              </a:path>
            </a:pathLst>
          </a:custGeom>
          <a:noFill/>
          <a:ln w="1270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5" name="Freeform 44">
            <a:extLst>
              <a:ext uri="{FF2B5EF4-FFF2-40B4-BE49-F238E27FC236}">
                <a16:creationId xmlns:a16="http://schemas.microsoft.com/office/drawing/2014/main" id="{005E9040-4DBC-F95F-FFA3-1FC047F9B507}"/>
              </a:ext>
            </a:extLst>
          </p:cNvPr>
          <p:cNvSpPr/>
          <p:nvPr/>
        </p:nvSpPr>
        <p:spPr>
          <a:xfrm>
            <a:off x="9905348" y="3256549"/>
            <a:ext cx="954156" cy="149605"/>
          </a:xfrm>
          <a:custGeom>
            <a:avLst/>
            <a:gdLst>
              <a:gd name="connsiteX0" fmla="*/ 954156 w 954156"/>
              <a:gd name="connsiteY0" fmla="*/ 0 h 149605"/>
              <a:gd name="connsiteX1" fmla="*/ 526774 w 954156"/>
              <a:gd name="connsiteY1" fmla="*/ 149087 h 149605"/>
              <a:gd name="connsiteX2" fmla="*/ 0 w 954156"/>
              <a:gd name="connsiteY2" fmla="*/ 39757 h 149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54156" h="149605">
                <a:moveTo>
                  <a:pt x="954156" y="0"/>
                </a:moveTo>
                <a:cubicBezTo>
                  <a:pt x="819978" y="71230"/>
                  <a:pt x="685800" y="142461"/>
                  <a:pt x="526774" y="149087"/>
                </a:cubicBezTo>
                <a:cubicBezTo>
                  <a:pt x="367748" y="155713"/>
                  <a:pt x="183874" y="97735"/>
                  <a:pt x="0" y="39757"/>
                </a:cubicBezTo>
              </a:path>
            </a:pathLst>
          </a:custGeom>
          <a:noFill/>
          <a:ln w="1270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E2FC1952-3CA1-4378-26E1-AB735D60CF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07583" y="3462303"/>
            <a:ext cx="139700" cy="19050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3D4B356D-7340-4B0B-C625-2C90D5F7C91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40814" y="3449603"/>
            <a:ext cx="266700" cy="203200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F58AC6D8-3DBE-0271-C69D-46687ECAEB1C}"/>
              </a:ext>
            </a:extLst>
          </p:cNvPr>
          <p:cNvSpPr txBox="1"/>
          <p:nvPr/>
        </p:nvSpPr>
        <p:spPr>
          <a:xfrm>
            <a:off x="354295" y="4062280"/>
            <a:ext cx="8931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800" dirty="0"/>
              <a:t>Tensor product spaces of polynomials of degree (e.g., mimetic spectral elements):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7E26CA4-A724-6023-1919-8A4D83560E72}"/>
              </a:ext>
            </a:extLst>
          </p:cNvPr>
          <p:cNvSpPr txBox="1"/>
          <p:nvPr/>
        </p:nvSpPr>
        <p:spPr>
          <a:xfrm>
            <a:off x="4919330" y="2586335"/>
            <a:ext cx="23877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sz="1800" dirty="0"/>
              <a:t>Discrete spaces constitute a de Rham complex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253671-3AE6-2B26-8915-2FDEAFE951E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53249" y="4494039"/>
            <a:ext cx="3200400" cy="304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294F419-7879-ECC0-CCCF-750AEFC2D94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430791" y="4468639"/>
            <a:ext cx="3200400" cy="3302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EACA8E5-0E39-AC98-BA01-535636DC7B8D}"/>
              </a:ext>
            </a:extLst>
          </p:cNvPr>
          <p:cNvSpPr txBox="1"/>
          <p:nvPr/>
        </p:nvSpPr>
        <p:spPr>
          <a:xfrm>
            <a:off x="141531" y="3711344"/>
            <a:ext cx="106531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Quadrilaterals (and Hexahedra in 3D) (Firedrake nomenclature)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1500D03-646B-1D73-A1DF-6DE30AE34470}"/>
              </a:ext>
            </a:extLst>
          </p:cNvPr>
          <p:cNvSpPr/>
          <p:nvPr/>
        </p:nvSpPr>
        <p:spPr>
          <a:xfrm>
            <a:off x="212765" y="5714783"/>
            <a:ext cx="11837703" cy="10943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B35BFE6-BF69-0127-87F4-AEE6D9ED2A19}"/>
              </a:ext>
            </a:extLst>
          </p:cNvPr>
          <p:cNvSpPr txBox="1"/>
          <p:nvPr/>
        </p:nvSpPr>
        <p:spPr>
          <a:xfrm>
            <a:off x="141532" y="5328996"/>
            <a:ext cx="70879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Simplices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377867B-0A73-FB0A-6BAB-9989F0CC443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095234" y="6287283"/>
            <a:ext cx="4927600" cy="3175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CA6D4F1-0B3D-61E9-461B-8E3BE05AEF3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58065" y="6299983"/>
            <a:ext cx="4927600" cy="3048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165C149-32F5-B2EB-F901-201870D5EB5B}"/>
              </a:ext>
            </a:extLst>
          </p:cNvPr>
          <p:cNvSpPr txBox="1"/>
          <p:nvPr/>
        </p:nvSpPr>
        <p:spPr>
          <a:xfrm>
            <a:off x="354295" y="5667232"/>
            <a:ext cx="8931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800" dirty="0"/>
              <a:t>More complex choices but the idea is the same:</a:t>
            </a:r>
          </a:p>
        </p:txBody>
      </p:sp>
    </p:spTree>
    <p:extLst>
      <p:ext uri="{BB962C8B-B14F-4D97-AF65-F5344CB8AC3E}">
        <p14:creationId xmlns:p14="http://schemas.microsoft.com/office/powerpoint/2010/main" val="323395945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>
            <a:extLst>
              <a:ext uri="{FF2B5EF4-FFF2-40B4-BE49-F238E27FC236}">
                <a16:creationId xmlns:a16="http://schemas.microsoft.com/office/drawing/2014/main" id="{196121F5-FFE1-2968-693E-DA95DB469741}"/>
              </a:ext>
            </a:extLst>
          </p:cNvPr>
          <p:cNvSpPr/>
          <p:nvPr/>
        </p:nvSpPr>
        <p:spPr>
          <a:xfrm>
            <a:off x="212765" y="4109831"/>
            <a:ext cx="11837703" cy="10943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280066D-0A76-697F-4D82-E3FF53487F8D}"/>
              </a:ext>
            </a:extLst>
          </p:cNvPr>
          <p:cNvSpPr/>
          <p:nvPr/>
        </p:nvSpPr>
        <p:spPr>
          <a:xfrm>
            <a:off x="7712766" y="1476033"/>
            <a:ext cx="3912463" cy="100543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4298" y="107917"/>
            <a:ext cx="11462927" cy="944563"/>
          </a:xfrm>
        </p:spPr>
        <p:txBody>
          <a:bodyPr>
            <a:normAutofit/>
          </a:bodyPr>
          <a:lstStyle/>
          <a:p>
            <a:r>
              <a:rPr lang="en-US" dirty="0"/>
              <a:t>Spatial discretization shallow waters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F9BB97A-B44C-9A40-B535-9C28844410EA}"/>
              </a:ext>
            </a:extLst>
          </p:cNvPr>
          <p:cNvSpPr txBox="1"/>
          <p:nvPr/>
        </p:nvSpPr>
        <p:spPr>
          <a:xfrm>
            <a:off x="354296" y="985640"/>
            <a:ext cx="118377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Replicating the continuous structures: de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Rham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complex</a:t>
            </a:r>
            <a:endParaRPr lang="en-NL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50FA4AE-355D-DBCE-0A15-51B5EF214AA6}"/>
              </a:ext>
            </a:extLst>
          </p:cNvPr>
          <p:cNvSpPr/>
          <p:nvPr/>
        </p:nvSpPr>
        <p:spPr>
          <a:xfrm>
            <a:off x="739050" y="1476033"/>
            <a:ext cx="3912463" cy="100543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46E2F6D2-6B55-9F1D-5F94-6E8711643A18}"/>
              </a:ext>
            </a:extLst>
          </p:cNvPr>
          <p:cNvSpPr/>
          <p:nvPr/>
        </p:nvSpPr>
        <p:spPr>
          <a:xfrm>
            <a:off x="1397352" y="1985379"/>
            <a:ext cx="954156" cy="149605"/>
          </a:xfrm>
          <a:custGeom>
            <a:avLst/>
            <a:gdLst>
              <a:gd name="connsiteX0" fmla="*/ 954156 w 954156"/>
              <a:gd name="connsiteY0" fmla="*/ 0 h 149605"/>
              <a:gd name="connsiteX1" fmla="*/ 526774 w 954156"/>
              <a:gd name="connsiteY1" fmla="*/ 149087 h 149605"/>
              <a:gd name="connsiteX2" fmla="*/ 0 w 954156"/>
              <a:gd name="connsiteY2" fmla="*/ 39757 h 149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54156" h="149605">
                <a:moveTo>
                  <a:pt x="954156" y="0"/>
                </a:moveTo>
                <a:cubicBezTo>
                  <a:pt x="819978" y="71230"/>
                  <a:pt x="685800" y="142461"/>
                  <a:pt x="526774" y="149087"/>
                </a:cubicBezTo>
                <a:cubicBezTo>
                  <a:pt x="367748" y="155713"/>
                  <a:pt x="183874" y="97735"/>
                  <a:pt x="0" y="39757"/>
                </a:cubicBezTo>
              </a:path>
            </a:pathLst>
          </a:custGeom>
          <a:noFill/>
          <a:ln w="1270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4CE93C1-8B32-1C30-C151-349F88FDF7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3715" y="1662948"/>
            <a:ext cx="3416300" cy="30480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377CCD86-7025-9648-EF9A-7E7B9DCCB603}"/>
              </a:ext>
            </a:extLst>
          </p:cNvPr>
          <p:cNvSpPr/>
          <p:nvPr/>
        </p:nvSpPr>
        <p:spPr>
          <a:xfrm>
            <a:off x="2971047" y="1985379"/>
            <a:ext cx="954156" cy="149605"/>
          </a:xfrm>
          <a:custGeom>
            <a:avLst/>
            <a:gdLst>
              <a:gd name="connsiteX0" fmla="*/ 954156 w 954156"/>
              <a:gd name="connsiteY0" fmla="*/ 0 h 149605"/>
              <a:gd name="connsiteX1" fmla="*/ 526774 w 954156"/>
              <a:gd name="connsiteY1" fmla="*/ 149087 h 149605"/>
              <a:gd name="connsiteX2" fmla="*/ 0 w 954156"/>
              <a:gd name="connsiteY2" fmla="*/ 39757 h 149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54156" h="149605">
                <a:moveTo>
                  <a:pt x="954156" y="0"/>
                </a:moveTo>
                <a:cubicBezTo>
                  <a:pt x="819978" y="71230"/>
                  <a:pt x="685800" y="142461"/>
                  <a:pt x="526774" y="149087"/>
                </a:cubicBezTo>
                <a:cubicBezTo>
                  <a:pt x="367748" y="155713"/>
                  <a:pt x="183874" y="97735"/>
                  <a:pt x="0" y="39757"/>
                </a:cubicBezTo>
              </a:path>
            </a:pathLst>
          </a:custGeom>
          <a:noFill/>
          <a:ln w="1270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7FF3C5A-D970-5E61-446C-64CAE162E5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6513" y="2178433"/>
            <a:ext cx="190500" cy="203200"/>
          </a:xfrm>
          <a:prstGeom prst="rect">
            <a:avLst/>
          </a:prstGeom>
        </p:spPr>
      </p:pic>
      <p:sp>
        <p:nvSpPr>
          <p:cNvPr id="11" name="Freeform 10">
            <a:extLst>
              <a:ext uri="{FF2B5EF4-FFF2-40B4-BE49-F238E27FC236}">
                <a16:creationId xmlns:a16="http://schemas.microsoft.com/office/drawing/2014/main" id="{7B25FA38-A712-B5AF-BE61-EF8FB0460E48}"/>
              </a:ext>
            </a:extLst>
          </p:cNvPr>
          <p:cNvSpPr/>
          <p:nvPr/>
        </p:nvSpPr>
        <p:spPr>
          <a:xfrm>
            <a:off x="8266796" y="1832979"/>
            <a:ext cx="954156" cy="149605"/>
          </a:xfrm>
          <a:custGeom>
            <a:avLst/>
            <a:gdLst>
              <a:gd name="connsiteX0" fmla="*/ 954156 w 954156"/>
              <a:gd name="connsiteY0" fmla="*/ 0 h 149605"/>
              <a:gd name="connsiteX1" fmla="*/ 526774 w 954156"/>
              <a:gd name="connsiteY1" fmla="*/ 149087 h 149605"/>
              <a:gd name="connsiteX2" fmla="*/ 0 w 954156"/>
              <a:gd name="connsiteY2" fmla="*/ 39757 h 149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54156" h="149605">
                <a:moveTo>
                  <a:pt x="954156" y="0"/>
                </a:moveTo>
                <a:cubicBezTo>
                  <a:pt x="819978" y="71230"/>
                  <a:pt x="685800" y="142461"/>
                  <a:pt x="526774" y="149087"/>
                </a:cubicBezTo>
                <a:cubicBezTo>
                  <a:pt x="367748" y="155713"/>
                  <a:pt x="183874" y="97735"/>
                  <a:pt x="0" y="39757"/>
                </a:cubicBezTo>
              </a:path>
            </a:pathLst>
          </a:custGeom>
          <a:noFill/>
          <a:ln w="1270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4D9B4A2D-7C84-F5D2-1EFC-1EE82213B800}"/>
              </a:ext>
            </a:extLst>
          </p:cNvPr>
          <p:cNvSpPr/>
          <p:nvPr/>
        </p:nvSpPr>
        <p:spPr>
          <a:xfrm>
            <a:off x="9840491" y="1832979"/>
            <a:ext cx="954156" cy="149605"/>
          </a:xfrm>
          <a:custGeom>
            <a:avLst/>
            <a:gdLst>
              <a:gd name="connsiteX0" fmla="*/ 954156 w 954156"/>
              <a:gd name="connsiteY0" fmla="*/ 0 h 149605"/>
              <a:gd name="connsiteX1" fmla="*/ 526774 w 954156"/>
              <a:gd name="connsiteY1" fmla="*/ 149087 h 149605"/>
              <a:gd name="connsiteX2" fmla="*/ 0 w 954156"/>
              <a:gd name="connsiteY2" fmla="*/ 39757 h 149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54156" h="149605">
                <a:moveTo>
                  <a:pt x="954156" y="0"/>
                </a:moveTo>
                <a:cubicBezTo>
                  <a:pt x="819978" y="71230"/>
                  <a:pt x="685800" y="142461"/>
                  <a:pt x="526774" y="149087"/>
                </a:cubicBezTo>
                <a:cubicBezTo>
                  <a:pt x="367748" y="155713"/>
                  <a:pt x="183874" y="97735"/>
                  <a:pt x="0" y="39757"/>
                </a:cubicBezTo>
              </a:path>
            </a:pathLst>
          </a:custGeom>
          <a:noFill/>
          <a:ln w="1270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B65ED24-EF3A-CDA8-9143-A885330A05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42726" y="2038733"/>
            <a:ext cx="139700" cy="1905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28E3706-FF14-3170-33D1-B520A97593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73282" y="2194825"/>
            <a:ext cx="254000" cy="1905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148FB45-43F6-62E3-6C09-B52E0D304B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63584" y="1487405"/>
            <a:ext cx="3314700" cy="3175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10D548C-5E1A-E6B7-E7CF-D3C7AF17D62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75957" y="2026033"/>
            <a:ext cx="266700" cy="20320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C42FF3FA-9EC2-9883-A4F8-337818B9643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46899" y="2882900"/>
            <a:ext cx="3213100" cy="30480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858D02AC-7447-8443-EA08-35598DAFE70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39784" y="2882900"/>
            <a:ext cx="3238500" cy="330200"/>
          </a:xfrm>
          <a:prstGeom prst="rect">
            <a:avLst/>
          </a:prstGeom>
        </p:spPr>
      </p:pic>
      <p:sp>
        <p:nvSpPr>
          <p:cNvPr id="40" name="Freeform 39">
            <a:extLst>
              <a:ext uri="{FF2B5EF4-FFF2-40B4-BE49-F238E27FC236}">
                <a16:creationId xmlns:a16="http://schemas.microsoft.com/office/drawing/2014/main" id="{782542E6-C28A-8863-2B7C-1008822DFCB5}"/>
              </a:ext>
            </a:extLst>
          </p:cNvPr>
          <p:cNvSpPr/>
          <p:nvPr/>
        </p:nvSpPr>
        <p:spPr>
          <a:xfrm>
            <a:off x="1397352" y="3213100"/>
            <a:ext cx="954156" cy="149605"/>
          </a:xfrm>
          <a:custGeom>
            <a:avLst/>
            <a:gdLst>
              <a:gd name="connsiteX0" fmla="*/ 954156 w 954156"/>
              <a:gd name="connsiteY0" fmla="*/ 0 h 149605"/>
              <a:gd name="connsiteX1" fmla="*/ 526774 w 954156"/>
              <a:gd name="connsiteY1" fmla="*/ 149087 h 149605"/>
              <a:gd name="connsiteX2" fmla="*/ 0 w 954156"/>
              <a:gd name="connsiteY2" fmla="*/ 39757 h 149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54156" h="149605">
                <a:moveTo>
                  <a:pt x="954156" y="0"/>
                </a:moveTo>
                <a:cubicBezTo>
                  <a:pt x="819978" y="71230"/>
                  <a:pt x="685800" y="142461"/>
                  <a:pt x="526774" y="149087"/>
                </a:cubicBezTo>
                <a:cubicBezTo>
                  <a:pt x="367748" y="155713"/>
                  <a:pt x="183874" y="97735"/>
                  <a:pt x="0" y="39757"/>
                </a:cubicBezTo>
              </a:path>
            </a:pathLst>
          </a:custGeom>
          <a:noFill/>
          <a:ln w="1270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1" name="Freeform 40">
            <a:extLst>
              <a:ext uri="{FF2B5EF4-FFF2-40B4-BE49-F238E27FC236}">
                <a16:creationId xmlns:a16="http://schemas.microsoft.com/office/drawing/2014/main" id="{103A034C-755E-ECED-529B-36362E4C71A9}"/>
              </a:ext>
            </a:extLst>
          </p:cNvPr>
          <p:cNvSpPr/>
          <p:nvPr/>
        </p:nvSpPr>
        <p:spPr>
          <a:xfrm>
            <a:off x="2971047" y="3213100"/>
            <a:ext cx="954156" cy="149605"/>
          </a:xfrm>
          <a:custGeom>
            <a:avLst/>
            <a:gdLst>
              <a:gd name="connsiteX0" fmla="*/ 954156 w 954156"/>
              <a:gd name="connsiteY0" fmla="*/ 0 h 149605"/>
              <a:gd name="connsiteX1" fmla="*/ 526774 w 954156"/>
              <a:gd name="connsiteY1" fmla="*/ 149087 h 149605"/>
              <a:gd name="connsiteX2" fmla="*/ 0 w 954156"/>
              <a:gd name="connsiteY2" fmla="*/ 39757 h 149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54156" h="149605">
                <a:moveTo>
                  <a:pt x="954156" y="0"/>
                </a:moveTo>
                <a:cubicBezTo>
                  <a:pt x="819978" y="71230"/>
                  <a:pt x="685800" y="142461"/>
                  <a:pt x="526774" y="149087"/>
                </a:cubicBezTo>
                <a:cubicBezTo>
                  <a:pt x="367748" y="155713"/>
                  <a:pt x="183874" y="97735"/>
                  <a:pt x="0" y="39757"/>
                </a:cubicBezTo>
              </a:path>
            </a:pathLst>
          </a:custGeom>
          <a:noFill/>
          <a:ln w="1270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54717F73-8D64-58DC-0290-7A4F3058D6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6513" y="3406154"/>
            <a:ext cx="190500" cy="20320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545EF69F-9729-55F8-C2DD-3C91E39217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73282" y="3422546"/>
            <a:ext cx="254000" cy="190500"/>
          </a:xfrm>
          <a:prstGeom prst="rect">
            <a:avLst/>
          </a:prstGeom>
        </p:spPr>
      </p:pic>
      <p:sp>
        <p:nvSpPr>
          <p:cNvPr id="44" name="Freeform 43">
            <a:extLst>
              <a:ext uri="{FF2B5EF4-FFF2-40B4-BE49-F238E27FC236}">
                <a16:creationId xmlns:a16="http://schemas.microsoft.com/office/drawing/2014/main" id="{9A3D403E-260B-8494-7435-F42F4EB53D28}"/>
              </a:ext>
            </a:extLst>
          </p:cNvPr>
          <p:cNvSpPr/>
          <p:nvPr/>
        </p:nvSpPr>
        <p:spPr>
          <a:xfrm>
            <a:off x="8331653" y="3256549"/>
            <a:ext cx="954156" cy="149605"/>
          </a:xfrm>
          <a:custGeom>
            <a:avLst/>
            <a:gdLst>
              <a:gd name="connsiteX0" fmla="*/ 954156 w 954156"/>
              <a:gd name="connsiteY0" fmla="*/ 0 h 149605"/>
              <a:gd name="connsiteX1" fmla="*/ 526774 w 954156"/>
              <a:gd name="connsiteY1" fmla="*/ 149087 h 149605"/>
              <a:gd name="connsiteX2" fmla="*/ 0 w 954156"/>
              <a:gd name="connsiteY2" fmla="*/ 39757 h 149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54156" h="149605">
                <a:moveTo>
                  <a:pt x="954156" y="0"/>
                </a:moveTo>
                <a:cubicBezTo>
                  <a:pt x="819978" y="71230"/>
                  <a:pt x="685800" y="142461"/>
                  <a:pt x="526774" y="149087"/>
                </a:cubicBezTo>
                <a:cubicBezTo>
                  <a:pt x="367748" y="155713"/>
                  <a:pt x="183874" y="97735"/>
                  <a:pt x="0" y="39757"/>
                </a:cubicBezTo>
              </a:path>
            </a:pathLst>
          </a:custGeom>
          <a:noFill/>
          <a:ln w="1270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5" name="Freeform 44">
            <a:extLst>
              <a:ext uri="{FF2B5EF4-FFF2-40B4-BE49-F238E27FC236}">
                <a16:creationId xmlns:a16="http://schemas.microsoft.com/office/drawing/2014/main" id="{005E9040-4DBC-F95F-FFA3-1FC047F9B507}"/>
              </a:ext>
            </a:extLst>
          </p:cNvPr>
          <p:cNvSpPr/>
          <p:nvPr/>
        </p:nvSpPr>
        <p:spPr>
          <a:xfrm>
            <a:off x="9905348" y="3256549"/>
            <a:ext cx="954156" cy="149605"/>
          </a:xfrm>
          <a:custGeom>
            <a:avLst/>
            <a:gdLst>
              <a:gd name="connsiteX0" fmla="*/ 954156 w 954156"/>
              <a:gd name="connsiteY0" fmla="*/ 0 h 149605"/>
              <a:gd name="connsiteX1" fmla="*/ 526774 w 954156"/>
              <a:gd name="connsiteY1" fmla="*/ 149087 h 149605"/>
              <a:gd name="connsiteX2" fmla="*/ 0 w 954156"/>
              <a:gd name="connsiteY2" fmla="*/ 39757 h 149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54156" h="149605">
                <a:moveTo>
                  <a:pt x="954156" y="0"/>
                </a:moveTo>
                <a:cubicBezTo>
                  <a:pt x="819978" y="71230"/>
                  <a:pt x="685800" y="142461"/>
                  <a:pt x="526774" y="149087"/>
                </a:cubicBezTo>
                <a:cubicBezTo>
                  <a:pt x="367748" y="155713"/>
                  <a:pt x="183874" y="97735"/>
                  <a:pt x="0" y="39757"/>
                </a:cubicBezTo>
              </a:path>
            </a:pathLst>
          </a:custGeom>
          <a:noFill/>
          <a:ln w="1270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E2FC1952-3CA1-4378-26E1-AB735D60CF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07583" y="3462303"/>
            <a:ext cx="139700" cy="19050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3D4B356D-7340-4B0B-C625-2C90D5F7C91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40814" y="3449603"/>
            <a:ext cx="266700" cy="203200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F58AC6D8-3DBE-0271-C69D-46687ECAEB1C}"/>
              </a:ext>
            </a:extLst>
          </p:cNvPr>
          <p:cNvSpPr txBox="1"/>
          <p:nvPr/>
        </p:nvSpPr>
        <p:spPr>
          <a:xfrm>
            <a:off x="354295" y="4062280"/>
            <a:ext cx="8931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800" dirty="0"/>
              <a:t>Tensor product spaces of polynomials of degree (e.g., mimetic spectral elements):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7E26CA4-A724-6023-1919-8A4D83560E72}"/>
              </a:ext>
            </a:extLst>
          </p:cNvPr>
          <p:cNvSpPr txBox="1"/>
          <p:nvPr/>
        </p:nvSpPr>
        <p:spPr>
          <a:xfrm>
            <a:off x="4919330" y="2586335"/>
            <a:ext cx="23877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sz="1800" dirty="0"/>
              <a:t>Discrete spaces constitute a de Rham complex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253671-3AE6-2B26-8915-2FDEAFE951E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53249" y="4494039"/>
            <a:ext cx="3200400" cy="304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294F419-7879-ECC0-CCCF-750AEFC2D94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430791" y="4468639"/>
            <a:ext cx="3200400" cy="3302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EACA8E5-0E39-AC98-BA01-535636DC7B8D}"/>
              </a:ext>
            </a:extLst>
          </p:cNvPr>
          <p:cNvSpPr txBox="1"/>
          <p:nvPr/>
        </p:nvSpPr>
        <p:spPr>
          <a:xfrm>
            <a:off x="141531" y="3711344"/>
            <a:ext cx="106531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Quadrilaterals (and Hexahedra in 3D) (Firedrake nomenclature)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1500D03-646B-1D73-A1DF-6DE30AE34470}"/>
              </a:ext>
            </a:extLst>
          </p:cNvPr>
          <p:cNvSpPr/>
          <p:nvPr/>
        </p:nvSpPr>
        <p:spPr>
          <a:xfrm>
            <a:off x="212765" y="5714783"/>
            <a:ext cx="11837703" cy="10943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165C149-32F5-B2EB-F901-201870D5EB5B}"/>
              </a:ext>
            </a:extLst>
          </p:cNvPr>
          <p:cNvSpPr txBox="1"/>
          <p:nvPr/>
        </p:nvSpPr>
        <p:spPr>
          <a:xfrm>
            <a:off x="354295" y="5667232"/>
            <a:ext cx="8931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800" dirty="0"/>
              <a:t>More complex choices but the idea is the same: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43AC11C-B79D-A30A-57AE-D089297CD44F}"/>
              </a:ext>
            </a:extLst>
          </p:cNvPr>
          <p:cNvSpPr/>
          <p:nvPr/>
        </p:nvSpPr>
        <p:spPr>
          <a:xfrm>
            <a:off x="212765" y="5714783"/>
            <a:ext cx="11837703" cy="10943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AEE5D0B-4499-117E-F36E-5D177B58E604}"/>
              </a:ext>
            </a:extLst>
          </p:cNvPr>
          <p:cNvSpPr txBox="1"/>
          <p:nvPr/>
        </p:nvSpPr>
        <p:spPr>
          <a:xfrm>
            <a:off x="141532" y="5328996"/>
            <a:ext cx="70879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Simplices (Firedrake nomenclature)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DA5236F-2207-2F28-D54E-CF547A71E393}"/>
              </a:ext>
            </a:extLst>
          </p:cNvPr>
          <p:cNvSpPr txBox="1"/>
          <p:nvPr/>
        </p:nvSpPr>
        <p:spPr>
          <a:xfrm>
            <a:off x="354295" y="5667232"/>
            <a:ext cx="8931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800" dirty="0"/>
              <a:t>More complex choices but the idea is the same: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91B958A-255B-50AD-B919-1BD3EB9D878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86765" y="6082876"/>
            <a:ext cx="2578100" cy="3048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051AFD57-2F9A-FF20-3C32-BF643D475CA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441435" y="6082876"/>
            <a:ext cx="2463800" cy="33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89816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>
            <a:extLst>
              <a:ext uri="{FF2B5EF4-FFF2-40B4-BE49-F238E27FC236}">
                <a16:creationId xmlns:a16="http://schemas.microsoft.com/office/drawing/2014/main" id="{196121F5-FFE1-2968-693E-DA95DB469741}"/>
              </a:ext>
            </a:extLst>
          </p:cNvPr>
          <p:cNvSpPr/>
          <p:nvPr/>
        </p:nvSpPr>
        <p:spPr>
          <a:xfrm>
            <a:off x="212765" y="4109831"/>
            <a:ext cx="11837703" cy="10943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280066D-0A76-697F-4D82-E3FF53487F8D}"/>
              </a:ext>
            </a:extLst>
          </p:cNvPr>
          <p:cNvSpPr/>
          <p:nvPr/>
        </p:nvSpPr>
        <p:spPr>
          <a:xfrm>
            <a:off x="7712766" y="1476033"/>
            <a:ext cx="3912463" cy="100543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4298" y="107917"/>
            <a:ext cx="11462927" cy="944563"/>
          </a:xfrm>
        </p:spPr>
        <p:txBody>
          <a:bodyPr>
            <a:normAutofit/>
          </a:bodyPr>
          <a:lstStyle/>
          <a:p>
            <a:r>
              <a:rPr lang="en-US" dirty="0"/>
              <a:t>Spatial discretization shallow waters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F9BB97A-B44C-9A40-B535-9C28844410EA}"/>
              </a:ext>
            </a:extLst>
          </p:cNvPr>
          <p:cNvSpPr txBox="1"/>
          <p:nvPr/>
        </p:nvSpPr>
        <p:spPr>
          <a:xfrm>
            <a:off x="354296" y="985640"/>
            <a:ext cx="118377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Replicating the continuous structures: de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Rham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complex</a:t>
            </a:r>
            <a:endParaRPr lang="en-NL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50FA4AE-355D-DBCE-0A15-51B5EF214AA6}"/>
              </a:ext>
            </a:extLst>
          </p:cNvPr>
          <p:cNvSpPr/>
          <p:nvPr/>
        </p:nvSpPr>
        <p:spPr>
          <a:xfrm>
            <a:off x="739050" y="1476033"/>
            <a:ext cx="3912463" cy="100543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46E2F6D2-6B55-9F1D-5F94-6E8711643A18}"/>
              </a:ext>
            </a:extLst>
          </p:cNvPr>
          <p:cNvSpPr/>
          <p:nvPr/>
        </p:nvSpPr>
        <p:spPr>
          <a:xfrm>
            <a:off x="1397352" y="1985379"/>
            <a:ext cx="954156" cy="149605"/>
          </a:xfrm>
          <a:custGeom>
            <a:avLst/>
            <a:gdLst>
              <a:gd name="connsiteX0" fmla="*/ 954156 w 954156"/>
              <a:gd name="connsiteY0" fmla="*/ 0 h 149605"/>
              <a:gd name="connsiteX1" fmla="*/ 526774 w 954156"/>
              <a:gd name="connsiteY1" fmla="*/ 149087 h 149605"/>
              <a:gd name="connsiteX2" fmla="*/ 0 w 954156"/>
              <a:gd name="connsiteY2" fmla="*/ 39757 h 149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54156" h="149605">
                <a:moveTo>
                  <a:pt x="954156" y="0"/>
                </a:moveTo>
                <a:cubicBezTo>
                  <a:pt x="819978" y="71230"/>
                  <a:pt x="685800" y="142461"/>
                  <a:pt x="526774" y="149087"/>
                </a:cubicBezTo>
                <a:cubicBezTo>
                  <a:pt x="367748" y="155713"/>
                  <a:pt x="183874" y="97735"/>
                  <a:pt x="0" y="39757"/>
                </a:cubicBezTo>
              </a:path>
            </a:pathLst>
          </a:custGeom>
          <a:noFill/>
          <a:ln w="1270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4CE93C1-8B32-1C30-C151-349F88FDF7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3715" y="1662948"/>
            <a:ext cx="3416300" cy="30480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377CCD86-7025-9648-EF9A-7E7B9DCCB603}"/>
              </a:ext>
            </a:extLst>
          </p:cNvPr>
          <p:cNvSpPr/>
          <p:nvPr/>
        </p:nvSpPr>
        <p:spPr>
          <a:xfrm>
            <a:off x="2971047" y="1985379"/>
            <a:ext cx="954156" cy="149605"/>
          </a:xfrm>
          <a:custGeom>
            <a:avLst/>
            <a:gdLst>
              <a:gd name="connsiteX0" fmla="*/ 954156 w 954156"/>
              <a:gd name="connsiteY0" fmla="*/ 0 h 149605"/>
              <a:gd name="connsiteX1" fmla="*/ 526774 w 954156"/>
              <a:gd name="connsiteY1" fmla="*/ 149087 h 149605"/>
              <a:gd name="connsiteX2" fmla="*/ 0 w 954156"/>
              <a:gd name="connsiteY2" fmla="*/ 39757 h 149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54156" h="149605">
                <a:moveTo>
                  <a:pt x="954156" y="0"/>
                </a:moveTo>
                <a:cubicBezTo>
                  <a:pt x="819978" y="71230"/>
                  <a:pt x="685800" y="142461"/>
                  <a:pt x="526774" y="149087"/>
                </a:cubicBezTo>
                <a:cubicBezTo>
                  <a:pt x="367748" y="155713"/>
                  <a:pt x="183874" y="97735"/>
                  <a:pt x="0" y="39757"/>
                </a:cubicBezTo>
              </a:path>
            </a:pathLst>
          </a:custGeom>
          <a:noFill/>
          <a:ln w="1270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7FF3C5A-D970-5E61-446C-64CAE162E5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6513" y="2178433"/>
            <a:ext cx="190500" cy="203200"/>
          </a:xfrm>
          <a:prstGeom prst="rect">
            <a:avLst/>
          </a:prstGeom>
        </p:spPr>
      </p:pic>
      <p:sp>
        <p:nvSpPr>
          <p:cNvPr id="11" name="Freeform 10">
            <a:extLst>
              <a:ext uri="{FF2B5EF4-FFF2-40B4-BE49-F238E27FC236}">
                <a16:creationId xmlns:a16="http://schemas.microsoft.com/office/drawing/2014/main" id="{7B25FA38-A712-B5AF-BE61-EF8FB0460E48}"/>
              </a:ext>
            </a:extLst>
          </p:cNvPr>
          <p:cNvSpPr/>
          <p:nvPr/>
        </p:nvSpPr>
        <p:spPr>
          <a:xfrm>
            <a:off x="8266796" y="1832979"/>
            <a:ext cx="954156" cy="149605"/>
          </a:xfrm>
          <a:custGeom>
            <a:avLst/>
            <a:gdLst>
              <a:gd name="connsiteX0" fmla="*/ 954156 w 954156"/>
              <a:gd name="connsiteY0" fmla="*/ 0 h 149605"/>
              <a:gd name="connsiteX1" fmla="*/ 526774 w 954156"/>
              <a:gd name="connsiteY1" fmla="*/ 149087 h 149605"/>
              <a:gd name="connsiteX2" fmla="*/ 0 w 954156"/>
              <a:gd name="connsiteY2" fmla="*/ 39757 h 149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54156" h="149605">
                <a:moveTo>
                  <a:pt x="954156" y="0"/>
                </a:moveTo>
                <a:cubicBezTo>
                  <a:pt x="819978" y="71230"/>
                  <a:pt x="685800" y="142461"/>
                  <a:pt x="526774" y="149087"/>
                </a:cubicBezTo>
                <a:cubicBezTo>
                  <a:pt x="367748" y="155713"/>
                  <a:pt x="183874" y="97735"/>
                  <a:pt x="0" y="39757"/>
                </a:cubicBezTo>
              </a:path>
            </a:pathLst>
          </a:custGeom>
          <a:noFill/>
          <a:ln w="1270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4D9B4A2D-7C84-F5D2-1EFC-1EE82213B800}"/>
              </a:ext>
            </a:extLst>
          </p:cNvPr>
          <p:cNvSpPr/>
          <p:nvPr/>
        </p:nvSpPr>
        <p:spPr>
          <a:xfrm>
            <a:off x="9840491" y="1832979"/>
            <a:ext cx="954156" cy="149605"/>
          </a:xfrm>
          <a:custGeom>
            <a:avLst/>
            <a:gdLst>
              <a:gd name="connsiteX0" fmla="*/ 954156 w 954156"/>
              <a:gd name="connsiteY0" fmla="*/ 0 h 149605"/>
              <a:gd name="connsiteX1" fmla="*/ 526774 w 954156"/>
              <a:gd name="connsiteY1" fmla="*/ 149087 h 149605"/>
              <a:gd name="connsiteX2" fmla="*/ 0 w 954156"/>
              <a:gd name="connsiteY2" fmla="*/ 39757 h 149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54156" h="149605">
                <a:moveTo>
                  <a:pt x="954156" y="0"/>
                </a:moveTo>
                <a:cubicBezTo>
                  <a:pt x="819978" y="71230"/>
                  <a:pt x="685800" y="142461"/>
                  <a:pt x="526774" y="149087"/>
                </a:cubicBezTo>
                <a:cubicBezTo>
                  <a:pt x="367748" y="155713"/>
                  <a:pt x="183874" y="97735"/>
                  <a:pt x="0" y="39757"/>
                </a:cubicBezTo>
              </a:path>
            </a:pathLst>
          </a:custGeom>
          <a:noFill/>
          <a:ln w="1270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B65ED24-EF3A-CDA8-9143-A885330A05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42726" y="2038733"/>
            <a:ext cx="139700" cy="1905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28E3706-FF14-3170-33D1-B520A97593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73282" y="2194825"/>
            <a:ext cx="254000" cy="1905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148FB45-43F6-62E3-6C09-B52E0D304B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63584" y="1487405"/>
            <a:ext cx="3314700" cy="3175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10D548C-5E1A-E6B7-E7CF-D3C7AF17D62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75957" y="2026033"/>
            <a:ext cx="266700" cy="20320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C42FF3FA-9EC2-9883-A4F8-337818B9643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46899" y="2882900"/>
            <a:ext cx="3213100" cy="30480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858D02AC-7447-8443-EA08-35598DAFE70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39784" y="2882900"/>
            <a:ext cx="3238500" cy="330200"/>
          </a:xfrm>
          <a:prstGeom prst="rect">
            <a:avLst/>
          </a:prstGeom>
        </p:spPr>
      </p:pic>
      <p:sp>
        <p:nvSpPr>
          <p:cNvPr id="40" name="Freeform 39">
            <a:extLst>
              <a:ext uri="{FF2B5EF4-FFF2-40B4-BE49-F238E27FC236}">
                <a16:creationId xmlns:a16="http://schemas.microsoft.com/office/drawing/2014/main" id="{782542E6-C28A-8863-2B7C-1008822DFCB5}"/>
              </a:ext>
            </a:extLst>
          </p:cNvPr>
          <p:cNvSpPr/>
          <p:nvPr/>
        </p:nvSpPr>
        <p:spPr>
          <a:xfrm>
            <a:off x="1397352" y="3213100"/>
            <a:ext cx="954156" cy="149605"/>
          </a:xfrm>
          <a:custGeom>
            <a:avLst/>
            <a:gdLst>
              <a:gd name="connsiteX0" fmla="*/ 954156 w 954156"/>
              <a:gd name="connsiteY0" fmla="*/ 0 h 149605"/>
              <a:gd name="connsiteX1" fmla="*/ 526774 w 954156"/>
              <a:gd name="connsiteY1" fmla="*/ 149087 h 149605"/>
              <a:gd name="connsiteX2" fmla="*/ 0 w 954156"/>
              <a:gd name="connsiteY2" fmla="*/ 39757 h 149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54156" h="149605">
                <a:moveTo>
                  <a:pt x="954156" y="0"/>
                </a:moveTo>
                <a:cubicBezTo>
                  <a:pt x="819978" y="71230"/>
                  <a:pt x="685800" y="142461"/>
                  <a:pt x="526774" y="149087"/>
                </a:cubicBezTo>
                <a:cubicBezTo>
                  <a:pt x="367748" y="155713"/>
                  <a:pt x="183874" y="97735"/>
                  <a:pt x="0" y="39757"/>
                </a:cubicBezTo>
              </a:path>
            </a:pathLst>
          </a:custGeom>
          <a:noFill/>
          <a:ln w="1270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1" name="Freeform 40">
            <a:extLst>
              <a:ext uri="{FF2B5EF4-FFF2-40B4-BE49-F238E27FC236}">
                <a16:creationId xmlns:a16="http://schemas.microsoft.com/office/drawing/2014/main" id="{103A034C-755E-ECED-529B-36362E4C71A9}"/>
              </a:ext>
            </a:extLst>
          </p:cNvPr>
          <p:cNvSpPr/>
          <p:nvPr/>
        </p:nvSpPr>
        <p:spPr>
          <a:xfrm>
            <a:off x="2971047" y="3213100"/>
            <a:ext cx="954156" cy="149605"/>
          </a:xfrm>
          <a:custGeom>
            <a:avLst/>
            <a:gdLst>
              <a:gd name="connsiteX0" fmla="*/ 954156 w 954156"/>
              <a:gd name="connsiteY0" fmla="*/ 0 h 149605"/>
              <a:gd name="connsiteX1" fmla="*/ 526774 w 954156"/>
              <a:gd name="connsiteY1" fmla="*/ 149087 h 149605"/>
              <a:gd name="connsiteX2" fmla="*/ 0 w 954156"/>
              <a:gd name="connsiteY2" fmla="*/ 39757 h 149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54156" h="149605">
                <a:moveTo>
                  <a:pt x="954156" y="0"/>
                </a:moveTo>
                <a:cubicBezTo>
                  <a:pt x="819978" y="71230"/>
                  <a:pt x="685800" y="142461"/>
                  <a:pt x="526774" y="149087"/>
                </a:cubicBezTo>
                <a:cubicBezTo>
                  <a:pt x="367748" y="155713"/>
                  <a:pt x="183874" y="97735"/>
                  <a:pt x="0" y="39757"/>
                </a:cubicBezTo>
              </a:path>
            </a:pathLst>
          </a:custGeom>
          <a:noFill/>
          <a:ln w="1270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54717F73-8D64-58DC-0290-7A4F3058D6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6513" y="3406154"/>
            <a:ext cx="190500" cy="20320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545EF69F-9729-55F8-C2DD-3C91E39217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73282" y="3422546"/>
            <a:ext cx="254000" cy="190500"/>
          </a:xfrm>
          <a:prstGeom prst="rect">
            <a:avLst/>
          </a:prstGeom>
        </p:spPr>
      </p:pic>
      <p:sp>
        <p:nvSpPr>
          <p:cNvPr id="44" name="Freeform 43">
            <a:extLst>
              <a:ext uri="{FF2B5EF4-FFF2-40B4-BE49-F238E27FC236}">
                <a16:creationId xmlns:a16="http://schemas.microsoft.com/office/drawing/2014/main" id="{9A3D403E-260B-8494-7435-F42F4EB53D28}"/>
              </a:ext>
            </a:extLst>
          </p:cNvPr>
          <p:cNvSpPr/>
          <p:nvPr/>
        </p:nvSpPr>
        <p:spPr>
          <a:xfrm>
            <a:off x="8331653" y="3256549"/>
            <a:ext cx="954156" cy="149605"/>
          </a:xfrm>
          <a:custGeom>
            <a:avLst/>
            <a:gdLst>
              <a:gd name="connsiteX0" fmla="*/ 954156 w 954156"/>
              <a:gd name="connsiteY0" fmla="*/ 0 h 149605"/>
              <a:gd name="connsiteX1" fmla="*/ 526774 w 954156"/>
              <a:gd name="connsiteY1" fmla="*/ 149087 h 149605"/>
              <a:gd name="connsiteX2" fmla="*/ 0 w 954156"/>
              <a:gd name="connsiteY2" fmla="*/ 39757 h 149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54156" h="149605">
                <a:moveTo>
                  <a:pt x="954156" y="0"/>
                </a:moveTo>
                <a:cubicBezTo>
                  <a:pt x="819978" y="71230"/>
                  <a:pt x="685800" y="142461"/>
                  <a:pt x="526774" y="149087"/>
                </a:cubicBezTo>
                <a:cubicBezTo>
                  <a:pt x="367748" y="155713"/>
                  <a:pt x="183874" y="97735"/>
                  <a:pt x="0" y="39757"/>
                </a:cubicBezTo>
              </a:path>
            </a:pathLst>
          </a:custGeom>
          <a:noFill/>
          <a:ln w="1270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5" name="Freeform 44">
            <a:extLst>
              <a:ext uri="{FF2B5EF4-FFF2-40B4-BE49-F238E27FC236}">
                <a16:creationId xmlns:a16="http://schemas.microsoft.com/office/drawing/2014/main" id="{005E9040-4DBC-F95F-FFA3-1FC047F9B507}"/>
              </a:ext>
            </a:extLst>
          </p:cNvPr>
          <p:cNvSpPr/>
          <p:nvPr/>
        </p:nvSpPr>
        <p:spPr>
          <a:xfrm>
            <a:off x="9905348" y="3256549"/>
            <a:ext cx="954156" cy="149605"/>
          </a:xfrm>
          <a:custGeom>
            <a:avLst/>
            <a:gdLst>
              <a:gd name="connsiteX0" fmla="*/ 954156 w 954156"/>
              <a:gd name="connsiteY0" fmla="*/ 0 h 149605"/>
              <a:gd name="connsiteX1" fmla="*/ 526774 w 954156"/>
              <a:gd name="connsiteY1" fmla="*/ 149087 h 149605"/>
              <a:gd name="connsiteX2" fmla="*/ 0 w 954156"/>
              <a:gd name="connsiteY2" fmla="*/ 39757 h 149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54156" h="149605">
                <a:moveTo>
                  <a:pt x="954156" y="0"/>
                </a:moveTo>
                <a:cubicBezTo>
                  <a:pt x="819978" y="71230"/>
                  <a:pt x="685800" y="142461"/>
                  <a:pt x="526774" y="149087"/>
                </a:cubicBezTo>
                <a:cubicBezTo>
                  <a:pt x="367748" y="155713"/>
                  <a:pt x="183874" y="97735"/>
                  <a:pt x="0" y="39757"/>
                </a:cubicBezTo>
              </a:path>
            </a:pathLst>
          </a:custGeom>
          <a:noFill/>
          <a:ln w="1270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E2FC1952-3CA1-4378-26E1-AB735D60CF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07583" y="3462303"/>
            <a:ext cx="139700" cy="19050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3D4B356D-7340-4B0B-C625-2C90D5F7C91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40814" y="3449603"/>
            <a:ext cx="266700" cy="203200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C3A44FA0-3300-008C-9FA3-11E73612DFCF}"/>
              </a:ext>
            </a:extLst>
          </p:cNvPr>
          <p:cNvSpPr txBox="1"/>
          <p:nvPr/>
        </p:nvSpPr>
        <p:spPr>
          <a:xfrm>
            <a:off x="141531" y="3711344"/>
            <a:ext cx="106531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Quadrilaterals (and Hexahedra in 3D) (Firedrake nomenclature)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955021F-048D-B46F-6989-900F13BDCF1F}"/>
              </a:ext>
            </a:extLst>
          </p:cNvPr>
          <p:cNvSpPr txBox="1"/>
          <p:nvPr/>
        </p:nvSpPr>
        <p:spPr>
          <a:xfrm>
            <a:off x="354295" y="4062280"/>
            <a:ext cx="8931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800" dirty="0"/>
              <a:t>Tensor product spaces of polynomials of degree (e.g., mimetic spectral elements):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594B1244-71D6-B0A6-6669-953F9063C040}"/>
              </a:ext>
            </a:extLst>
          </p:cNvPr>
          <p:cNvSpPr/>
          <p:nvPr/>
        </p:nvSpPr>
        <p:spPr>
          <a:xfrm>
            <a:off x="212765" y="5714783"/>
            <a:ext cx="11837703" cy="10943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F220E79-9029-D9BE-003F-76CB16359531}"/>
              </a:ext>
            </a:extLst>
          </p:cNvPr>
          <p:cNvSpPr txBox="1"/>
          <p:nvPr/>
        </p:nvSpPr>
        <p:spPr>
          <a:xfrm>
            <a:off x="141532" y="5328996"/>
            <a:ext cx="70879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Simplices (Firedrake nomenclature)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0FB32C0-3248-D639-83A1-BE59F5F20D66}"/>
              </a:ext>
            </a:extLst>
          </p:cNvPr>
          <p:cNvSpPr txBox="1"/>
          <p:nvPr/>
        </p:nvSpPr>
        <p:spPr>
          <a:xfrm>
            <a:off x="354295" y="5667232"/>
            <a:ext cx="8931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800" dirty="0"/>
              <a:t>More complex choices but the idea is the same: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18BEFB-E921-87F4-A505-4DEF1652F4D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53249" y="4494039"/>
            <a:ext cx="3200400" cy="3048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6F5335B-1D39-53DF-D430-FE016B07B59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86765" y="6082876"/>
            <a:ext cx="2578100" cy="3048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441D9AF-82CE-D3F0-EA37-D3F263DB584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441435" y="6082876"/>
            <a:ext cx="2463800" cy="3302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1A3AD84-7824-CCFC-B23F-9B842C08BA9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430791" y="4468639"/>
            <a:ext cx="3200400" cy="330200"/>
          </a:xfrm>
          <a:prstGeom prst="rect">
            <a:avLst/>
          </a:prstGeom>
        </p:spPr>
      </p:pic>
      <p:sp>
        <p:nvSpPr>
          <p:cNvPr id="26" name="Freeform 25">
            <a:extLst>
              <a:ext uri="{FF2B5EF4-FFF2-40B4-BE49-F238E27FC236}">
                <a16:creationId xmlns:a16="http://schemas.microsoft.com/office/drawing/2014/main" id="{DEDD47E2-CA25-D0C9-A0D9-D2309BCDBBA1}"/>
              </a:ext>
            </a:extLst>
          </p:cNvPr>
          <p:cNvSpPr/>
          <p:nvPr/>
        </p:nvSpPr>
        <p:spPr>
          <a:xfrm>
            <a:off x="1273613" y="4786525"/>
            <a:ext cx="954156" cy="149605"/>
          </a:xfrm>
          <a:custGeom>
            <a:avLst/>
            <a:gdLst>
              <a:gd name="connsiteX0" fmla="*/ 954156 w 954156"/>
              <a:gd name="connsiteY0" fmla="*/ 0 h 149605"/>
              <a:gd name="connsiteX1" fmla="*/ 526774 w 954156"/>
              <a:gd name="connsiteY1" fmla="*/ 149087 h 149605"/>
              <a:gd name="connsiteX2" fmla="*/ 0 w 954156"/>
              <a:gd name="connsiteY2" fmla="*/ 39757 h 149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54156" h="149605">
                <a:moveTo>
                  <a:pt x="954156" y="0"/>
                </a:moveTo>
                <a:cubicBezTo>
                  <a:pt x="819978" y="71230"/>
                  <a:pt x="685800" y="142461"/>
                  <a:pt x="526774" y="149087"/>
                </a:cubicBezTo>
                <a:cubicBezTo>
                  <a:pt x="367748" y="155713"/>
                  <a:pt x="183874" y="97735"/>
                  <a:pt x="0" y="39757"/>
                </a:cubicBezTo>
              </a:path>
            </a:pathLst>
          </a:custGeom>
          <a:noFill/>
          <a:ln w="1270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7" name="Freeform 26">
            <a:extLst>
              <a:ext uri="{FF2B5EF4-FFF2-40B4-BE49-F238E27FC236}">
                <a16:creationId xmlns:a16="http://schemas.microsoft.com/office/drawing/2014/main" id="{1029F030-BBFD-1D92-257A-8BCE2A5C21A9}"/>
              </a:ext>
            </a:extLst>
          </p:cNvPr>
          <p:cNvSpPr/>
          <p:nvPr/>
        </p:nvSpPr>
        <p:spPr>
          <a:xfrm>
            <a:off x="2402808" y="4786525"/>
            <a:ext cx="954156" cy="149605"/>
          </a:xfrm>
          <a:custGeom>
            <a:avLst/>
            <a:gdLst>
              <a:gd name="connsiteX0" fmla="*/ 954156 w 954156"/>
              <a:gd name="connsiteY0" fmla="*/ 0 h 149605"/>
              <a:gd name="connsiteX1" fmla="*/ 526774 w 954156"/>
              <a:gd name="connsiteY1" fmla="*/ 149087 h 149605"/>
              <a:gd name="connsiteX2" fmla="*/ 0 w 954156"/>
              <a:gd name="connsiteY2" fmla="*/ 39757 h 149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54156" h="149605">
                <a:moveTo>
                  <a:pt x="954156" y="0"/>
                </a:moveTo>
                <a:cubicBezTo>
                  <a:pt x="819978" y="71230"/>
                  <a:pt x="685800" y="142461"/>
                  <a:pt x="526774" y="149087"/>
                </a:cubicBezTo>
                <a:cubicBezTo>
                  <a:pt x="367748" y="155713"/>
                  <a:pt x="183874" y="97735"/>
                  <a:pt x="0" y="39757"/>
                </a:cubicBezTo>
              </a:path>
            </a:pathLst>
          </a:custGeom>
          <a:noFill/>
          <a:ln w="1270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5AF10E1D-088C-5F75-FD0F-FE01BE3873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2774" y="4979579"/>
            <a:ext cx="190500" cy="2032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30DCB61B-E0BD-F138-3D96-A11DA598AA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05043" y="4995971"/>
            <a:ext cx="254000" cy="190500"/>
          </a:xfrm>
          <a:prstGeom prst="rect">
            <a:avLst/>
          </a:prstGeom>
        </p:spPr>
      </p:pic>
      <p:sp>
        <p:nvSpPr>
          <p:cNvPr id="36" name="Freeform 35">
            <a:extLst>
              <a:ext uri="{FF2B5EF4-FFF2-40B4-BE49-F238E27FC236}">
                <a16:creationId xmlns:a16="http://schemas.microsoft.com/office/drawing/2014/main" id="{43E52D11-D8D9-DD5D-51A5-CE3A9A2A14CA}"/>
              </a:ext>
            </a:extLst>
          </p:cNvPr>
          <p:cNvSpPr/>
          <p:nvPr/>
        </p:nvSpPr>
        <p:spPr>
          <a:xfrm>
            <a:off x="1364774" y="6370235"/>
            <a:ext cx="954156" cy="149605"/>
          </a:xfrm>
          <a:custGeom>
            <a:avLst/>
            <a:gdLst>
              <a:gd name="connsiteX0" fmla="*/ 954156 w 954156"/>
              <a:gd name="connsiteY0" fmla="*/ 0 h 149605"/>
              <a:gd name="connsiteX1" fmla="*/ 526774 w 954156"/>
              <a:gd name="connsiteY1" fmla="*/ 149087 h 149605"/>
              <a:gd name="connsiteX2" fmla="*/ 0 w 954156"/>
              <a:gd name="connsiteY2" fmla="*/ 39757 h 149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54156" h="149605">
                <a:moveTo>
                  <a:pt x="954156" y="0"/>
                </a:moveTo>
                <a:cubicBezTo>
                  <a:pt x="819978" y="71230"/>
                  <a:pt x="685800" y="142461"/>
                  <a:pt x="526774" y="149087"/>
                </a:cubicBezTo>
                <a:cubicBezTo>
                  <a:pt x="367748" y="155713"/>
                  <a:pt x="183874" y="97735"/>
                  <a:pt x="0" y="39757"/>
                </a:cubicBezTo>
              </a:path>
            </a:pathLst>
          </a:custGeom>
          <a:noFill/>
          <a:ln w="1270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7" name="Freeform 36">
            <a:extLst>
              <a:ext uri="{FF2B5EF4-FFF2-40B4-BE49-F238E27FC236}">
                <a16:creationId xmlns:a16="http://schemas.microsoft.com/office/drawing/2014/main" id="{6700C15A-9840-AED5-1B33-62E217A62001}"/>
              </a:ext>
            </a:extLst>
          </p:cNvPr>
          <p:cNvSpPr/>
          <p:nvPr/>
        </p:nvSpPr>
        <p:spPr>
          <a:xfrm>
            <a:off x="2493969" y="6370235"/>
            <a:ext cx="954156" cy="149605"/>
          </a:xfrm>
          <a:custGeom>
            <a:avLst/>
            <a:gdLst>
              <a:gd name="connsiteX0" fmla="*/ 954156 w 954156"/>
              <a:gd name="connsiteY0" fmla="*/ 0 h 149605"/>
              <a:gd name="connsiteX1" fmla="*/ 526774 w 954156"/>
              <a:gd name="connsiteY1" fmla="*/ 149087 h 149605"/>
              <a:gd name="connsiteX2" fmla="*/ 0 w 954156"/>
              <a:gd name="connsiteY2" fmla="*/ 39757 h 149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54156" h="149605">
                <a:moveTo>
                  <a:pt x="954156" y="0"/>
                </a:moveTo>
                <a:cubicBezTo>
                  <a:pt x="819978" y="71230"/>
                  <a:pt x="685800" y="142461"/>
                  <a:pt x="526774" y="149087"/>
                </a:cubicBezTo>
                <a:cubicBezTo>
                  <a:pt x="367748" y="155713"/>
                  <a:pt x="183874" y="97735"/>
                  <a:pt x="0" y="39757"/>
                </a:cubicBezTo>
              </a:path>
            </a:pathLst>
          </a:custGeom>
          <a:noFill/>
          <a:ln w="1270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0DACD3C0-5664-4358-1CDA-47B821F143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3935" y="6563289"/>
            <a:ext cx="190500" cy="203200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BF5FDF2E-0C89-56A2-6F46-1047484F19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96204" y="6579681"/>
            <a:ext cx="254000" cy="190500"/>
          </a:xfrm>
          <a:prstGeom prst="rect">
            <a:avLst/>
          </a:prstGeom>
        </p:spPr>
      </p:pic>
      <p:sp>
        <p:nvSpPr>
          <p:cNvPr id="60" name="Freeform 59">
            <a:extLst>
              <a:ext uri="{FF2B5EF4-FFF2-40B4-BE49-F238E27FC236}">
                <a16:creationId xmlns:a16="http://schemas.microsoft.com/office/drawing/2014/main" id="{20E0A129-F901-54D1-6599-CE98A9CB0163}"/>
              </a:ext>
            </a:extLst>
          </p:cNvPr>
          <p:cNvSpPr/>
          <p:nvPr/>
        </p:nvSpPr>
        <p:spPr>
          <a:xfrm>
            <a:off x="8650433" y="4780234"/>
            <a:ext cx="954156" cy="149605"/>
          </a:xfrm>
          <a:custGeom>
            <a:avLst/>
            <a:gdLst>
              <a:gd name="connsiteX0" fmla="*/ 954156 w 954156"/>
              <a:gd name="connsiteY0" fmla="*/ 0 h 149605"/>
              <a:gd name="connsiteX1" fmla="*/ 526774 w 954156"/>
              <a:gd name="connsiteY1" fmla="*/ 149087 h 149605"/>
              <a:gd name="connsiteX2" fmla="*/ 0 w 954156"/>
              <a:gd name="connsiteY2" fmla="*/ 39757 h 149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54156" h="149605">
                <a:moveTo>
                  <a:pt x="954156" y="0"/>
                </a:moveTo>
                <a:cubicBezTo>
                  <a:pt x="819978" y="71230"/>
                  <a:pt x="685800" y="142461"/>
                  <a:pt x="526774" y="149087"/>
                </a:cubicBezTo>
                <a:cubicBezTo>
                  <a:pt x="367748" y="155713"/>
                  <a:pt x="183874" y="97735"/>
                  <a:pt x="0" y="39757"/>
                </a:cubicBezTo>
              </a:path>
            </a:pathLst>
          </a:custGeom>
          <a:noFill/>
          <a:ln w="1270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1" name="Freeform 60">
            <a:extLst>
              <a:ext uri="{FF2B5EF4-FFF2-40B4-BE49-F238E27FC236}">
                <a16:creationId xmlns:a16="http://schemas.microsoft.com/office/drawing/2014/main" id="{A5199912-A9B3-5EA0-A684-A3B74CB4C4DD}"/>
              </a:ext>
            </a:extLst>
          </p:cNvPr>
          <p:cNvSpPr/>
          <p:nvPr/>
        </p:nvSpPr>
        <p:spPr>
          <a:xfrm>
            <a:off x="9741528" y="4780234"/>
            <a:ext cx="954156" cy="149605"/>
          </a:xfrm>
          <a:custGeom>
            <a:avLst/>
            <a:gdLst>
              <a:gd name="connsiteX0" fmla="*/ 954156 w 954156"/>
              <a:gd name="connsiteY0" fmla="*/ 0 h 149605"/>
              <a:gd name="connsiteX1" fmla="*/ 526774 w 954156"/>
              <a:gd name="connsiteY1" fmla="*/ 149087 h 149605"/>
              <a:gd name="connsiteX2" fmla="*/ 0 w 954156"/>
              <a:gd name="connsiteY2" fmla="*/ 39757 h 149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54156" h="149605">
                <a:moveTo>
                  <a:pt x="954156" y="0"/>
                </a:moveTo>
                <a:cubicBezTo>
                  <a:pt x="819978" y="71230"/>
                  <a:pt x="685800" y="142461"/>
                  <a:pt x="526774" y="149087"/>
                </a:cubicBezTo>
                <a:cubicBezTo>
                  <a:pt x="367748" y="155713"/>
                  <a:pt x="183874" y="97735"/>
                  <a:pt x="0" y="39757"/>
                </a:cubicBezTo>
              </a:path>
            </a:pathLst>
          </a:custGeom>
          <a:noFill/>
          <a:ln w="1270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12504D69-E61E-45D8-7CC5-53B76344A6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43763" y="4985988"/>
            <a:ext cx="139700" cy="190500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831D899C-D80B-3C68-A302-C0F88D8A1D7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59594" y="4973288"/>
            <a:ext cx="266700" cy="203200"/>
          </a:xfrm>
          <a:prstGeom prst="rect">
            <a:avLst/>
          </a:prstGeom>
        </p:spPr>
      </p:pic>
      <p:sp>
        <p:nvSpPr>
          <p:cNvPr id="64" name="Freeform 63">
            <a:extLst>
              <a:ext uri="{FF2B5EF4-FFF2-40B4-BE49-F238E27FC236}">
                <a16:creationId xmlns:a16="http://schemas.microsoft.com/office/drawing/2014/main" id="{E18CDE11-96F5-9EF4-98F1-55C8F1060061}"/>
              </a:ext>
            </a:extLst>
          </p:cNvPr>
          <p:cNvSpPr/>
          <p:nvPr/>
        </p:nvSpPr>
        <p:spPr>
          <a:xfrm>
            <a:off x="8606936" y="6396179"/>
            <a:ext cx="954156" cy="149605"/>
          </a:xfrm>
          <a:custGeom>
            <a:avLst/>
            <a:gdLst>
              <a:gd name="connsiteX0" fmla="*/ 954156 w 954156"/>
              <a:gd name="connsiteY0" fmla="*/ 0 h 149605"/>
              <a:gd name="connsiteX1" fmla="*/ 526774 w 954156"/>
              <a:gd name="connsiteY1" fmla="*/ 149087 h 149605"/>
              <a:gd name="connsiteX2" fmla="*/ 0 w 954156"/>
              <a:gd name="connsiteY2" fmla="*/ 39757 h 149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54156" h="149605">
                <a:moveTo>
                  <a:pt x="954156" y="0"/>
                </a:moveTo>
                <a:cubicBezTo>
                  <a:pt x="819978" y="71230"/>
                  <a:pt x="685800" y="142461"/>
                  <a:pt x="526774" y="149087"/>
                </a:cubicBezTo>
                <a:cubicBezTo>
                  <a:pt x="367748" y="155713"/>
                  <a:pt x="183874" y="97735"/>
                  <a:pt x="0" y="39757"/>
                </a:cubicBezTo>
              </a:path>
            </a:pathLst>
          </a:custGeom>
          <a:noFill/>
          <a:ln w="1270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5" name="Freeform 64">
            <a:extLst>
              <a:ext uri="{FF2B5EF4-FFF2-40B4-BE49-F238E27FC236}">
                <a16:creationId xmlns:a16="http://schemas.microsoft.com/office/drawing/2014/main" id="{8D038ACC-762A-974E-D06B-495B6C43BA76}"/>
              </a:ext>
            </a:extLst>
          </p:cNvPr>
          <p:cNvSpPr/>
          <p:nvPr/>
        </p:nvSpPr>
        <p:spPr>
          <a:xfrm>
            <a:off x="9698031" y="6396179"/>
            <a:ext cx="954156" cy="149605"/>
          </a:xfrm>
          <a:custGeom>
            <a:avLst/>
            <a:gdLst>
              <a:gd name="connsiteX0" fmla="*/ 954156 w 954156"/>
              <a:gd name="connsiteY0" fmla="*/ 0 h 149605"/>
              <a:gd name="connsiteX1" fmla="*/ 526774 w 954156"/>
              <a:gd name="connsiteY1" fmla="*/ 149087 h 149605"/>
              <a:gd name="connsiteX2" fmla="*/ 0 w 954156"/>
              <a:gd name="connsiteY2" fmla="*/ 39757 h 149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54156" h="149605">
                <a:moveTo>
                  <a:pt x="954156" y="0"/>
                </a:moveTo>
                <a:cubicBezTo>
                  <a:pt x="819978" y="71230"/>
                  <a:pt x="685800" y="142461"/>
                  <a:pt x="526774" y="149087"/>
                </a:cubicBezTo>
                <a:cubicBezTo>
                  <a:pt x="367748" y="155713"/>
                  <a:pt x="183874" y="97735"/>
                  <a:pt x="0" y="39757"/>
                </a:cubicBezTo>
              </a:path>
            </a:pathLst>
          </a:custGeom>
          <a:noFill/>
          <a:ln w="1270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66" name="Picture 65">
            <a:extLst>
              <a:ext uri="{FF2B5EF4-FFF2-40B4-BE49-F238E27FC236}">
                <a16:creationId xmlns:a16="http://schemas.microsoft.com/office/drawing/2014/main" id="{093A61EC-ED8B-B418-8A21-B3FBC163E3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00266" y="6601933"/>
            <a:ext cx="139700" cy="190500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131D1094-8AFD-0F09-F045-3FF8BE223C3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16097" y="6589233"/>
            <a:ext cx="266700" cy="203200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BC175DC8-4252-F19C-2BDA-627AB8431F2A}"/>
              </a:ext>
            </a:extLst>
          </p:cNvPr>
          <p:cNvSpPr txBox="1"/>
          <p:nvPr/>
        </p:nvSpPr>
        <p:spPr>
          <a:xfrm>
            <a:off x="5051838" y="4801322"/>
            <a:ext cx="2361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sz="1800" dirty="0"/>
              <a:t>Integration by parts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FF0B3BC5-5E18-BE54-BC40-E113E21AB405}"/>
              </a:ext>
            </a:extLst>
          </p:cNvPr>
          <p:cNvSpPr txBox="1"/>
          <p:nvPr/>
        </p:nvSpPr>
        <p:spPr>
          <a:xfrm>
            <a:off x="5092585" y="6439786"/>
            <a:ext cx="2361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sz="1800" dirty="0"/>
              <a:t>Integration by parts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3CC8B3-0E36-0436-9629-BAD0400B69CC}"/>
              </a:ext>
            </a:extLst>
          </p:cNvPr>
          <p:cNvSpPr txBox="1"/>
          <p:nvPr/>
        </p:nvSpPr>
        <p:spPr>
          <a:xfrm>
            <a:off x="4919330" y="2586335"/>
            <a:ext cx="23877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sz="1800" dirty="0"/>
              <a:t>Discrete spaces constitute a de Rham complex</a:t>
            </a:r>
          </a:p>
        </p:txBody>
      </p:sp>
    </p:spTree>
    <p:extLst>
      <p:ext uri="{BB962C8B-B14F-4D97-AF65-F5344CB8AC3E}">
        <p14:creationId xmlns:p14="http://schemas.microsoft.com/office/powerpoint/2010/main" val="314463984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4298" y="107917"/>
            <a:ext cx="11462927" cy="944563"/>
          </a:xfrm>
        </p:spPr>
        <p:txBody>
          <a:bodyPr>
            <a:normAutofit/>
          </a:bodyPr>
          <a:lstStyle/>
          <a:p>
            <a:r>
              <a:rPr lang="en-US" dirty="0"/>
              <a:t>Spatial discretization shallow waters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F9BB97A-B44C-9A40-B535-9C28844410EA}"/>
              </a:ext>
            </a:extLst>
          </p:cNvPr>
          <p:cNvSpPr txBox="1"/>
          <p:nvPr/>
        </p:nvSpPr>
        <p:spPr>
          <a:xfrm>
            <a:off x="354296" y="985640"/>
            <a:ext cx="118377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Replicating the continuous structures: de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Rham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complex</a:t>
            </a:r>
            <a:endParaRPr lang="en-NL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B7F8CFF-3B5B-F165-378F-8F2E74658EB7}"/>
              </a:ext>
            </a:extLst>
          </p:cNvPr>
          <p:cNvSpPr/>
          <p:nvPr/>
        </p:nvSpPr>
        <p:spPr>
          <a:xfrm>
            <a:off x="739050" y="2682178"/>
            <a:ext cx="3912463" cy="78579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2FD14D2-CEB0-184A-3F29-26AADFD1CBD4}"/>
              </a:ext>
            </a:extLst>
          </p:cNvPr>
          <p:cNvSpPr/>
          <p:nvPr/>
        </p:nvSpPr>
        <p:spPr>
          <a:xfrm>
            <a:off x="7712766" y="2683459"/>
            <a:ext cx="3912463" cy="78451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26E099A-3BFB-1537-51E3-73A41A53E3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4378" y="2988141"/>
            <a:ext cx="3644900" cy="3683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25781CE-9E72-C12C-1D2D-7B821791C1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24547" y="2742424"/>
            <a:ext cx="2070100" cy="2159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074CBDC-A5D1-C7C2-562C-FDEE4A2D20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96731" y="2742424"/>
            <a:ext cx="2197100" cy="2159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E3670AA-021C-5FCD-5252-98C2CD0B62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2031" y="2988141"/>
            <a:ext cx="3746500" cy="36830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097E5AA6-9D0C-0643-1589-88EFBA22B85B}"/>
              </a:ext>
            </a:extLst>
          </p:cNvPr>
          <p:cNvSpPr/>
          <p:nvPr/>
        </p:nvSpPr>
        <p:spPr>
          <a:xfrm>
            <a:off x="7712766" y="1476033"/>
            <a:ext cx="3912463" cy="100543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8236A70-5430-DA00-1257-53C7447AFECD}"/>
              </a:ext>
            </a:extLst>
          </p:cNvPr>
          <p:cNvSpPr/>
          <p:nvPr/>
        </p:nvSpPr>
        <p:spPr>
          <a:xfrm>
            <a:off x="739050" y="1476033"/>
            <a:ext cx="3912463" cy="100543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3" name="Freeform 32">
            <a:extLst>
              <a:ext uri="{FF2B5EF4-FFF2-40B4-BE49-F238E27FC236}">
                <a16:creationId xmlns:a16="http://schemas.microsoft.com/office/drawing/2014/main" id="{D7529877-F7DD-B24B-B85E-4CC0EBF9DDAE}"/>
              </a:ext>
            </a:extLst>
          </p:cNvPr>
          <p:cNvSpPr/>
          <p:nvPr/>
        </p:nvSpPr>
        <p:spPr>
          <a:xfrm>
            <a:off x="1397352" y="1985379"/>
            <a:ext cx="954156" cy="149605"/>
          </a:xfrm>
          <a:custGeom>
            <a:avLst/>
            <a:gdLst>
              <a:gd name="connsiteX0" fmla="*/ 954156 w 954156"/>
              <a:gd name="connsiteY0" fmla="*/ 0 h 149605"/>
              <a:gd name="connsiteX1" fmla="*/ 526774 w 954156"/>
              <a:gd name="connsiteY1" fmla="*/ 149087 h 149605"/>
              <a:gd name="connsiteX2" fmla="*/ 0 w 954156"/>
              <a:gd name="connsiteY2" fmla="*/ 39757 h 149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54156" h="149605">
                <a:moveTo>
                  <a:pt x="954156" y="0"/>
                </a:moveTo>
                <a:cubicBezTo>
                  <a:pt x="819978" y="71230"/>
                  <a:pt x="685800" y="142461"/>
                  <a:pt x="526774" y="149087"/>
                </a:cubicBezTo>
                <a:cubicBezTo>
                  <a:pt x="367748" y="155713"/>
                  <a:pt x="183874" y="97735"/>
                  <a:pt x="0" y="39757"/>
                </a:cubicBezTo>
              </a:path>
            </a:pathLst>
          </a:custGeom>
          <a:noFill/>
          <a:ln w="1270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ADCBBECC-615A-4A78-0D69-D9AC7A510E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3715" y="1662948"/>
            <a:ext cx="3416300" cy="304800"/>
          </a:xfrm>
          <a:prstGeom prst="rect">
            <a:avLst/>
          </a:prstGeom>
        </p:spPr>
      </p:pic>
      <p:sp>
        <p:nvSpPr>
          <p:cNvPr id="35" name="Freeform 34">
            <a:extLst>
              <a:ext uri="{FF2B5EF4-FFF2-40B4-BE49-F238E27FC236}">
                <a16:creationId xmlns:a16="http://schemas.microsoft.com/office/drawing/2014/main" id="{E6DA33DC-7EAA-8255-3DD6-AC94B3610AD5}"/>
              </a:ext>
            </a:extLst>
          </p:cNvPr>
          <p:cNvSpPr/>
          <p:nvPr/>
        </p:nvSpPr>
        <p:spPr>
          <a:xfrm>
            <a:off x="2971047" y="1985379"/>
            <a:ext cx="954156" cy="149605"/>
          </a:xfrm>
          <a:custGeom>
            <a:avLst/>
            <a:gdLst>
              <a:gd name="connsiteX0" fmla="*/ 954156 w 954156"/>
              <a:gd name="connsiteY0" fmla="*/ 0 h 149605"/>
              <a:gd name="connsiteX1" fmla="*/ 526774 w 954156"/>
              <a:gd name="connsiteY1" fmla="*/ 149087 h 149605"/>
              <a:gd name="connsiteX2" fmla="*/ 0 w 954156"/>
              <a:gd name="connsiteY2" fmla="*/ 39757 h 149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54156" h="149605">
                <a:moveTo>
                  <a:pt x="954156" y="0"/>
                </a:moveTo>
                <a:cubicBezTo>
                  <a:pt x="819978" y="71230"/>
                  <a:pt x="685800" y="142461"/>
                  <a:pt x="526774" y="149087"/>
                </a:cubicBezTo>
                <a:cubicBezTo>
                  <a:pt x="367748" y="155713"/>
                  <a:pt x="183874" y="97735"/>
                  <a:pt x="0" y="39757"/>
                </a:cubicBezTo>
              </a:path>
            </a:pathLst>
          </a:custGeom>
          <a:noFill/>
          <a:ln w="1270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C4C97C49-7A50-2BA0-EE80-E99DC926B66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06513" y="2178433"/>
            <a:ext cx="190500" cy="203200"/>
          </a:xfrm>
          <a:prstGeom prst="rect">
            <a:avLst/>
          </a:prstGeom>
        </p:spPr>
      </p:pic>
      <p:sp>
        <p:nvSpPr>
          <p:cNvPr id="51" name="Freeform 50">
            <a:extLst>
              <a:ext uri="{FF2B5EF4-FFF2-40B4-BE49-F238E27FC236}">
                <a16:creationId xmlns:a16="http://schemas.microsoft.com/office/drawing/2014/main" id="{F461C665-EA09-5D56-4C8F-738D134DEAFD}"/>
              </a:ext>
            </a:extLst>
          </p:cNvPr>
          <p:cNvSpPr/>
          <p:nvPr/>
        </p:nvSpPr>
        <p:spPr>
          <a:xfrm>
            <a:off x="8266796" y="1832979"/>
            <a:ext cx="954156" cy="149605"/>
          </a:xfrm>
          <a:custGeom>
            <a:avLst/>
            <a:gdLst>
              <a:gd name="connsiteX0" fmla="*/ 954156 w 954156"/>
              <a:gd name="connsiteY0" fmla="*/ 0 h 149605"/>
              <a:gd name="connsiteX1" fmla="*/ 526774 w 954156"/>
              <a:gd name="connsiteY1" fmla="*/ 149087 h 149605"/>
              <a:gd name="connsiteX2" fmla="*/ 0 w 954156"/>
              <a:gd name="connsiteY2" fmla="*/ 39757 h 149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54156" h="149605">
                <a:moveTo>
                  <a:pt x="954156" y="0"/>
                </a:moveTo>
                <a:cubicBezTo>
                  <a:pt x="819978" y="71230"/>
                  <a:pt x="685800" y="142461"/>
                  <a:pt x="526774" y="149087"/>
                </a:cubicBezTo>
                <a:cubicBezTo>
                  <a:pt x="367748" y="155713"/>
                  <a:pt x="183874" y="97735"/>
                  <a:pt x="0" y="39757"/>
                </a:cubicBezTo>
              </a:path>
            </a:pathLst>
          </a:custGeom>
          <a:noFill/>
          <a:ln w="1270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6" name="Freeform 55">
            <a:extLst>
              <a:ext uri="{FF2B5EF4-FFF2-40B4-BE49-F238E27FC236}">
                <a16:creationId xmlns:a16="http://schemas.microsoft.com/office/drawing/2014/main" id="{D1E848CA-FC5A-F407-CB12-28C18F733729}"/>
              </a:ext>
            </a:extLst>
          </p:cNvPr>
          <p:cNvSpPr/>
          <p:nvPr/>
        </p:nvSpPr>
        <p:spPr>
          <a:xfrm>
            <a:off x="9840491" y="1832979"/>
            <a:ext cx="954156" cy="149605"/>
          </a:xfrm>
          <a:custGeom>
            <a:avLst/>
            <a:gdLst>
              <a:gd name="connsiteX0" fmla="*/ 954156 w 954156"/>
              <a:gd name="connsiteY0" fmla="*/ 0 h 149605"/>
              <a:gd name="connsiteX1" fmla="*/ 526774 w 954156"/>
              <a:gd name="connsiteY1" fmla="*/ 149087 h 149605"/>
              <a:gd name="connsiteX2" fmla="*/ 0 w 954156"/>
              <a:gd name="connsiteY2" fmla="*/ 39757 h 149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54156" h="149605">
                <a:moveTo>
                  <a:pt x="954156" y="0"/>
                </a:moveTo>
                <a:cubicBezTo>
                  <a:pt x="819978" y="71230"/>
                  <a:pt x="685800" y="142461"/>
                  <a:pt x="526774" y="149087"/>
                </a:cubicBezTo>
                <a:cubicBezTo>
                  <a:pt x="367748" y="155713"/>
                  <a:pt x="183874" y="97735"/>
                  <a:pt x="0" y="39757"/>
                </a:cubicBezTo>
              </a:path>
            </a:pathLst>
          </a:custGeom>
          <a:noFill/>
          <a:ln w="1270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2FE9329A-D106-BBAD-D307-BE95F39F391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42726" y="2038733"/>
            <a:ext cx="139700" cy="190500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0CF72F96-D38A-CFF6-8A05-899D989844C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73282" y="2194825"/>
            <a:ext cx="254000" cy="190500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F247D934-5E71-8A94-9F33-F7F57F0332B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863584" y="1487405"/>
            <a:ext cx="3314700" cy="317500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9D6C5BD9-A8A4-A2D9-2E2D-DFFF9DBB510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675957" y="2026033"/>
            <a:ext cx="266700" cy="203200"/>
          </a:xfrm>
          <a:prstGeom prst="rect">
            <a:avLst/>
          </a:prstGeom>
        </p:spPr>
      </p:pic>
      <p:sp>
        <p:nvSpPr>
          <p:cNvPr id="84" name="TextBox 83">
            <a:extLst>
              <a:ext uri="{FF2B5EF4-FFF2-40B4-BE49-F238E27FC236}">
                <a16:creationId xmlns:a16="http://schemas.microsoft.com/office/drawing/2014/main" id="{37B4CCA9-DD70-C58B-A031-55280A59C8E5}"/>
              </a:ext>
            </a:extLst>
          </p:cNvPr>
          <p:cNvSpPr txBox="1"/>
          <p:nvPr/>
        </p:nvSpPr>
        <p:spPr>
          <a:xfrm>
            <a:off x="4847220" y="2312846"/>
            <a:ext cx="2361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sz="1800" dirty="0"/>
              <a:t>Continuous</a:t>
            </a:r>
          </a:p>
        </p:txBody>
      </p:sp>
    </p:spTree>
    <p:extLst>
      <p:ext uri="{BB962C8B-B14F-4D97-AF65-F5344CB8AC3E}">
        <p14:creationId xmlns:p14="http://schemas.microsoft.com/office/powerpoint/2010/main" val="64687406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6DF32D7-357E-839C-40D4-FF77B8AE899B}"/>
              </a:ext>
            </a:extLst>
          </p:cNvPr>
          <p:cNvSpPr/>
          <p:nvPr/>
        </p:nvSpPr>
        <p:spPr>
          <a:xfrm>
            <a:off x="7458094" y="4485933"/>
            <a:ext cx="4470938" cy="100543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F0ABE0C-7824-8AEE-622B-FACD81C5886F}"/>
              </a:ext>
            </a:extLst>
          </p:cNvPr>
          <p:cNvSpPr/>
          <p:nvPr/>
        </p:nvSpPr>
        <p:spPr>
          <a:xfrm>
            <a:off x="444500" y="4485933"/>
            <a:ext cx="4470938" cy="100543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4298" y="107917"/>
            <a:ext cx="11462927" cy="944563"/>
          </a:xfrm>
        </p:spPr>
        <p:txBody>
          <a:bodyPr>
            <a:normAutofit/>
          </a:bodyPr>
          <a:lstStyle/>
          <a:p>
            <a:r>
              <a:rPr lang="en-US" dirty="0"/>
              <a:t>Spatial discretization shallow waters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F9BB97A-B44C-9A40-B535-9C28844410EA}"/>
              </a:ext>
            </a:extLst>
          </p:cNvPr>
          <p:cNvSpPr txBox="1"/>
          <p:nvPr/>
        </p:nvSpPr>
        <p:spPr>
          <a:xfrm>
            <a:off x="354296" y="985640"/>
            <a:ext cx="118377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Replicating the continuous structures: de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Rham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complex</a:t>
            </a:r>
            <a:endParaRPr lang="en-NL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C1C2CE61-E024-4131-AD93-11F184ABD1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3715" y="4646579"/>
            <a:ext cx="3213100" cy="304800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7279D7CE-91D4-B784-CC3A-21709B416A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1700" y="4646579"/>
            <a:ext cx="3238500" cy="330200"/>
          </a:xfrm>
          <a:prstGeom prst="rect">
            <a:avLst/>
          </a:prstGeom>
        </p:spPr>
      </p:pic>
      <p:sp>
        <p:nvSpPr>
          <p:cNvPr id="75" name="Freeform 74">
            <a:extLst>
              <a:ext uri="{FF2B5EF4-FFF2-40B4-BE49-F238E27FC236}">
                <a16:creationId xmlns:a16="http://schemas.microsoft.com/office/drawing/2014/main" id="{B57F2B39-113F-A79B-B356-9BE3FE2FEBD1}"/>
              </a:ext>
            </a:extLst>
          </p:cNvPr>
          <p:cNvSpPr/>
          <p:nvPr/>
        </p:nvSpPr>
        <p:spPr>
          <a:xfrm>
            <a:off x="1364168" y="4976779"/>
            <a:ext cx="954156" cy="149605"/>
          </a:xfrm>
          <a:custGeom>
            <a:avLst/>
            <a:gdLst>
              <a:gd name="connsiteX0" fmla="*/ 954156 w 954156"/>
              <a:gd name="connsiteY0" fmla="*/ 0 h 149605"/>
              <a:gd name="connsiteX1" fmla="*/ 526774 w 954156"/>
              <a:gd name="connsiteY1" fmla="*/ 149087 h 149605"/>
              <a:gd name="connsiteX2" fmla="*/ 0 w 954156"/>
              <a:gd name="connsiteY2" fmla="*/ 39757 h 149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54156" h="149605">
                <a:moveTo>
                  <a:pt x="954156" y="0"/>
                </a:moveTo>
                <a:cubicBezTo>
                  <a:pt x="819978" y="71230"/>
                  <a:pt x="685800" y="142461"/>
                  <a:pt x="526774" y="149087"/>
                </a:cubicBezTo>
                <a:cubicBezTo>
                  <a:pt x="367748" y="155713"/>
                  <a:pt x="183874" y="97735"/>
                  <a:pt x="0" y="39757"/>
                </a:cubicBezTo>
              </a:path>
            </a:pathLst>
          </a:custGeom>
          <a:noFill/>
          <a:ln w="1270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6" name="Freeform 75">
            <a:extLst>
              <a:ext uri="{FF2B5EF4-FFF2-40B4-BE49-F238E27FC236}">
                <a16:creationId xmlns:a16="http://schemas.microsoft.com/office/drawing/2014/main" id="{51BF7FC1-2BC9-4D16-94B2-1CC9C07C2CDB}"/>
              </a:ext>
            </a:extLst>
          </p:cNvPr>
          <p:cNvSpPr/>
          <p:nvPr/>
        </p:nvSpPr>
        <p:spPr>
          <a:xfrm>
            <a:off x="2937863" y="4976779"/>
            <a:ext cx="954156" cy="149605"/>
          </a:xfrm>
          <a:custGeom>
            <a:avLst/>
            <a:gdLst>
              <a:gd name="connsiteX0" fmla="*/ 954156 w 954156"/>
              <a:gd name="connsiteY0" fmla="*/ 0 h 149605"/>
              <a:gd name="connsiteX1" fmla="*/ 526774 w 954156"/>
              <a:gd name="connsiteY1" fmla="*/ 149087 h 149605"/>
              <a:gd name="connsiteX2" fmla="*/ 0 w 954156"/>
              <a:gd name="connsiteY2" fmla="*/ 39757 h 149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54156" h="149605">
                <a:moveTo>
                  <a:pt x="954156" y="0"/>
                </a:moveTo>
                <a:cubicBezTo>
                  <a:pt x="819978" y="71230"/>
                  <a:pt x="685800" y="142461"/>
                  <a:pt x="526774" y="149087"/>
                </a:cubicBezTo>
                <a:cubicBezTo>
                  <a:pt x="367748" y="155713"/>
                  <a:pt x="183874" y="97735"/>
                  <a:pt x="0" y="39757"/>
                </a:cubicBezTo>
              </a:path>
            </a:pathLst>
          </a:custGeom>
          <a:noFill/>
          <a:ln w="1270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77" name="Picture 76">
            <a:extLst>
              <a:ext uri="{FF2B5EF4-FFF2-40B4-BE49-F238E27FC236}">
                <a16:creationId xmlns:a16="http://schemas.microsoft.com/office/drawing/2014/main" id="{49BB46A6-086A-7458-3B52-0E20EFD000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3329" y="5169833"/>
            <a:ext cx="190500" cy="203200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9462B4E5-96B9-E22D-B5C2-85C90CA0D8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40098" y="5186225"/>
            <a:ext cx="254000" cy="190500"/>
          </a:xfrm>
          <a:prstGeom prst="rect">
            <a:avLst/>
          </a:prstGeom>
        </p:spPr>
      </p:pic>
      <p:sp>
        <p:nvSpPr>
          <p:cNvPr id="79" name="Freeform 78">
            <a:extLst>
              <a:ext uri="{FF2B5EF4-FFF2-40B4-BE49-F238E27FC236}">
                <a16:creationId xmlns:a16="http://schemas.microsoft.com/office/drawing/2014/main" id="{22F86BF5-1F92-66E5-8D73-9984691CA158}"/>
              </a:ext>
            </a:extLst>
          </p:cNvPr>
          <p:cNvSpPr/>
          <p:nvPr/>
        </p:nvSpPr>
        <p:spPr>
          <a:xfrm>
            <a:off x="8463569" y="5020228"/>
            <a:ext cx="954156" cy="149605"/>
          </a:xfrm>
          <a:custGeom>
            <a:avLst/>
            <a:gdLst>
              <a:gd name="connsiteX0" fmla="*/ 954156 w 954156"/>
              <a:gd name="connsiteY0" fmla="*/ 0 h 149605"/>
              <a:gd name="connsiteX1" fmla="*/ 526774 w 954156"/>
              <a:gd name="connsiteY1" fmla="*/ 149087 h 149605"/>
              <a:gd name="connsiteX2" fmla="*/ 0 w 954156"/>
              <a:gd name="connsiteY2" fmla="*/ 39757 h 149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54156" h="149605">
                <a:moveTo>
                  <a:pt x="954156" y="0"/>
                </a:moveTo>
                <a:cubicBezTo>
                  <a:pt x="819978" y="71230"/>
                  <a:pt x="685800" y="142461"/>
                  <a:pt x="526774" y="149087"/>
                </a:cubicBezTo>
                <a:cubicBezTo>
                  <a:pt x="367748" y="155713"/>
                  <a:pt x="183874" y="97735"/>
                  <a:pt x="0" y="39757"/>
                </a:cubicBezTo>
              </a:path>
            </a:pathLst>
          </a:custGeom>
          <a:noFill/>
          <a:ln w="1270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80" name="Freeform 79">
            <a:extLst>
              <a:ext uri="{FF2B5EF4-FFF2-40B4-BE49-F238E27FC236}">
                <a16:creationId xmlns:a16="http://schemas.microsoft.com/office/drawing/2014/main" id="{BBBD064D-A4FD-EA07-64C6-040A2EFF2A4D}"/>
              </a:ext>
            </a:extLst>
          </p:cNvPr>
          <p:cNvSpPr/>
          <p:nvPr/>
        </p:nvSpPr>
        <p:spPr>
          <a:xfrm>
            <a:off x="10037264" y="5020228"/>
            <a:ext cx="954156" cy="149605"/>
          </a:xfrm>
          <a:custGeom>
            <a:avLst/>
            <a:gdLst>
              <a:gd name="connsiteX0" fmla="*/ 954156 w 954156"/>
              <a:gd name="connsiteY0" fmla="*/ 0 h 149605"/>
              <a:gd name="connsiteX1" fmla="*/ 526774 w 954156"/>
              <a:gd name="connsiteY1" fmla="*/ 149087 h 149605"/>
              <a:gd name="connsiteX2" fmla="*/ 0 w 954156"/>
              <a:gd name="connsiteY2" fmla="*/ 39757 h 149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54156" h="149605">
                <a:moveTo>
                  <a:pt x="954156" y="0"/>
                </a:moveTo>
                <a:cubicBezTo>
                  <a:pt x="819978" y="71230"/>
                  <a:pt x="685800" y="142461"/>
                  <a:pt x="526774" y="149087"/>
                </a:cubicBezTo>
                <a:cubicBezTo>
                  <a:pt x="367748" y="155713"/>
                  <a:pt x="183874" y="97735"/>
                  <a:pt x="0" y="39757"/>
                </a:cubicBezTo>
              </a:path>
            </a:pathLst>
          </a:custGeom>
          <a:noFill/>
          <a:ln w="1270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81" name="Picture 80">
            <a:extLst>
              <a:ext uri="{FF2B5EF4-FFF2-40B4-BE49-F238E27FC236}">
                <a16:creationId xmlns:a16="http://schemas.microsoft.com/office/drawing/2014/main" id="{E9BBDCEC-98DD-1E01-B7CD-B120318AD6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39499" y="5225982"/>
            <a:ext cx="139700" cy="190500"/>
          </a:xfrm>
          <a:prstGeom prst="rect">
            <a:avLst/>
          </a:prstGeom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97CF0430-AAF2-27B8-B56E-9338B514126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72730" y="5213282"/>
            <a:ext cx="266700" cy="203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F099FB3-5377-1FD6-4279-871E4942040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34378" y="2988141"/>
            <a:ext cx="3644900" cy="368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A69E22F-FDC1-A301-B8A4-F29D3BE1E50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724547" y="2742424"/>
            <a:ext cx="2070100" cy="2159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42F9172-1AB4-AD73-1508-956715C4696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96731" y="2742424"/>
            <a:ext cx="2197100" cy="2159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F88B86D-8295-8E93-49FA-EEC906C7275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22031" y="2988141"/>
            <a:ext cx="3746500" cy="368300"/>
          </a:xfrm>
          <a:prstGeom prst="rect">
            <a:avLst/>
          </a:prstGeom>
        </p:spPr>
      </p:pic>
      <p:sp>
        <p:nvSpPr>
          <p:cNvPr id="12" name="Freeform 11">
            <a:extLst>
              <a:ext uri="{FF2B5EF4-FFF2-40B4-BE49-F238E27FC236}">
                <a16:creationId xmlns:a16="http://schemas.microsoft.com/office/drawing/2014/main" id="{9C3340EB-E306-016B-F37F-1131DD05D038}"/>
              </a:ext>
            </a:extLst>
          </p:cNvPr>
          <p:cNvSpPr/>
          <p:nvPr/>
        </p:nvSpPr>
        <p:spPr>
          <a:xfrm>
            <a:off x="1397352" y="1985379"/>
            <a:ext cx="954156" cy="149605"/>
          </a:xfrm>
          <a:custGeom>
            <a:avLst/>
            <a:gdLst>
              <a:gd name="connsiteX0" fmla="*/ 954156 w 954156"/>
              <a:gd name="connsiteY0" fmla="*/ 0 h 149605"/>
              <a:gd name="connsiteX1" fmla="*/ 526774 w 954156"/>
              <a:gd name="connsiteY1" fmla="*/ 149087 h 149605"/>
              <a:gd name="connsiteX2" fmla="*/ 0 w 954156"/>
              <a:gd name="connsiteY2" fmla="*/ 39757 h 149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54156" h="149605">
                <a:moveTo>
                  <a:pt x="954156" y="0"/>
                </a:moveTo>
                <a:cubicBezTo>
                  <a:pt x="819978" y="71230"/>
                  <a:pt x="685800" y="142461"/>
                  <a:pt x="526774" y="149087"/>
                </a:cubicBezTo>
                <a:cubicBezTo>
                  <a:pt x="367748" y="155713"/>
                  <a:pt x="183874" y="97735"/>
                  <a:pt x="0" y="39757"/>
                </a:cubicBezTo>
              </a:path>
            </a:pathLst>
          </a:custGeom>
          <a:noFill/>
          <a:ln w="1270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BA3DE9A-C8CE-AF9E-1AB4-736E06D3D30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13715" y="1662948"/>
            <a:ext cx="3416300" cy="304800"/>
          </a:xfrm>
          <a:prstGeom prst="rect">
            <a:avLst/>
          </a:prstGeom>
        </p:spPr>
      </p:pic>
      <p:sp>
        <p:nvSpPr>
          <p:cNvPr id="14" name="Freeform 13">
            <a:extLst>
              <a:ext uri="{FF2B5EF4-FFF2-40B4-BE49-F238E27FC236}">
                <a16:creationId xmlns:a16="http://schemas.microsoft.com/office/drawing/2014/main" id="{218AA657-2B93-D84A-7A94-66EC7299E156}"/>
              </a:ext>
            </a:extLst>
          </p:cNvPr>
          <p:cNvSpPr/>
          <p:nvPr/>
        </p:nvSpPr>
        <p:spPr>
          <a:xfrm>
            <a:off x="2971047" y="1985379"/>
            <a:ext cx="954156" cy="149605"/>
          </a:xfrm>
          <a:custGeom>
            <a:avLst/>
            <a:gdLst>
              <a:gd name="connsiteX0" fmla="*/ 954156 w 954156"/>
              <a:gd name="connsiteY0" fmla="*/ 0 h 149605"/>
              <a:gd name="connsiteX1" fmla="*/ 526774 w 954156"/>
              <a:gd name="connsiteY1" fmla="*/ 149087 h 149605"/>
              <a:gd name="connsiteX2" fmla="*/ 0 w 954156"/>
              <a:gd name="connsiteY2" fmla="*/ 39757 h 149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54156" h="149605">
                <a:moveTo>
                  <a:pt x="954156" y="0"/>
                </a:moveTo>
                <a:cubicBezTo>
                  <a:pt x="819978" y="71230"/>
                  <a:pt x="685800" y="142461"/>
                  <a:pt x="526774" y="149087"/>
                </a:cubicBezTo>
                <a:cubicBezTo>
                  <a:pt x="367748" y="155713"/>
                  <a:pt x="183874" y="97735"/>
                  <a:pt x="0" y="39757"/>
                </a:cubicBezTo>
              </a:path>
            </a:pathLst>
          </a:custGeom>
          <a:noFill/>
          <a:ln w="1270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4B4389C-47B8-53B4-4B78-27EFD1A0EA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6513" y="2178433"/>
            <a:ext cx="190500" cy="203200"/>
          </a:xfrm>
          <a:prstGeom prst="rect">
            <a:avLst/>
          </a:prstGeom>
        </p:spPr>
      </p:pic>
      <p:sp>
        <p:nvSpPr>
          <p:cNvPr id="16" name="Freeform 15">
            <a:extLst>
              <a:ext uri="{FF2B5EF4-FFF2-40B4-BE49-F238E27FC236}">
                <a16:creationId xmlns:a16="http://schemas.microsoft.com/office/drawing/2014/main" id="{6F97944E-6352-4EFF-6E78-ED980E12138C}"/>
              </a:ext>
            </a:extLst>
          </p:cNvPr>
          <p:cNvSpPr/>
          <p:nvPr/>
        </p:nvSpPr>
        <p:spPr>
          <a:xfrm>
            <a:off x="8266796" y="1832979"/>
            <a:ext cx="954156" cy="149605"/>
          </a:xfrm>
          <a:custGeom>
            <a:avLst/>
            <a:gdLst>
              <a:gd name="connsiteX0" fmla="*/ 954156 w 954156"/>
              <a:gd name="connsiteY0" fmla="*/ 0 h 149605"/>
              <a:gd name="connsiteX1" fmla="*/ 526774 w 954156"/>
              <a:gd name="connsiteY1" fmla="*/ 149087 h 149605"/>
              <a:gd name="connsiteX2" fmla="*/ 0 w 954156"/>
              <a:gd name="connsiteY2" fmla="*/ 39757 h 149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54156" h="149605">
                <a:moveTo>
                  <a:pt x="954156" y="0"/>
                </a:moveTo>
                <a:cubicBezTo>
                  <a:pt x="819978" y="71230"/>
                  <a:pt x="685800" y="142461"/>
                  <a:pt x="526774" y="149087"/>
                </a:cubicBezTo>
                <a:cubicBezTo>
                  <a:pt x="367748" y="155713"/>
                  <a:pt x="183874" y="97735"/>
                  <a:pt x="0" y="39757"/>
                </a:cubicBezTo>
              </a:path>
            </a:pathLst>
          </a:custGeom>
          <a:noFill/>
          <a:ln w="1270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7C565B79-05EE-125F-A25C-55075D1B0450}"/>
              </a:ext>
            </a:extLst>
          </p:cNvPr>
          <p:cNvSpPr/>
          <p:nvPr/>
        </p:nvSpPr>
        <p:spPr>
          <a:xfrm>
            <a:off x="9840491" y="1832979"/>
            <a:ext cx="954156" cy="149605"/>
          </a:xfrm>
          <a:custGeom>
            <a:avLst/>
            <a:gdLst>
              <a:gd name="connsiteX0" fmla="*/ 954156 w 954156"/>
              <a:gd name="connsiteY0" fmla="*/ 0 h 149605"/>
              <a:gd name="connsiteX1" fmla="*/ 526774 w 954156"/>
              <a:gd name="connsiteY1" fmla="*/ 149087 h 149605"/>
              <a:gd name="connsiteX2" fmla="*/ 0 w 954156"/>
              <a:gd name="connsiteY2" fmla="*/ 39757 h 149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54156" h="149605">
                <a:moveTo>
                  <a:pt x="954156" y="0"/>
                </a:moveTo>
                <a:cubicBezTo>
                  <a:pt x="819978" y="71230"/>
                  <a:pt x="685800" y="142461"/>
                  <a:pt x="526774" y="149087"/>
                </a:cubicBezTo>
                <a:cubicBezTo>
                  <a:pt x="367748" y="155713"/>
                  <a:pt x="183874" y="97735"/>
                  <a:pt x="0" y="39757"/>
                </a:cubicBezTo>
              </a:path>
            </a:pathLst>
          </a:custGeom>
          <a:noFill/>
          <a:ln w="1270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272BD234-C142-C0B7-3412-4B86371263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42726" y="2038733"/>
            <a:ext cx="139700" cy="1905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79DFE830-7860-C609-9820-ACE8DE91C3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73282" y="2194825"/>
            <a:ext cx="254000" cy="1905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C53BBE96-65F9-5C68-E47C-50756890085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863584" y="1487405"/>
            <a:ext cx="3314700" cy="3175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7325A4F7-36F6-2741-88CB-45E2D07E4A4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75957" y="2026033"/>
            <a:ext cx="266700" cy="20320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F31AC6A9-71B9-706D-3BB9-F661910C9ADB}"/>
              </a:ext>
            </a:extLst>
          </p:cNvPr>
          <p:cNvSpPr/>
          <p:nvPr/>
        </p:nvSpPr>
        <p:spPr>
          <a:xfrm>
            <a:off x="444500" y="5652015"/>
            <a:ext cx="4470938" cy="78579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E47B836-5605-B360-D586-F813BACB5995}"/>
              </a:ext>
            </a:extLst>
          </p:cNvPr>
          <p:cNvSpPr/>
          <p:nvPr/>
        </p:nvSpPr>
        <p:spPr>
          <a:xfrm>
            <a:off x="7458094" y="5653296"/>
            <a:ext cx="4470938" cy="78451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9" name="Down Arrow 38">
            <a:extLst>
              <a:ext uri="{FF2B5EF4-FFF2-40B4-BE49-F238E27FC236}">
                <a16:creationId xmlns:a16="http://schemas.microsoft.com/office/drawing/2014/main" id="{D11201FB-62C4-85A2-C03B-CE2598C600C9}"/>
              </a:ext>
            </a:extLst>
          </p:cNvPr>
          <p:cNvSpPr/>
          <p:nvPr/>
        </p:nvSpPr>
        <p:spPr>
          <a:xfrm>
            <a:off x="2426157" y="3659347"/>
            <a:ext cx="388216" cy="564151"/>
          </a:xfrm>
          <a:prstGeom prst="downArrow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0" name="Down Arrow 39">
            <a:extLst>
              <a:ext uri="{FF2B5EF4-FFF2-40B4-BE49-F238E27FC236}">
                <a16:creationId xmlns:a16="http://schemas.microsoft.com/office/drawing/2014/main" id="{4A4B9483-7D8E-6B8F-E626-F66301B6864F}"/>
              </a:ext>
            </a:extLst>
          </p:cNvPr>
          <p:cNvSpPr/>
          <p:nvPr/>
        </p:nvSpPr>
        <p:spPr>
          <a:xfrm>
            <a:off x="9496842" y="3635146"/>
            <a:ext cx="388216" cy="564151"/>
          </a:xfrm>
          <a:prstGeom prst="downArrow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28CB287-5CBA-667D-8E5A-A690CA613DF3}"/>
              </a:ext>
            </a:extLst>
          </p:cNvPr>
          <p:cNvSpPr txBox="1"/>
          <p:nvPr/>
        </p:nvSpPr>
        <p:spPr>
          <a:xfrm>
            <a:off x="4847220" y="2312846"/>
            <a:ext cx="2361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sz="1800" dirty="0"/>
              <a:t>Continuous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3F14AA5-7551-FF1B-BFCB-7EAEBDE3D7CC}"/>
              </a:ext>
            </a:extLst>
          </p:cNvPr>
          <p:cNvSpPr txBox="1"/>
          <p:nvPr/>
        </p:nvSpPr>
        <p:spPr>
          <a:xfrm>
            <a:off x="4915438" y="5403006"/>
            <a:ext cx="2361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sz="1800" dirty="0"/>
              <a:t>Discrete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1315A4C2-D4E2-E8C7-09D0-EDA2F7EC286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496315" y="5727170"/>
            <a:ext cx="2222500" cy="203200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6B0B76DF-EDC0-A4E5-C676-9D73C470A95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641997" y="5739870"/>
            <a:ext cx="2209800" cy="203200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B64FCB8C-3934-067F-BE74-40367BF277EE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36281" y="5931964"/>
            <a:ext cx="4318000" cy="444500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1945A96E-4065-D08B-0EBC-C8B353460252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519250" y="5937869"/>
            <a:ext cx="43434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35627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6DF32D7-357E-839C-40D4-FF77B8AE899B}"/>
              </a:ext>
            </a:extLst>
          </p:cNvPr>
          <p:cNvSpPr/>
          <p:nvPr/>
        </p:nvSpPr>
        <p:spPr>
          <a:xfrm>
            <a:off x="7458094" y="4485933"/>
            <a:ext cx="4470938" cy="100543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F0ABE0C-7824-8AEE-622B-FACD81C5886F}"/>
              </a:ext>
            </a:extLst>
          </p:cNvPr>
          <p:cNvSpPr/>
          <p:nvPr/>
        </p:nvSpPr>
        <p:spPr>
          <a:xfrm>
            <a:off x="444500" y="4485933"/>
            <a:ext cx="4470938" cy="100543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4298" y="107917"/>
            <a:ext cx="11462927" cy="944563"/>
          </a:xfrm>
        </p:spPr>
        <p:txBody>
          <a:bodyPr>
            <a:normAutofit/>
          </a:bodyPr>
          <a:lstStyle/>
          <a:p>
            <a:r>
              <a:rPr lang="en-US" dirty="0"/>
              <a:t>Spatial discretization shallow waters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F9BB97A-B44C-9A40-B535-9C28844410EA}"/>
              </a:ext>
            </a:extLst>
          </p:cNvPr>
          <p:cNvSpPr txBox="1"/>
          <p:nvPr/>
        </p:nvSpPr>
        <p:spPr>
          <a:xfrm>
            <a:off x="354296" y="985640"/>
            <a:ext cx="118377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Replicating the continuous structures: de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Rham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complex</a:t>
            </a:r>
            <a:endParaRPr lang="en-NL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C1C2CE61-E024-4131-AD93-11F184ABD1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3715" y="4646579"/>
            <a:ext cx="3213100" cy="304800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7279D7CE-91D4-B784-CC3A-21709B416A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1700" y="4646579"/>
            <a:ext cx="3238500" cy="330200"/>
          </a:xfrm>
          <a:prstGeom prst="rect">
            <a:avLst/>
          </a:prstGeom>
        </p:spPr>
      </p:pic>
      <p:sp>
        <p:nvSpPr>
          <p:cNvPr id="75" name="Freeform 74">
            <a:extLst>
              <a:ext uri="{FF2B5EF4-FFF2-40B4-BE49-F238E27FC236}">
                <a16:creationId xmlns:a16="http://schemas.microsoft.com/office/drawing/2014/main" id="{B57F2B39-113F-A79B-B356-9BE3FE2FEBD1}"/>
              </a:ext>
            </a:extLst>
          </p:cNvPr>
          <p:cNvSpPr/>
          <p:nvPr/>
        </p:nvSpPr>
        <p:spPr>
          <a:xfrm>
            <a:off x="1364168" y="4976779"/>
            <a:ext cx="954156" cy="149605"/>
          </a:xfrm>
          <a:custGeom>
            <a:avLst/>
            <a:gdLst>
              <a:gd name="connsiteX0" fmla="*/ 954156 w 954156"/>
              <a:gd name="connsiteY0" fmla="*/ 0 h 149605"/>
              <a:gd name="connsiteX1" fmla="*/ 526774 w 954156"/>
              <a:gd name="connsiteY1" fmla="*/ 149087 h 149605"/>
              <a:gd name="connsiteX2" fmla="*/ 0 w 954156"/>
              <a:gd name="connsiteY2" fmla="*/ 39757 h 149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54156" h="149605">
                <a:moveTo>
                  <a:pt x="954156" y="0"/>
                </a:moveTo>
                <a:cubicBezTo>
                  <a:pt x="819978" y="71230"/>
                  <a:pt x="685800" y="142461"/>
                  <a:pt x="526774" y="149087"/>
                </a:cubicBezTo>
                <a:cubicBezTo>
                  <a:pt x="367748" y="155713"/>
                  <a:pt x="183874" y="97735"/>
                  <a:pt x="0" y="39757"/>
                </a:cubicBezTo>
              </a:path>
            </a:pathLst>
          </a:custGeom>
          <a:noFill/>
          <a:ln w="1270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6" name="Freeform 75">
            <a:extLst>
              <a:ext uri="{FF2B5EF4-FFF2-40B4-BE49-F238E27FC236}">
                <a16:creationId xmlns:a16="http://schemas.microsoft.com/office/drawing/2014/main" id="{51BF7FC1-2BC9-4D16-94B2-1CC9C07C2CDB}"/>
              </a:ext>
            </a:extLst>
          </p:cNvPr>
          <p:cNvSpPr/>
          <p:nvPr/>
        </p:nvSpPr>
        <p:spPr>
          <a:xfrm>
            <a:off x="2937863" y="4976779"/>
            <a:ext cx="954156" cy="149605"/>
          </a:xfrm>
          <a:custGeom>
            <a:avLst/>
            <a:gdLst>
              <a:gd name="connsiteX0" fmla="*/ 954156 w 954156"/>
              <a:gd name="connsiteY0" fmla="*/ 0 h 149605"/>
              <a:gd name="connsiteX1" fmla="*/ 526774 w 954156"/>
              <a:gd name="connsiteY1" fmla="*/ 149087 h 149605"/>
              <a:gd name="connsiteX2" fmla="*/ 0 w 954156"/>
              <a:gd name="connsiteY2" fmla="*/ 39757 h 149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54156" h="149605">
                <a:moveTo>
                  <a:pt x="954156" y="0"/>
                </a:moveTo>
                <a:cubicBezTo>
                  <a:pt x="819978" y="71230"/>
                  <a:pt x="685800" y="142461"/>
                  <a:pt x="526774" y="149087"/>
                </a:cubicBezTo>
                <a:cubicBezTo>
                  <a:pt x="367748" y="155713"/>
                  <a:pt x="183874" y="97735"/>
                  <a:pt x="0" y="39757"/>
                </a:cubicBezTo>
              </a:path>
            </a:pathLst>
          </a:custGeom>
          <a:noFill/>
          <a:ln w="1270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77" name="Picture 76">
            <a:extLst>
              <a:ext uri="{FF2B5EF4-FFF2-40B4-BE49-F238E27FC236}">
                <a16:creationId xmlns:a16="http://schemas.microsoft.com/office/drawing/2014/main" id="{49BB46A6-086A-7458-3B52-0E20EFD000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3329" y="5169833"/>
            <a:ext cx="190500" cy="203200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9462B4E5-96B9-E22D-B5C2-85C90CA0D8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40098" y="5186225"/>
            <a:ext cx="254000" cy="190500"/>
          </a:xfrm>
          <a:prstGeom prst="rect">
            <a:avLst/>
          </a:prstGeom>
        </p:spPr>
      </p:pic>
      <p:sp>
        <p:nvSpPr>
          <p:cNvPr id="79" name="Freeform 78">
            <a:extLst>
              <a:ext uri="{FF2B5EF4-FFF2-40B4-BE49-F238E27FC236}">
                <a16:creationId xmlns:a16="http://schemas.microsoft.com/office/drawing/2014/main" id="{22F86BF5-1F92-66E5-8D73-9984691CA158}"/>
              </a:ext>
            </a:extLst>
          </p:cNvPr>
          <p:cNvSpPr/>
          <p:nvPr/>
        </p:nvSpPr>
        <p:spPr>
          <a:xfrm>
            <a:off x="8463569" y="5020228"/>
            <a:ext cx="954156" cy="149605"/>
          </a:xfrm>
          <a:custGeom>
            <a:avLst/>
            <a:gdLst>
              <a:gd name="connsiteX0" fmla="*/ 954156 w 954156"/>
              <a:gd name="connsiteY0" fmla="*/ 0 h 149605"/>
              <a:gd name="connsiteX1" fmla="*/ 526774 w 954156"/>
              <a:gd name="connsiteY1" fmla="*/ 149087 h 149605"/>
              <a:gd name="connsiteX2" fmla="*/ 0 w 954156"/>
              <a:gd name="connsiteY2" fmla="*/ 39757 h 149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54156" h="149605">
                <a:moveTo>
                  <a:pt x="954156" y="0"/>
                </a:moveTo>
                <a:cubicBezTo>
                  <a:pt x="819978" y="71230"/>
                  <a:pt x="685800" y="142461"/>
                  <a:pt x="526774" y="149087"/>
                </a:cubicBezTo>
                <a:cubicBezTo>
                  <a:pt x="367748" y="155713"/>
                  <a:pt x="183874" y="97735"/>
                  <a:pt x="0" y="39757"/>
                </a:cubicBezTo>
              </a:path>
            </a:pathLst>
          </a:custGeom>
          <a:noFill/>
          <a:ln w="1270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80" name="Freeform 79">
            <a:extLst>
              <a:ext uri="{FF2B5EF4-FFF2-40B4-BE49-F238E27FC236}">
                <a16:creationId xmlns:a16="http://schemas.microsoft.com/office/drawing/2014/main" id="{BBBD064D-A4FD-EA07-64C6-040A2EFF2A4D}"/>
              </a:ext>
            </a:extLst>
          </p:cNvPr>
          <p:cNvSpPr/>
          <p:nvPr/>
        </p:nvSpPr>
        <p:spPr>
          <a:xfrm>
            <a:off x="10037264" y="5020228"/>
            <a:ext cx="954156" cy="149605"/>
          </a:xfrm>
          <a:custGeom>
            <a:avLst/>
            <a:gdLst>
              <a:gd name="connsiteX0" fmla="*/ 954156 w 954156"/>
              <a:gd name="connsiteY0" fmla="*/ 0 h 149605"/>
              <a:gd name="connsiteX1" fmla="*/ 526774 w 954156"/>
              <a:gd name="connsiteY1" fmla="*/ 149087 h 149605"/>
              <a:gd name="connsiteX2" fmla="*/ 0 w 954156"/>
              <a:gd name="connsiteY2" fmla="*/ 39757 h 149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54156" h="149605">
                <a:moveTo>
                  <a:pt x="954156" y="0"/>
                </a:moveTo>
                <a:cubicBezTo>
                  <a:pt x="819978" y="71230"/>
                  <a:pt x="685800" y="142461"/>
                  <a:pt x="526774" y="149087"/>
                </a:cubicBezTo>
                <a:cubicBezTo>
                  <a:pt x="367748" y="155713"/>
                  <a:pt x="183874" y="97735"/>
                  <a:pt x="0" y="39757"/>
                </a:cubicBezTo>
              </a:path>
            </a:pathLst>
          </a:custGeom>
          <a:noFill/>
          <a:ln w="1270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81" name="Picture 80">
            <a:extLst>
              <a:ext uri="{FF2B5EF4-FFF2-40B4-BE49-F238E27FC236}">
                <a16:creationId xmlns:a16="http://schemas.microsoft.com/office/drawing/2014/main" id="{E9BBDCEC-98DD-1E01-B7CD-B120318AD6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39499" y="5225982"/>
            <a:ext cx="139700" cy="190500"/>
          </a:xfrm>
          <a:prstGeom prst="rect">
            <a:avLst/>
          </a:prstGeom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97CF0430-AAF2-27B8-B56E-9338B514126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72730" y="5213282"/>
            <a:ext cx="266700" cy="203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F099FB3-5377-1FD6-4279-871E4942040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34378" y="2988141"/>
            <a:ext cx="3644900" cy="368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A69E22F-FDC1-A301-B8A4-F29D3BE1E50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724547" y="2742424"/>
            <a:ext cx="2070100" cy="2159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42F9172-1AB4-AD73-1508-956715C4696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96731" y="2742424"/>
            <a:ext cx="2197100" cy="2159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F88B86D-8295-8E93-49FA-EEC906C7275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22031" y="2988141"/>
            <a:ext cx="3746500" cy="368300"/>
          </a:xfrm>
          <a:prstGeom prst="rect">
            <a:avLst/>
          </a:prstGeom>
        </p:spPr>
      </p:pic>
      <p:sp>
        <p:nvSpPr>
          <p:cNvPr id="12" name="Freeform 11">
            <a:extLst>
              <a:ext uri="{FF2B5EF4-FFF2-40B4-BE49-F238E27FC236}">
                <a16:creationId xmlns:a16="http://schemas.microsoft.com/office/drawing/2014/main" id="{9C3340EB-E306-016B-F37F-1131DD05D038}"/>
              </a:ext>
            </a:extLst>
          </p:cNvPr>
          <p:cNvSpPr/>
          <p:nvPr/>
        </p:nvSpPr>
        <p:spPr>
          <a:xfrm>
            <a:off x="1397352" y="1985379"/>
            <a:ext cx="954156" cy="149605"/>
          </a:xfrm>
          <a:custGeom>
            <a:avLst/>
            <a:gdLst>
              <a:gd name="connsiteX0" fmla="*/ 954156 w 954156"/>
              <a:gd name="connsiteY0" fmla="*/ 0 h 149605"/>
              <a:gd name="connsiteX1" fmla="*/ 526774 w 954156"/>
              <a:gd name="connsiteY1" fmla="*/ 149087 h 149605"/>
              <a:gd name="connsiteX2" fmla="*/ 0 w 954156"/>
              <a:gd name="connsiteY2" fmla="*/ 39757 h 149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54156" h="149605">
                <a:moveTo>
                  <a:pt x="954156" y="0"/>
                </a:moveTo>
                <a:cubicBezTo>
                  <a:pt x="819978" y="71230"/>
                  <a:pt x="685800" y="142461"/>
                  <a:pt x="526774" y="149087"/>
                </a:cubicBezTo>
                <a:cubicBezTo>
                  <a:pt x="367748" y="155713"/>
                  <a:pt x="183874" y="97735"/>
                  <a:pt x="0" y="39757"/>
                </a:cubicBezTo>
              </a:path>
            </a:pathLst>
          </a:custGeom>
          <a:noFill/>
          <a:ln w="1270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BA3DE9A-C8CE-AF9E-1AB4-736E06D3D30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13715" y="1662948"/>
            <a:ext cx="3416300" cy="304800"/>
          </a:xfrm>
          <a:prstGeom prst="rect">
            <a:avLst/>
          </a:prstGeom>
        </p:spPr>
      </p:pic>
      <p:sp>
        <p:nvSpPr>
          <p:cNvPr id="14" name="Freeform 13">
            <a:extLst>
              <a:ext uri="{FF2B5EF4-FFF2-40B4-BE49-F238E27FC236}">
                <a16:creationId xmlns:a16="http://schemas.microsoft.com/office/drawing/2014/main" id="{218AA657-2B93-D84A-7A94-66EC7299E156}"/>
              </a:ext>
            </a:extLst>
          </p:cNvPr>
          <p:cNvSpPr/>
          <p:nvPr/>
        </p:nvSpPr>
        <p:spPr>
          <a:xfrm>
            <a:off x="2971047" y="1985379"/>
            <a:ext cx="954156" cy="149605"/>
          </a:xfrm>
          <a:custGeom>
            <a:avLst/>
            <a:gdLst>
              <a:gd name="connsiteX0" fmla="*/ 954156 w 954156"/>
              <a:gd name="connsiteY0" fmla="*/ 0 h 149605"/>
              <a:gd name="connsiteX1" fmla="*/ 526774 w 954156"/>
              <a:gd name="connsiteY1" fmla="*/ 149087 h 149605"/>
              <a:gd name="connsiteX2" fmla="*/ 0 w 954156"/>
              <a:gd name="connsiteY2" fmla="*/ 39757 h 149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54156" h="149605">
                <a:moveTo>
                  <a:pt x="954156" y="0"/>
                </a:moveTo>
                <a:cubicBezTo>
                  <a:pt x="819978" y="71230"/>
                  <a:pt x="685800" y="142461"/>
                  <a:pt x="526774" y="149087"/>
                </a:cubicBezTo>
                <a:cubicBezTo>
                  <a:pt x="367748" y="155713"/>
                  <a:pt x="183874" y="97735"/>
                  <a:pt x="0" y="39757"/>
                </a:cubicBezTo>
              </a:path>
            </a:pathLst>
          </a:custGeom>
          <a:noFill/>
          <a:ln w="1270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4B4389C-47B8-53B4-4B78-27EFD1A0EA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6513" y="2178433"/>
            <a:ext cx="190500" cy="203200"/>
          </a:xfrm>
          <a:prstGeom prst="rect">
            <a:avLst/>
          </a:prstGeom>
        </p:spPr>
      </p:pic>
      <p:sp>
        <p:nvSpPr>
          <p:cNvPr id="16" name="Freeform 15">
            <a:extLst>
              <a:ext uri="{FF2B5EF4-FFF2-40B4-BE49-F238E27FC236}">
                <a16:creationId xmlns:a16="http://schemas.microsoft.com/office/drawing/2014/main" id="{6F97944E-6352-4EFF-6E78-ED980E12138C}"/>
              </a:ext>
            </a:extLst>
          </p:cNvPr>
          <p:cNvSpPr/>
          <p:nvPr/>
        </p:nvSpPr>
        <p:spPr>
          <a:xfrm>
            <a:off x="8266796" y="1832979"/>
            <a:ext cx="954156" cy="149605"/>
          </a:xfrm>
          <a:custGeom>
            <a:avLst/>
            <a:gdLst>
              <a:gd name="connsiteX0" fmla="*/ 954156 w 954156"/>
              <a:gd name="connsiteY0" fmla="*/ 0 h 149605"/>
              <a:gd name="connsiteX1" fmla="*/ 526774 w 954156"/>
              <a:gd name="connsiteY1" fmla="*/ 149087 h 149605"/>
              <a:gd name="connsiteX2" fmla="*/ 0 w 954156"/>
              <a:gd name="connsiteY2" fmla="*/ 39757 h 149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54156" h="149605">
                <a:moveTo>
                  <a:pt x="954156" y="0"/>
                </a:moveTo>
                <a:cubicBezTo>
                  <a:pt x="819978" y="71230"/>
                  <a:pt x="685800" y="142461"/>
                  <a:pt x="526774" y="149087"/>
                </a:cubicBezTo>
                <a:cubicBezTo>
                  <a:pt x="367748" y="155713"/>
                  <a:pt x="183874" y="97735"/>
                  <a:pt x="0" y="39757"/>
                </a:cubicBezTo>
              </a:path>
            </a:pathLst>
          </a:custGeom>
          <a:noFill/>
          <a:ln w="1270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7C565B79-05EE-125F-A25C-55075D1B0450}"/>
              </a:ext>
            </a:extLst>
          </p:cNvPr>
          <p:cNvSpPr/>
          <p:nvPr/>
        </p:nvSpPr>
        <p:spPr>
          <a:xfrm>
            <a:off x="9840491" y="1832979"/>
            <a:ext cx="954156" cy="149605"/>
          </a:xfrm>
          <a:custGeom>
            <a:avLst/>
            <a:gdLst>
              <a:gd name="connsiteX0" fmla="*/ 954156 w 954156"/>
              <a:gd name="connsiteY0" fmla="*/ 0 h 149605"/>
              <a:gd name="connsiteX1" fmla="*/ 526774 w 954156"/>
              <a:gd name="connsiteY1" fmla="*/ 149087 h 149605"/>
              <a:gd name="connsiteX2" fmla="*/ 0 w 954156"/>
              <a:gd name="connsiteY2" fmla="*/ 39757 h 149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54156" h="149605">
                <a:moveTo>
                  <a:pt x="954156" y="0"/>
                </a:moveTo>
                <a:cubicBezTo>
                  <a:pt x="819978" y="71230"/>
                  <a:pt x="685800" y="142461"/>
                  <a:pt x="526774" y="149087"/>
                </a:cubicBezTo>
                <a:cubicBezTo>
                  <a:pt x="367748" y="155713"/>
                  <a:pt x="183874" y="97735"/>
                  <a:pt x="0" y="39757"/>
                </a:cubicBezTo>
              </a:path>
            </a:pathLst>
          </a:custGeom>
          <a:noFill/>
          <a:ln w="1270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272BD234-C142-C0B7-3412-4B86371263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42726" y="2038733"/>
            <a:ext cx="139700" cy="1905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79DFE830-7860-C609-9820-ACE8DE91C3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73282" y="2194825"/>
            <a:ext cx="254000" cy="1905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C53BBE96-65F9-5C68-E47C-50756890085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863584" y="1487405"/>
            <a:ext cx="3314700" cy="3175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7325A4F7-36F6-2741-88CB-45E2D07E4A4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75957" y="2026033"/>
            <a:ext cx="266700" cy="20320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F31AC6A9-71B9-706D-3BB9-F661910C9ADB}"/>
              </a:ext>
            </a:extLst>
          </p:cNvPr>
          <p:cNvSpPr/>
          <p:nvPr/>
        </p:nvSpPr>
        <p:spPr>
          <a:xfrm>
            <a:off x="444500" y="5652015"/>
            <a:ext cx="4470938" cy="78579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E47B836-5605-B360-D586-F813BACB5995}"/>
              </a:ext>
            </a:extLst>
          </p:cNvPr>
          <p:cNvSpPr/>
          <p:nvPr/>
        </p:nvSpPr>
        <p:spPr>
          <a:xfrm>
            <a:off x="7458094" y="5653296"/>
            <a:ext cx="4470938" cy="78451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9" name="Down Arrow 38">
            <a:extLst>
              <a:ext uri="{FF2B5EF4-FFF2-40B4-BE49-F238E27FC236}">
                <a16:creationId xmlns:a16="http://schemas.microsoft.com/office/drawing/2014/main" id="{D11201FB-62C4-85A2-C03B-CE2598C600C9}"/>
              </a:ext>
            </a:extLst>
          </p:cNvPr>
          <p:cNvSpPr/>
          <p:nvPr/>
        </p:nvSpPr>
        <p:spPr>
          <a:xfrm>
            <a:off x="2426157" y="3659347"/>
            <a:ext cx="388216" cy="564151"/>
          </a:xfrm>
          <a:prstGeom prst="downArrow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0" name="Down Arrow 39">
            <a:extLst>
              <a:ext uri="{FF2B5EF4-FFF2-40B4-BE49-F238E27FC236}">
                <a16:creationId xmlns:a16="http://schemas.microsoft.com/office/drawing/2014/main" id="{4A4B9483-7D8E-6B8F-E626-F66301B6864F}"/>
              </a:ext>
            </a:extLst>
          </p:cNvPr>
          <p:cNvSpPr/>
          <p:nvPr/>
        </p:nvSpPr>
        <p:spPr>
          <a:xfrm>
            <a:off x="9496842" y="3635146"/>
            <a:ext cx="388216" cy="564151"/>
          </a:xfrm>
          <a:prstGeom prst="downArrow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28CB287-5CBA-667D-8E5A-A690CA613DF3}"/>
              </a:ext>
            </a:extLst>
          </p:cNvPr>
          <p:cNvSpPr txBox="1"/>
          <p:nvPr/>
        </p:nvSpPr>
        <p:spPr>
          <a:xfrm>
            <a:off x="4847220" y="2312846"/>
            <a:ext cx="2361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sz="1800" dirty="0"/>
              <a:t>Continuous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3F14AA5-7551-FF1B-BFCB-7EAEBDE3D7CC}"/>
              </a:ext>
            </a:extLst>
          </p:cNvPr>
          <p:cNvSpPr txBox="1"/>
          <p:nvPr/>
        </p:nvSpPr>
        <p:spPr>
          <a:xfrm>
            <a:off x="4915438" y="5403006"/>
            <a:ext cx="2361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sz="1800" dirty="0"/>
              <a:t>Discrete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1315A4C2-D4E2-E8C7-09D0-EDA2F7EC286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496315" y="5727170"/>
            <a:ext cx="2222500" cy="203200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6B0B76DF-EDC0-A4E5-C676-9D73C470A95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641997" y="5739870"/>
            <a:ext cx="2209800" cy="203200"/>
          </a:xfrm>
          <a:prstGeom prst="rect">
            <a:avLst/>
          </a:prstGeom>
        </p:spPr>
      </p:pic>
      <p:sp>
        <p:nvSpPr>
          <p:cNvPr id="53" name="Rectangle 52">
            <a:extLst>
              <a:ext uri="{FF2B5EF4-FFF2-40B4-BE49-F238E27FC236}">
                <a16:creationId xmlns:a16="http://schemas.microsoft.com/office/drawing/2014/main" id="{6AB20596-9255-382C-FFF4-6EE05A632BFA}"/>
              </a:ext>
            </a:extLst>
          </p:cNvPr>
          <p:cNvSpPr/>
          <p:nvPr/>
        </p:nvSpPr>
        <p:spPr>
          <a:xfrm>
            <a:off x="469899" y="5946289"/>
            <a:ext cx="1295638" cy="34921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8C64BC56-1B62-4224-B9A2-0A871F331C91}"/>
              </a:ext>
            </a:extLst>
          </p:cNvPr>
          <p:cNvSpPr/>
          <p:nvPr/>
        </p:nvSpPr>
        <p:spPr>
          <a:xfrm>
            <a:off x="7477681" y="5979608"/>
            <a:ext cx="1295638" cy="34921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424D99D5-5FDE-E2C5-D83E-5034BF8DF0EF}"/>
              </a:ext>
            </a:extLst>
          </p:cNvPr>
          <p:cNvSpPr/>
          <p:nvPr/>
        </p:nvSpPr>
        <p:spPr>
          <a:xfrm>
            <a:off x="3244200" y="5902744"/>
            <a:ext cx="1629668" cy="50502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B64FCB8C-3934-067F-BE74-40367BF277EE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36281" y="5931964"/>
            <a:ext cx="4318000" cy="444500"/>
          </a:xfrm>
          <a:prstGeom prst="rect">
            <a:avLst/>
          </a:prstGeom>
        </p:spPr>
      </p:pic>
      <p:sp>
        <p:nvSpPr>
          <p:cNvPr id="58" name="Rectangle 57">
            <a:extLst>
              <a:ext uri="{FF2B5EF4-FFF2-40B4-BE49-F238E27FC236}">
                <a16:creationId xmlns:a16="http://schemas.microsoft.com/office/drawing/2014/main" id="{253D1348-D587-8EA9-4147-5A7F529B0754}"/>
              </a:ext>
            </a:extLst>
          </p:cNvPr>
          <p:cNvSpPr/>
          <p:nvPr/>
        </p:nvSpPr>
        <p:spPr>
          <a:xfrm>
            <a:off x="10259119" y="5912619"/>
            <a:ext cx="1629668" cy="50502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1945A96E-4065-D08B-0EBC-C8B353460252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519250" y="5937869"/>
            <a:ext cx="43434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52205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6DF32D7-357E-839C-40D4-FF77B8AE899B}"/>
              </a:ext>
            </a:extLst>
          </p:cNvPr>
          <p:cNvSpPr/>
          <p:nvPr/>
        </p:nvSpPr>
        <p:spPr>
          <a:xfrm>
            <a:off x="7458094" y="4485933"/>
            <a:ext cx="4470938" cy="100543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F0ABE0C-7824-8AEE-622B-FACD81C5886F}"/>
              </a:ext>
            </a:extLst>
          </p:cNvPr>
          <p:cNvSpPr/>
          <p:nvPr/>
        </p:nvSpPr>
        <p:spPr>
          <a:xfrm>
            <a:off x="444500" y="4485933"/>
            <a:ext cx="4470938" cy="100543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4298" y="107917"/>
            <a:ext cx="11462927" cy="944563"/>
          </a:xfrm>
        </p:spPr>
        <p:txBody>
          <a:bodyPr>
            <a:normAutofit/>
          </a:bodyPr>
          <a:lstStyle/>
          <a:p>
            <a:r>
              <a:rPr lang="en-US" dirty="0"/>
              <a:t>Spatial discretization shallow waters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F9BB97A-B44C-9A40-B535-9C28844410EA}"/>
              </a:ext>
            </a:extLst>
          </p:cNvPr>
          <p:cNvSpPr txBox="1"/>
          <p:nvPr/>
        </p:nvSpPr>
        <p:spPr>
          <a:xfrm>
            <a:off x="354296" y="985640"/>
            <a:ext cx="118377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Replicating the continuous structures: de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Rham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complex</a:t>
            </a:r>
            <a:endParaRPr lang="en-NL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C1C2CE61-E024-4131-AD93-11F184ABD1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3715" y="4646579"/>
            <a:ext cx="3213100" cy="304800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7279D7CE-91D4-B784-CC3A-21709B416A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1700" y="4646579"/>
            <a:ext cx="3238500" cy="330200"/>
          </a:xfrm>
          <a:prstGeom prst="rect">
            <a:avLst/>
          </a:prstGeom>
        </p:spPr>
      </p:pic>
      <p:sp>
        <p:nvSpPr>
          <p:cNvPr id="75" name="Freeform 74">
            <a:extLst>
              <a:ext uri="{FF2B5EF4-FFF2-40B4-BE49-F238E27FC236}">
                <a16:creationId xmlns:a16="http://schemas.microsoft.com/office/drawing/2014/main" id="{B57F2B39-113F-A79B-B356-9BE3FE2FEBD1}"/>
              </a:ext>
            </a:extLst>
          </p:cNvPr>
          <p:cNvSpPr/>
          <p:nvPr/>
        </p:nvSpPr>
        <p:spPr>
          <a:xfrm>
            <a:off x="1364168" y="4976779"/>
            <a:ext cx="954156" cy="149605"/>
          </a:xfrm>
          <a:custGeom>
            <a:avLst/>
            <a:gdLst>
              <a:gd name="connsiteX0" fmla="*/ 954156 w 954156"/>
              <a:gd name="connsiteY0" fmla="*/ 0 h 149605"/>
              <a:gd name="connsiteX1" fmla="*/ 526774 w 954156"/>
              <a:gd name="connsiteY1" fmla="*/ 149087 h 149605"/>
              <a:gd name="connsiteX2" fmla="*/ 0 w 954156"/>
              <a:gd name="connsiteY2" fmla="*/ 39757 h 149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54156" h="149605">
                <a:moveTo>
                  <a:pt x="954156" y="0"/>
                </a:moveTo>
                <a:cubicBezTo>
                  <a:pt x="819978" y="71230"/>
                  <a:pt x="685800" y="142461"/>
                  <a:pt x="526774" y="149087"/>
                </a:cubicBezTo>
                <a:cubicBezTo>
                  <a:pt x="367748" y="155713"/>
                  <a:pt x="183874" y="97735"/>
                  <a:pt x="0" y="39757"/>
                </a:cubicBezTo>
              </a:path>
            </a:pathLst>
          </a:custGeom>
          <a:noFill/>
          <a:ln w="1270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6" name="Freeform 75">
            <a:extLst>
              <a:ext uri="{FF2B5EF4-FFF2-40B4-BE49-F238E27FC236}">
                <a16:creationId xmlns:a16="http://schemas.microsoft.com/office/drawing/2014/main" id="{51BF7FC1-2BC9-4D16-94B2-1CC9C07C2CDB}"/>
              </a:ext>
            </a:extLst>
          </p:cNvPr>
          <p:cNvSpPr/>
          <p:nvPr/>
        </p:nvSpPr>
        <p:spPr>
          <a:xfrm>
            <a:off x="2937863" y="4976779"/>
            <a:ext cx="954156" cy="149605"/>
          </a:xfrm>
          <a:custGeom>
            <a:avLst/>
            <a:gdLst>
              <a:gd name="connsiteX0" fmla="*/ 954156 w 954156"/>
              <a:gd name="connsiteY0" fmla="*/ 0 h 149605"/>
              <a:gd name="connsiteX1" fmla="*/ 526774 w 954156"/>
              <a:gd name="connsiteY1" fmla="*/ 149087 h 149605"/>
              <a:gd name="connsiteX2" fmla="*/ 0 w 954156"/>
              <a:gd name="connsiteY2" fmla="*/ 39757 h 149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54156" h="149605">
                <a:moveTo>
                  <a:pt x="954156" y="0"/>
                </a:moveTo>
                <a:cubicBezTo>
                  <a:pt x="819978" y="71230"/>
                  <a:pt x="685800" y="142461"/>
                  <a:pt x="526774" y="149087"/>
                </a:cubicBezTo>
                <a:cubicBezTo>
                  <a:pt x="367748" y="155713"/>
                  <a:pt x="183874" y="97735"/>
                  <a:pt x="0" y="39757"/>
                </a:cubicBezTo>
              </a:path>
            </a:pathLst>
          </a:custGeom>
          <a:noFill/>
          <a:ln w="1270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77" name="Picture 76">
            <a:extLst>
              <a:ext uri="{FF2B5EF4-FFF2-40B4-BE49-F238E27FC236}">
                <a16:creationId xmlns:a16="http://schemas.microsoft.com/office/drawing/2014/main" id="{49BB46A6-086A-7458-3B52-0E20EFD000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3329" y="5169833"/>
            <a:ext cx="190500" cy="203200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9462B4E5-96B9-E22D-B5C2-85C90CA0D8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40098" y="5186225"/>
            <a:ext cx="254000" cy="190500"/>
          </a:xfrm>
          <a:prstGeom prst="rect">
            <a:avLst/>
          </a:prstGeom>
        </p:spPr>
      </p:pic>
      <p:sp>
        <p:nvSpPr>
          <p:cNvPr id="79" name="Freeform 78">
            <a:extLst>
              <a:ext uri="{FF2B5EF4-FFF2-40B4-BE49-F238E27FC236}">
                <a16:creationId xmlns:a16="http://schemas.microsoft.com/office/drawing/2014/main" id="{22F86BF5-1F92-66E5-8D73-9984691CA158}"/>
              </a:ext>
            </a:extLst>
          </p:cNvPr>
          <p:cNvSpPr/>
          <p:nvPr/>
        </p:nvSpPr>
        <p:spPr>
          <a:xfrm>
            <a:off x="8463569" y="5020228"/>
            <a:ext cx="954156" cy="149605"/>
          </a:xfrm>
          <a:custGeom>
            <a:avLst/>
            <a:gdLst>
              <a:gd name="connsiteX0" fmla="*/ 954156 w 954156"/>
              <a:gd name="connsiteY0" fmla="*/ 0 h 149605"/>
              <a:gd name="connsiteX1" fmla="*/ 526774 w 954156"/>
              <a:gd name="connsiteY1" fmla="*/ 149087 h 149605"/>
              <a:gd name="connsiteX2" fmla="*/ 0 w 954156"/>
              <a:gd name="connsiteY2" fmla="*/ 39757 h 149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54156" h="149605">
                <a:moveTo>
                  <a:pt x="954156" y="0"/>
                </a:moveTo>
                <a:cubicBezTo>
                  <a:pt x="819978" y="71230"/>
                  <a:pt x="685800" y="142461"/>
                  <a:pt x="526774" y="149087"/>
                </a:cubicBezTo>
                <a:cubicBezTo>
                  <a:pt x="367748" y="155713"/>
                  <a:pt x="183874" y="97735"/>
                  <a:pt x="0" y="39757"/>
                </a:cubicBezTo>
              </a:path>
            </a:pathLst>
          </a:custGeom>
          <a:noFill/>
          <a:ln w="1270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80" name="Freeform 79">
            <a:extLst>
              <a:ext uri="{FF2B5EF4-FFF2-40B4-BE49-F238E27FC236}">
                <a16:creationId xmlns:a16="http://schemas.microsoft.com/office/drawing/2014/main" id="{BBBD064D-A4FD-EA07-64C6-040A2EFF2A4D}"/>
              </a:ext>
            </a:extLst>
          </p:cNvPr>
          <p:cNvSpPr/>
          <p:nvPr/>
        </p:nvSpPr>
        <p:spPr>
          <a:xfrm>
            <a:off x="10037264" y="5020228"/>
            <a:ext cx="954156" cy="149605"/>
          </a:xfrm>
          <a:custGeom>
            <a:avLst/>
            <a:gdLst>
              <a:gd name="connsiteX0" fmla="*/ 954156 w 954156"/>
              <a:gd name="connsiteY0" fmla="*/ 0 h 149605"/>
              <a:gd name="connsiteX1" fmla="*/ 526774 w 954156"/>
              <a:gd name="connsiteY1" fmla="*/ 149087 h 149605"/>
              <a:gd name="connsiteX2" fmla="*/ 0 w 954156"/>
              <a:gd name="connsiteY2" fmla="*/ 39757 h 149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54156" h="149605">
                <a:moveTo>
                  <a:pt x="954156" y="0"/>
                </a:moveTo>
                <a:cubicBezTo>
                  <a:pt x="819978" y="71230"/>
                  <a:pt x="685800" y="142461"/>
                  <a:pt x="526774" y="149087"/>
                </a:cubicBezTo>
                <a:cubicBezTo>
                  <a:pt x="367748" y="155713"/>
                  <a:pt x="183874" y="97735"/>
                  <a:pt x="0" y="39757"/>
                </a:cubicBezTo>
              </a:path>
            </a:pathLst>
          </a:custGeom>
          <a:noFill/>
          <a:ln w="1270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81" name="Picture 80">
            <a:extLst>
              <a:ext uri="{FF2B5EF4-FFF2-40B4-BE49-F238E27FC236}">
                <a16:creationId xmlns:a16="http://schemas.microsoft.com/office/drawing/2014/main" id="{E9BBDCEC-98DD-1E01-B7CD-B120318AD6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39499" y="5225982"/>
            <a:ext cx="139700" cy="190500"/>
          </a:xfrm>
          <a:prstGeom prst="rect">
            <a:avLst/>
          </a:prstGeom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97CF0430-AAF2-27B8-B56E-9338B514126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72730" y="5213282"/>
            <a:ext cx="266700" cy="203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F099FB3-5377-1FD6-4279-871E4942040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34378" y="2988141"/>
            <a:ext cx="3644900" cy="368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A69E22F-FDC1-A301-B8A4-F29D3BE1E50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724547" y="2742424"/>
            <a:ext cx="2070100" cy="2159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42F9172-1AB4-AD73-1508-956715C4696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96731" y="2742424"/>
            <a:ext cx="2197100" cy="2159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F88B86D-8295-8E93-49FA-EEC906C7275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22031" y="2988141"/>
            <a:ext cx="3746500" cy="368300"/>
          </a:xfrm>
          <a:prstGeom prst="rect">
            <a:avLst/>
          </a:prstGeom>
        </p:spPr>
      </p:pic>
      <p:sp>
        <p:nvSpPr>
          <p:cNvPr id="12" name="Freeform 11">
            <a:extLst>
              <a:ext uri="{FF2B5EF4-FFF2-40B4-BE49-F238E27FC236}">
                <a16:creationId xmlns:a16="http://schemas.microsoft.com/office/drawing/2014/main" id="{9C3340EB-E306-016B-F37F-1131DD05D038}"/>
              </a:ext>
            </a:extLst>
          </p:cNvPr>
          <p:cNvSpPr/>
          <p:nvPr/>
        </p:nvSpPr>
        <p:spPr>
          <a:xfrm>
            <a:off x="1397352" y="1985379"/>
            <a:ext cx="954156" cy="149605"/>
          </a:xfrm>
          <a:custGeom>
            <a:avLst/>
            <a:gdLst>
              <a:gd name="connsiteX0" fmla="*/ 954156 w 954156"/>
              <a:gd name="connsiteY0" fmla="*/ 0 h 149605"/>
              <a:gd name="connsiteX1" fmla="*/ 526774 w 954156"/>
              <a:gd name="connsiteY1" fmla="*/ 149087 h 149605"/>
              <a:gd name="connsiteX2" fmla="*/ 0 w 954156"/>
              <a:gd name="connsiteY2" fmla="*/ 39757 h 149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54156" h="149605">
                <a:moveTo>
                  <a:pt x="954156" y="0"/>
                </a:moveTo>
                <a:cubicBezTo>
                  <a:pt x="819978" y="71230"/>
                  <a:pt x="685800" y="142461"/>
                  <a:pt x="526774" y="149087"/>
                </a:cubicBezTo>
                <a:cubicBezTo>
                  <a:pt x="367748" y="155713"/>
                  <a:pt x="183874" y="97735"/>
                  <a:pt x="0" y="39757"/>
                </a:cubicBezTo>
              </a:path>
            </a:pathLst>
          </a:custGeom>
          <a:noFill/>
          <a:ln w="1270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BA3DE9A-C8CE-AF9E-1AB4-736E06D3D30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13715" y="1662948"/>
            <a:ext cx="3416300" cy="304800"/>
          </a:xfrm>
          <a:prstGeom prst="rect">
            <a:avLst/>
          </a:prstGeom>
        </p:spPr>
      </p:pic>
      <p:sp>
        <p:nvSpPr>
          <p:cNvPr id="14" name="Freeform 13">
            <a:extLst>
              <a:ext uri="{FF2B5EF4-FFF2-40B4-BE49-F238E27FC236}">
                <a16:creationId xmlns:a16="http://schemas.microsoft.com/office/drawing/2014/main" id="{218AA657-2B93-D84A-7A94-66EC7299E156}"/>
              </a:ext>
            </a:extLst>
          </p:cNvPr>
          <p:cNvSpPr/>
          <p:nvPr/>
        </p:nvSpPr>
        <p:spPr>
          <a:xfrm>
            <a:off x="2971047" y="1985379"/>
            <a:ext cx="954156" cy="149605"/>
          </a:xfrm>
          <a:custGeom>
            <a:avLst/>
            <a:gdLst>
              <a:gd name="connsiteX0" fmla="*/ 954156 w 954156"/>
              <a:gd name="connsiteY0" fmla="*/ 0 h 149605"/>
              <a:gd name="connsiteX1" fmla="*/ 526774 w 954156"/>
              <a:gd name="connsiteY1" fmla="*/ 149087 h 149605"/>
              <a:gd name="connsiteX2" fmla="*/ 0 w 954156"/>
              <a:gd name="connsiteY2" fmla="*/ 39757 h 149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54156" h="149605">
                <a:moveTo>
                  <a:pt x="954156" y="0"/>
                </a:moveTo>
                <a:cubicBezTo>
                  <a:pt x="819978" y="71230"/>
                  <a:pt x="685800" y="142461"/>
                  <a:pt x="526774" y="149087"/>
                </a:cubicBezTo>
                <a:cubicBezTo>
                  <a:pt x="367748" y="155713"/>
                  <a:pt x="183874" y="97735"/>
                  <a:pt x="0" y="39757"/>
                </a:cubicBezTo>
              </a:path>
            </a:pathLst>
          </a:custGeom>
          <a:noFill/>
          <a:ln w="1270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4B4389C-47B8-53B4-4B78-27EFD1A0EA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6513" y="2178433"/>
            <a:ext cx="190500" cy="203200"/>
          </a:xfrm>
          <a:prstGeom prst="rect">
            <a:avLst/>
          </a:prstGeom>
        </p:spPr>
      </p:pic>
      <p:sp>
        <p:nvSpPr>
          <p:cNvPr id="16" name="Freeform 15">
            <a:extLst>
              <a:ext uri="{FF2B5EF4-FFF2-40B4-BE49-F238E27FC236}">
                <a16:creationId xmlns:a16="http://schemas.microsoft.com/office/drawing/2014/main" id="{6F97944E-6352-4EFF-6E78-ED980E12138C}"/>
              </a:ext>
            </a:extLst>
          </p:cNvPr>
          <p:cNvSpPr/>
          <p:nvPr/>
        </p:nvSpPr>
        <p:spPr>
          <a:xfrm>
            <a:off x="8266796" y="1832979"/>
            <a:ext cx="954156" cy="149605"/>
          </a:xfrm>
          <a:custGeom>
            <a:avLst/>
            <a:gdLst>
              <a:gd name="connsiteX0" fmla="*/ 954156 w 954156"/>
              <a:gd name="connsiteY0" fmla="*/ 0 h 149605"/>
              <a:gd name="connsiteX1" fmla="*/ 526774 w 954156"/>
              <a:gd name="connsiteY1" fmla="*/ 149087 h 149605"/>
              <a:gd name="connsiteX2" fmla="*/ 0 w 954156"/>
              <a:gd name="connsiteY2" fmla="*/ 39757 h 149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54156" h="149605">
                <a:moveTo>
                  <a:pt x="954156" y="0"/>
                </a:moveTo>
                <a:cubicBezTo>
                  <a:pt x="819978" y="71230"/>
                  <a:pt x="685800" y="142461"/>
                  <a:pt x="526774" y="149087"/>
                </a:cubicBezTo>
                <a:cubicBezTo>
                  <a:pt x="367748" y="155713"/>
                  <a:pt x="183874" y="97735"/>
                  <a:pt x="0" y="39757"/>
                </a:cubicBezTo>
              </a:path>
            </a:pathLst>
          </a:custGeom>
          <a:noFill/>
          <a:ln w="1270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7C565B79-05EE-125F-A25C-55075D1B0450}"/>
              </a:ext>
            </a:extLst>
          </p:cNvPr>
          <p:cNvSpPr/>
          <p:nvPr/>
        </p:nvSpPr>
        <p:spPr>
          <a:xfrm>
            <a:off x="9840491" y="1832979"/>
            <a:ext cx="954156" cy="149605"/>
          </a:xfrm>
          <a:custGeom>
            <a:avLst/>
            <a:gdLst>
              <a:gd name="connsiteX0" fmla="*/ 954156 w 954156"/>
              <a:gd name="connsiteY0" fmla="*/ 0 h 149605"/>
              <a:gd name="connsiteX1" fmla="*/ 526774 w 954156"/>
              <a:gd name="connsiteY1" fmla="*/ 149087 h 149605"/>
              <a:gd name="connsiteX2" fmla="*/ 0 w 954156"/>
              <a:gd name="connsiteY2" fmla="*/ 39757 h 149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54156" h="149605">
                <a:moveTo>
                  <a:pt x="954156" y="0"/>
                </a:moveTo>
                <a:cubicBezTo>
                  <a:pt x="819978" y="71230"/>
                  <a:pt x="685800" y="142461"/>
                  <a:pt x="526774" y="149087"/>
                </a:cubicBezTo>
                <a:cubicBezTo>
                  <a:pt x="367748" y="155713"/>
                  <a:pt x="183874" y="97735"/>
                  <a:pt x="0" y="39757"/>
                </a:cubicBezTo>
              </a:path>
            </a:pathLst>
          </a:custGeom>
          <a:noFill/>
          <a:ln w="1270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272BD234-C142-C0B7-3412-4B86371263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42726" y="2038733"/>
            <a:ext cx="139700" cy="1905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79DFE830-7860-C609-9820-ACE8DE91C3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73282" y="2194825"/>
            <a:ext cx="254000" cy="1905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C53BBE96-65F9-5C68-E47C-50756890085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863584" y="1487405"/>
            <a:ext cx="3314700" cy="3175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7325A4F7-36F6-2741-88CB-45E2D07E4A4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75957" y="2026033"/>
            <a:ext cx="266700" cy="20320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F31AC6A9-71B9-706D-3BB9-F661910C9ADB}"/>
              </a:ext>
            </a:extLst>
          </p:cNvPr>
          <p:cNvSpPr/>
          <p:nvPr/>
        </p:nvSpPr>
        <p:spPr>
          <a:xfrm>
            <a:off x="444500" y="5652015"/>
            <a:ext cx="4470938" cy="78579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E47B836-5605-B360-D586-F813BACB5995}"/>
              </a:ext>
            </a:extLst>
          </p:cNvPr>
          <p:cNvSpPr/>
          <p:nvPr/>
        </p:nvSpPr>
        <p:spPr>
          <a:xfrm>
            <a:off x="7458094" y="5653296"/>
            <a:ext cx="4470938" cy="78451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9" name="Down Arrow 38">
            <a:extLst>
              <a:ext uri="{FF2B5EF4-FFF2-40B4-BE49-F238E27FC236}">
                <a16:creationId xmlns:a16="http://schemas.microsoft.com/office/drawing/2014/main" id="{D11201FB-62C4-85A2-C03B-CE2598C600C9}"/>
              </a:ext>
            </a:extLst>
          </p:cNvPr>
          <p:cNvSpPr/>
          <p:nvPr/>
        </p:nvSpPr>
        <p:spPr>
          <a:xfrm>
            <a:off x="2426157" y="3659347"/>
            <a:ext cx="388216" cy="564151"/>
          </a:xfrm>
          <a:prstGeom prst="downArrow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0" name="Down Arrow 39">
            <a:extLst>
              <a:ext uri="{FF2B5EF4-FFF2-40B4-BE49-F238E27FC236}">
                <a16:creationId xmlns:a16="http://schemas.microsoft.com/office/drawing/2014/main" id="{4A4B9483-7D8E-6B8F-E626-F66301B6864F}"/>
              </a:ext>
            </a:extLst>
          </p:cNvPr>
          <p:cNvSpPr/>
          <p:nvPr/>
        </p:nvSpPr>
        <p:spPr>
          <a:xfrm>
            <a:off x="9496842" y="3635146"/>
            <a:ext cx="388216" cy="564151"/>
          </a:xfrm>
          <a:prstGeom prst="downArrow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28CB287-5CBA-667D-8E5A-A690CA613DF3}"/>
              </a:ext>
            </a:extLst>
          </p:cNvPr>
          <p:cNvSpPr txBox="1"/>
          <p:nvPr/>
        </p:nvSpPr>
        <p:spPr>
          <a:xfrm>
            <a:off x="4847220" y="2312846"/>
            <a:ext cx="2361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sz="1800" dirty="0"/>
              <a:t>Continuous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3F14AA5-7551-FF1B-BFCB-7EAEBDE3D7CC}"/>
              </a:ext>
            </a:extLst>
          </p:cNvPr>
          <p:cNvSpPr txBox="1"/>
          <p:nvPr/>
        </p:nvSpPr>
        <p:spPr>
          <a:xfrm>
            <a:off x="4915438" y="5403006"/>
            <a:ext cx="2361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sz="1800" dirty="0"/>
              <a:t>Discrete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1315A4C2-D4E2-E8C7-09D0-EDA2F7EC286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496315" y="5727170"/>
            <a:ext cx="2222500" cy="203200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6B0B76DF-EDC0-A4E5-C676-9D73C470A95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641997" y="5739870"/>
            <a:ext cx="2209800" cy="203200"/>
          </a:xfrm>
          <a:prstGeom prst="rect">
            <a:avLst/>
          </a:prstGeom>
        </p:spPr>
      </p:pic>
      <p:sp>
        <p:nvSpPr>
          <p:cNvPr id="53" name="Rectangle 52">
            <a:extLst>
              <a:ext uri="{FF2B5EF4-FFF2-40B4-BE49-F238E27FC236}">
                <a16:creationId xmlns:a16="http://schemas.microsoft.com/office/drawing/2014/main" id="{6AB20596-9255-382C-FFF4-6EE05A632BFA}"/>
              </a:ext>
            </a:extLst>
          </p:cNvPr>
          <p:cNvSpPr/>
          <p:nvPr/>
        </p:nvSpPr>
        <p:spPr>
          <a:xfrm>
            <a:off x="469899" y="5946289"/>
            <a:ext cx="1295638" cy="34921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8C64BC56-1B62-4224-B9A2-0A871F331C91}"/>
              </a:ext>
            </a:extLst>
          </p:cNvPr>
          <p:cNvSpPr/>
          <p:nvPr/>
        </p:nvSpPr>
        <p:spPr>
          <a:xfrm>
            <a:off x="7477681" y="5979608"/>
            <a:ext cx="1295638" cy="34921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424D99D5-5FDE-E2C5-D83E-5034BF8DF0EF}"/>
              </a:ext>
            </a:extLst>
          </p:cNvPr>
          <p:cNvSpPr/>
          <p:nvPr/>
        </p:nvSpPr>
        <p:spPr>
          <a:xfrm>
            <a:off x="3244200" y="5902744"/>
            <a:ext cx="1629668" cy="50502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B64FCB8C-3934-067F-BE74-40367BF277EE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36281" y="5931964"/>
            <a:ext cx="4318000" cy="444500"/>
          </a:xfrm>
          <a:prstGeom prst="rect">
            <a:avLst/>
          </a:prstGeom>
        </p:spPr>
      </p:pic>
      <p:sp>
        <p:nvSpPr>
          <p:cNvPr id="58" name="Rectangle 57">
            <a:extLst>
              <a:ext uri="{FF2B5EF4-FFF2-40B4-BE49-F238E27FC236}">
                <a16:creationId xmlns:a16="http://schemas.microsoft.com/office/drawing/2014/main" id="{253D1348-D587-8EA9-4147-5A7F529B0754}"/>
              </a:ext>
            </a:extLst>
          </p:cNvPr>
          <p:cNvSpPr/>
          <p:nvPr/>
        </p:nvSpPr>
        <p:spPr>
          <a:xfrm>
            <a:off x="10259119" y="5912619"/>
            <a:ext cx="1629668" cy="50502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1945A96E-4065-D08B-0EBC-C8B353460252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519250" y="5937869"/>
            <a:ext cx="4343400" cy="4699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21E304B-25AA-4A0F-3412-EA09B7765420}"/>
              </a:ext>
            </a:extLst>
          </p:cNvPr>
          <p:cNvSpPr/>
          <p:nvPr/>
        </p:nvSpPr>
        <p:spPr>
          <a:xfrm>
            <a:off x="303213" y="1505870"/>
            <a:ext cx="4839184" cy="5094607"/>
          </a:xfrm>
          <a:prstGeom prst="rect">
            <a:avLst/>
          </a:prstGeom>
          <a:solidFill>
            <a:schemeClr val="bg1">
              <a:alpha val="88724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2438FF-65C6-A73D-6B46-4367E7994525}"/>
              </a:ext>
            </a:extLst>
          </p:cNvPr>
          <p:cNvSpPr txBox="1"/>
          <p:nvPr/>
        </p:nvSpPr>
        <p:spPr>
          <a:xfrm>
            <a:off x="5373255" y="3790241"/>
            <a:ext cx="23611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Focus on this!</a:t>
            </a:r>
          </a:p>
        </p:txBody>
      </p:sp>
    </p:spTree>
    <p:extLst>
      <p:ext uri="{BB962C8B-B14F-4D97-AF65-F5344CB8AC3E}">
        <p14:creationId xmlns:p14="http://schemas.microsoft.com/office/powerpoint/2010/main" val="372931649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4298" y="107917"/>
            <a:ext cx="11462927" cy="944563"/>
          </a:xfrm>
        </p:spPr>
        <p:txBody>
          <a:bodyPr>
            <a:normAutofit/>
          </a:bodyPr>
          <a:lstStyle/>
          <a:p>
            <a:r>
              <a:rPr lang="en-US" dirty="0"/>
              <a:t>Spatial discretization shallow waters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F9BB97A-B44C-9A40-B535-9C28844410EA}"/>
              </a:ext>
            </a:extLst>
          </p:cNvPr>
          <p:cNvSpPr txBox="1"/>
          <p:nvPr/>
        </p:nvSpPr>
        <p:spPr>
          <a:xfrm>
            <a:off x="354296" y="985640"/>
            <a:ext cx="118377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Replicating the continuous structures: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symplectic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(tensor) operator</a:t>
            </a:r>
            <a:endParaRPr lang="en-NL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B9D2D49-87EB-439D-23B7-629F7E5E353E}"/>
              </a:ext>
            </a:extLst>
          </p:cNvPr>
          <p:cNvSpPr/>
          <p:nvPr/>
        </p:nvSpPr>
        <p:spPr>
          <a:xfrm>
            <a:off x="454234" y="1529127"/>
            <a:ext cx="10589817" cy="142602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A6398669-ED8D-C5C9-EC29-4F3315E8976C}"/>
              </a:ext>
            </a:extLst>
          </p:cNvPr>
          <p:cNvSpPr/>
          <p:nvPr/>
        </p:nvSpPr>
        <p:spPr>
          <a:xfrm rot="16200000">
            <a:off x="3750279" y="979968"/>
            <a:ext cx="65600" cy="1550230"/>
          </a:xfrm>
          <a:prstGeom prst="rightBrace">
            <a:avLst/>
          </a:prstGeom>
          <a:ln w="1270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6103DC7-5B3D-0352-B315-CE9AD4541B6E}"/>
              </a:ext>
            </a:extLst>
          </p:cNvPr>
          <p:cNvSpPr txBox="1"/>
          <p:nvPr/>
        </p:nvSpPr>
        <p:spPr>
          <a:xfrm>
            <a:off x="2563739" y="1447305"/>
            <a:ext cx="24386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Integration by parts</a:t>
            </a:r>
            <a:endParaRPr lang="en-NL" sz="140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E7310DB-9BFA-F97E-C799-07E429B23C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451" y="1801624"/>
            <a:ext cx="5245100" cy="82550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90B5D58A-CDD2-099A-7943-12E4FD1EFFCD}"/>
              </a:ext>
            </a:extLst>
          </p:cNvPr>
          <p:cNvSpPr/>
          <p:nvPr/>
        </p:nvSpPr>
        <p:spPr>
          <a:xfrm>
            <a:off x="454235" y="4699700"/>
            <a:ext cx="4470938" cy="100543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251CC76F-3B8B-CF2B-DC84-8E5F5E75BE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7841" y="4860346"/>
            <a:ext cx="3238500" cy="330200"/>
          </a:xfrm>
          <a:prstGeom prst="rect">
            <a:avLst/>
          </a:prstGeom>
        </p:spPr>
      </p:pic>
      <p:sp>
        <p:nvSpPr>
          <p:cNvPr id="38" name="Freeform 37">
            <a:extLst>
              <a:ext uri="{FF2B5EF4-FFF2-40B4-BE49-F238E27FC236}">
                <a16:creationId xmlns:a16="http://schemas.microsoft.com/office/drawing/2014/main" id="{69288EE4-9733-5603-83FF-0F91161DB9B3}"/>
              </a:ext>
            </a:extLst>
          </p:cNvPr>
          <p:cNvSpPr/>
          <p:nvPr/>
        </p:nvSpPr>
        <p:spPr>
          <a:xfrm>
            <a:off x="1459710" y="5233995"/>
            <a:ext cx="954156" cy="149605"/>
          </a:xfrm>
          <a:custGeom>
            <a:avLst/>
            <a:gdLst>
              <a:gd name="connsiteX0" fmla="*/ 954156 w 954156"/>
              <a:gd name="connsiteY0" fmla="*/ 0 h 149605"/>
              <a:gd name="connsiteX1" fmla="*/ 526774 w 954156"/>
              <a:gd name="connsiteY1" fmla="*/ 149087 h 149605"/>
              <a:gd name="connsiteX2" fmla="*/ 0 w 954156"/>
              <a:gd name="connsiteY2" fmla="*/ 39757 h 149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54156" h="149605">
                <a:moveTo>
                  <a:pt x="954156" y="0"/>
                </a:moveTo>
                <a:cubicBezTo>
                  <a:pt x="819978" y="71230"/>
                  <a:pt x="685800" y="142461"/>
                  <a:pt x="526774" y="149087"/>
                </a:cubicBezTo>
                <a:cubicBezTo>
                  <a:pt x="367748" y="155713"/>
                  <a:pt x="183874" y="97735"/>
                  <a:pt x="0" y="39757"/>
                </a:cubicBezTo>
              </a:path>
            </a:pathLst>
          </a:custGeom>
          <a:noFill/>
          <a:ln w="1270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CBA87A53-8CB3-7CB5-25F3-96CE8A03E262}"/>
              </a:ext>
            </a:extLst>
          </p:cNvPr>
          <p:cNvSpPr/>
          <p:nvPr/>
        </p:nvSpPr>
        <p:spPr>
          <a:xfrm>
            <a:off x="3033405" y="5233995"/>
            <a:ext cx="954156" cy="149605"/>
          </a:xfrm>
          <a:custGeom>
            <a:avLst/>
            <a:gdLst>
              <a:gd name="connsiteX0" fmla="*/ 954156 w 954156"/>
              <a:gd name="connsiteY0" fmla="*/ 0 h 149605"/>
              <a:gd name="connsiteX1" fmla="*/ 526774 w 954156"/>
              <a:gd name="connsiteY1" fmla="*/ 149087 h 149605"/>
              <a:gd name="connsiteX2" fmla="*/ 0 w 954156"/>
              <a:gd name="connsiteY2" fmla="*/ 39757 h 149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54156" h="149605">
                <a:moveTo>
                  <a:pt x="954156" y="0"/>
                </a:moveTo>
                <a:cubicBezTo>
                  <a:pt x="819978" y="71230"/>
                  <a:pt x="685800" y="142461"/>
                  <a:pt x="526774" y="149087"/>
                </a:cubicBezTo>
                <a:cubicBezTo>
                  <a:pt x="367748" y="155713"/>
                  <a:pt x="183874" y="97735"/>
                  <a:pt x="0" y="39757"/>
                </a:cubicBezTo>
              </a:path>
            </a:pathLst>
          </a:custGeom>
          <a:noFill/>
          <a:ln w="1270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48C6E925-7C2C-4851-CAAA-C2C71C9ABE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5640" y="5439749"/>
            <a:ext cx="139700" cy="19050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92E518FC-565B-16DE-E45B-F9E8B1BE4D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68871" y="5427049"/>
            <a:ext cx="266700" cy="203200"/>
          </a:xfrm>
          <a:prstGeom prst="rect">
            <a:avLst/>
          </a:prstGeom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F0ED463E-F527-5DA8-378B-C9EA4D9ED882}"/>
              </a:ext>
            </a:extLst>
          </p:cNvPr>
          <p:cNvSpPr/>
          <p:nvPr/>
        </p:nvSpPr>
        <p:spPr>
          <a:xfrm>
            <a:off x="454235" y="5867063"/>
            <a:ext cx="4470938" cy="78451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0147F81B-6DDC-4277-367D-4E5A9C5B898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38138" y="5953637"/>
            <a:ext cx="2209800" cy="203200"/>
          </a:xfrm>
          <a:prstGeom prst="rect">
            <a:avLst/>
          </a:prstGeom>
        </p:spPr>
      </p:pic>
      <p:sp>
        <p:nvSpPr>
          <p:cNvPr id="60" name="Rectangle 59">
            <a:extLst>
              <a:ext uri="{FF2B5EF4-FFF2-40B4-BE49-F238E27FC236}">
                <a16:creationId xmlns:a16="http://schemas.microsoft.com/office/drawing/2014/main" id="{EA898523-023D-8433-5320-D88BB342531C}"/>
              </a:ext>
            </a:extLst>
          </p:cNvPr>
          <p:cNvSpPr/>
          <p:nvPr/>
        </p:nvSpPr>
        <p:spPr>
          <a:xfrm>
            <a:off x="473822" y="6193375"/>
            <a:ext cx="1295638" cy="34921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1844A9DE-68D0-11F2-5A45-4383ADE3EBB9}"/>
              </a:ext>
            </a:extLst>
          </p:cNvPr>
          <p:cNvSpPr/>
          <p:nvPr/>
        </p:nvSpPr>
        <p:spPr>
          <a:xfrm>
            <a:off x="3255260" y="6126386"/>
            <a:ext cx="1629668" cy="50502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64" name="Picture 63">
            <a:extLst>
              <a:ext uri="{FF2B5EF4-FFF2-40B4-BE49-F238E27FC236}">
                <a16:creationId xmlns:a16="http://schemas.microsoft.com/office/drawing/2014/main" id="{781D9678-7568-92EA-4D47-CBFB9224B58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5391" y="6151636"/>
            <a:ext cx="4343400" cy="4699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51452FE-5B69-4EFC-F704-73F553B3A0D6}"/>
              </a:ext>
            </a:extLst>
          </p:cNvPr>
          <p:cNvSpPr txBox="1"/>
          <p:nvPr/>
        </p:nvSpPr>
        <p:spPr>
          <a:xfrm>
            <a:off x="6475913" y="5832090"/>
            <a:ext cx="36118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dirty="0"/>
              <a:t>Focus on this formulation the steps are identical</a:t>
            </a:r>
          </a:p>
        </p:txBody>
      </p:sp>
    </p:spTree>
    <p:extLst>
      <p:ext uri="{BB962C8B-B14F-4D97-AF65-F5344CB8AC3E}">
        <p14:creationId xmlns:p14="http://schemas.microsoft.com/office/powerpoint/2010/main" val="289302944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4298" y="107917"/>
            <a:ext cx="11462927" cy="944563"/>
          </a:xfrm>
        </p:spPr>
        <p:txBody>
          <a:bodyPr>
            <a:normAutofit/>
          </a:bodyPr>
          <a:lstStyle/>
          <a:p>
            <a:r>
              <a:rPr lang="en-US" dirty="0"/>
              <a:t>Spatial discretization shallow waters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F9BB97A-B44C-9A40-B535-9C28844410EA}"/>
              </a:ext>
            </a:extLst>
          </p:cNvPr>
          <p:cNvSpPr txBox="1"/>
          <p:nvPr/>
        </p:nvSpPr>
        <p:spPr>
          <a:xfrm>
            <a:off x="354296" y="985640"/>
            <a:ext cx="118377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Replicating the continuous structures: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symplectic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(tensor) operator</a:t>
            </a:r>
            <a:endParaRPr lang="en-NL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B9D2D49-87EB-439D-23B7-629F7E5E353E}"/>
              </a:ext>
            </a:extLst>
          </p:cNvPr>
          <p:cNvSpPr/>
          <p:nvPr/>
        </p:nvSpPr>
        <p:spPr>
          <a:xfrm>
            <a:off x="454234" y="1529127"/>
            <a:ext cx="10589817" cy="142602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0B5D58A-CDD2-099A-7943-12E4FD1EFFCD}"/>
              </a:ext>
            </a:extLst>
          </p:cNvPr>
          <p:cNvSpPr/>
          <p:nvPr/>
        </p:nvSpPr>
        <p:spPr>
          <a:xfrm>
            <a:off x="454235" y="4699700"/>
            <a:ext cx="4470938" cy="100543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251CC76F-3B8B-CF2B-DC84-8E5F5E75BE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7841" y="4860346"/>
            <a:ext cx="3238500" cy="330200"/>
          </a:xfrm>
          <a:prstGeom prst="rect">
            <a:avLst/>
          </a:prstGeom>
        </p:spPr>
      </p:pic>
      <p:sp>
        <p:nvSpPr>
          <p:cNvPr id="38" name="Freeform 37">
            <a:extLst>
              <a:ext uri="{FF2B5EF4-FFF2-40B4-BE49-F238E27FC236}">
                <a16:creationId xmlns:a16="http://schemas.microsoft.com/office/drawing/2014/main" id="{69288EE4-9733-5603-83FF-0F91161DB9B3}"/>
              </a:ext>
            </a:extLst>
          </p:cNvPr>
          <p:cNvSpPr/>
          <p:nvPr/>
        </p:nvSpPr>
        <p:spPr>
          <a:xfrm>
            <a:off x="1459710" y="5233995"/>
            <a:ext cx="954156" cy="149605"/>
          </a:xfrm>
          <a:custGeom>
            <a:avLst/>
            <a:gdLst>
              <a:gd name="connsiteX0" fmla="*/ 954156 w 954156"/>
              <a:gd name="connsiteY0" fmla="*/ 0 h 149605"/>
              <a:gd name="connsiteX1" fmla="*/ 526774 w 954156"/>
              <a:gd name="connsiteY1" fmla="*/ 149087 h 149605"/>
              <a:gd name="connsiteX2" fmla="*/ 0 w 954156"/>
              <a:gd name="connsiteY2" fmla="*/ 39757 h 149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54156" h="149605">
                <a:moveTo>
                  <a:pt x="954156" y="0"/>
                </a:moveTo>
                <a:cubicBezTo>
                  <a:pt x="819978" y="71230"/>
                  <a:pt x="685800" y="142461"/>
                  <a:pt x="526774" y="149087"/>
                </a:cubicBezTo>
                <a:cubicBezTo>
                  <a:pt x="367748" y="155713"/>
                  <a:pt x="183874" y="97735"/>
                  <a:pt x="0" y="39757"/>
                </a:cubicBezTo>
              </a:path>
            </a:pathLst>
          </a:custGeom>
          <a:noFill/>
          <a:ln w="1270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CBA87A53-8CB3-7CB5-25F3-96CE8A03E262}"/>
              </a:ext>
            </a:extLst>
          </p:cNvPr>
          <p:cNvSpPr/>
          <p:nvPr/>
        </p:nvSpPr>
        <p:spPr>
          <a:xfrm>
            <a:off x="3033405" y="5233995"/>
            <a:ext cx="954156" cy="149605"/>
          </a:xfrm>
          <a:custGeom>
            <a:avLst/>
            <a:gdLst>
              <a:gd name="connsiteX0" fmla="*/ 954156 w 954156"/>
              <a:gd name="connsiteY0" fmla="*/ 0 h 149605"/>
              <a:gd name="connsiteX1" fmla="*/ 526774 w 954156"/>
              <a:gd name="connsiteY1" fmla="*/ 149087 h 149605"/>
              <a:gd name="connsiteX2" fmla="*/ 0 w 954156"/>
              <a:gd name="connsiteY2" fmla="*/ 39757 h 149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54156" h="149605">
                <a:moveTo>
                  <a:pt x="954156" y="0"/>
                </a:moveTo>
                <a:cubicBezTo>
                  <a:pt x="819978" y="71230"/>
                  <a:pt x="685800" y="142461"/>
                  <a:pt x="526774" y="149087"/>
                </a:cubicBezTo>
                <a:cubicBezTo>
                  <a:pt x="367748" y="155713"/>
                  <a:pt x="183874" y="97735"/>
                  <a:pt x="0" y="39757"/>
                </a:cubicBezTo>
              </a:path>
            </a:pathLst>
          </a:custGeom>
          <a:noFill/>
          <a:ln w="1270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48C6E925-7C2C-4851-CAAA-C2C71C9ABE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5640" y="5439749"/>
            <a:ext cx="139700" cy="19050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92E518FC-565B-16DE-E45B-F9E8B1BE4D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68871" y="5427049"/>
            <a:ext cx="266700" cy="203200"/>
          </a:xfrm>
          <a:prstGeom prst="rect">
            <a:avLst/>
          </a:prstGeom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F0ED463E-F527-5DA8-378B-C9EA4D9ED882}"/>
              </a:ext>
            </a:extLst>
          </p:cNvPr>
          <p:cNvSpPr/>
          <p:nvPr/>
        </p:nvSpPr>
        <p:spPr>
          <a:xfrm>
            <a:off x="454235" y="5867063"/>
            <a:ext cx="4470938" cy="78451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0147F81B-6DDC-4277-367D-4E5A9C5B89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38138" y="5953637"/>
            <a:ext cx="2209800" cy="203200"/>
          </a:xfrm>
          <a:prstGeom prst="rect">
            <a:avLst/>
          </a:prstGeom>
        </p:spPr>
      </p:pic>
      <p:sp>
        <p:nvSpPr>
          <p:cNvPr id="60" name="Rectangle 59">
            <a:extLst>
              <a:ext uri="{FF2B5EF4-FFF2-40B4-BE49-F238E27FC236}">
                <a16:creationId xmlns:a16="http://schemas.microsoft.com/office/drawing/2014/main" id="{EA898523-023D-8433-5320-D88BB342531C}"/>
              </a:ext>
            </a:extLst>
          </p:cNvPr>
          <p:cNvSpPr/>
          <p:nvPr/>
        </p:nvSpPr>
        <p:spPr>
          <a:xfrm>
            <a:off x="473822" y="6193375"/>
            <a:ext cx="1295638" cy="34921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1844A9DE-68D0-11F2-5A45-4383ADE3EBB9}"/>
              </a:ext>
            </a:extLst>
          </p:cNvPr>
          <p:cNvSpPr/>
          <p:nvPr/>
        </p:nvSpPr>
        <p:spPr>
          <a:xfrm>
            <a:off x="3255260" y="6126386"/>
            <a:ext cx="1629668" cy="50502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64" name="Picture 63">
            <a:extLst>
              <a:ext uri="{FF2B5EF4-FFF2-40B4-BE49-F238E27FC236}">
                <a16:creationId xmlns:a16="http://schemas.microsoft.com/office/drawing/2014/main" id="{781D9678-7568-92EA-4D47-CBFB9224B5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5391" y="6151636"/>
            <a:ext cx="4343400" cy="4699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0AAD016-0E8E-FD48-0523-76C171A0121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9451" y="1792169"/>
            <a:ext cx="6223000" cy="876300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61C09FE-F336-7832-18D8-026EA38C0F00}"/>
              </a:ext>
            </a:extLst>
          </p:cNvPr>
          <p:cNvCxnSpPr>
            <a:cxnSpLocks/>
          </p:cNvCxnSpPr>
          <p:nvPr/>
        </p:nvCxnSpPr>
        <p:spPr>
          <a:xfrm flipH="1">
            <a:off x="1769460" y="5383600"/>
            <a:ext cx="3895070" cy="80977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86C5CA3-9366-A176-0E73-8C3C6C5F034E}"/>
              </a:ext>
            </a:extLst>
          </p:cNvPr>
          <p:cNvCxnSpPr>
            <a:cxnSpLocks/>
          </p:cNvCxnSpPr>
          <p:nvPr/>
        </p:nvCxnSpPr>
        <p:spPr>
          <a:xfrm flipH="1">
            <a:off x="4858791" y="5383600"/>
            <a:ext cx="805739" cy="74278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1918453-1627-12B5-C5F0-710130121E24}"/>
              </a:ext>
            </a:extLst>
          </p:cNvPr>
          <p:cNvSpPr txBox="1"/>
          <p:nvPr/>
        </p:nvSpPr>
        <p:spPr>
          <a:xfrm>
            <a:off x="5671997" y="5168137"/>
            <a:ext cx="31896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800" dirty="0"/>
              <a:t>Miss definitions for these </a:t>
            </a:r>
            <a:r>
              <a:rPr lang="en-NL" sz="1800" i="1" dirty="0"/>
              <a:t>diagnostic fields</a:t>
            </a:r>
          </a:p>
        </p:txBody>
      </p:sp>
    </p:spTree>
    <p:extLst>
      <p:ext uri="{BB962C8B-B14F-4D97-AF65-F5344CB8AC3E}">
        <p14:creationId xmlns:p14="http://schemas.microsoft.com/office/powerpoint/2010/main" val="280265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DA167E8A-D9A1-2293-6186-690FFFBAC4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6113223" y="1683674"/>
            <a:ext cx="2044071" cy="2447127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34A2F070-3BEF-53F0-219E-ACC97711D7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3649388" y="1597729"/>
            <a:ext cx="1820270" cy="25510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4298" y="107917"/>
            <a:ext cx="11462927" cy="944563"/>
          </a:xfrm>
        </p:spPr>
        <p:txBody>
          <a:bodyPr>
            <a:normAutofit/>
          </a:bodyPr>
          <a:lstStyle/>
          <a:p>
            <a:r>
              <a:rPr lang="en-US" dirty="0"/>
              <a:t>Intro shallow waters equations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F9BB97A-B44C-9A40-B535-9C28844410EA}"/>
              </a:ext>
            </a:extLst>
          </p:cNvPr>
          <p:cNvSpPr txBox="1"/>
          <p:nvPr/>
        </p:nvSpPr>
        <p:spPr>
          <a:xfrm>
            <a:off x="354296" y="985640"/>
            <a:ext cx="118377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The equations and possible discretizations</a:t>
            </a:r>
            <a:endParaRPr lang="en-NL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48DE1E-57CF-3AC8-BA7F-6B448C1975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241" y="1828395"/>
            <a:ext cx="2006600" cy="533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5604128-CF75-EBE7-9BEA-5204D5E634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9241" y="2690353"/>
            <a:ext cx="2895600" cy="533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F8BAEDE-AE90-D70A-CA17-D50A5C373C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8312425" y="985640"/>
            <a:ext cx="3692187" cy="232959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E26E94B-65D8-3B5B-17DF-39CE51B3F9E9}"/>
              </a:ext>
            </a:extLst>
          </p:cNvPr>
          <p:cNvSpPr txBox="1"/>
          <p:nvPr/>
        </p:nvSpPr>
        <p:spPr>
          <a:xfrm>
            <a:off x="425928" y="4036130"/>
            <a:ext cx="74444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Studied the properties of the famous Arakawa grids</a:t>
            </a:r>
            <a:endParaRPr lang="en-NL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F9CC0DA-0DCA-AF69-961E-B4CC8B0496E8}"/>
              </a:ext>
            </a:extLst>
          </p:cNvPr>
          <p:cNvSpPr txBox="1"/>
          <p:nvPr/>
        </p:nvSpPr>
        <p:spPr>
          <a:xfrm>
            <a:off x="1361026" y="6351816"/>
            <a:ext cx="83711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sz="1800" dirty="0"/>
              <a:t>All finite differences but unknowns placed at different locations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97FD1C6-D33C-3E89-D8AE-754E61E9D1BD}"/>
              </a:ext>
            </a:extLst>
          </p:cNvPr>
          <p:cNvSpPr txBox="1"/>
          <p:nvPr/>
        </p:nvSpPr>
        <p:spPr>
          <a:xfrm>
            <a:off x="3793353" y="1375449"/>
            <a:ext cx="20708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600" dirty="0"/>
              <a:t>Time evolution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CF02CBC-D80F-3EE7-7775-3CBCA7B5B428}"/>
              </a:ext>
            </a:extLst>
          </p:cNvPr>
          <p:cNvSpPr txBox="1"/>
          <p:nvPr/>
        </p:nvSpPr>
        <p:spPr>
          <a:xfrm>
            <a:off x="6293467" y="1375449"/>
            <a:ext cx="20708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600" dirty="0"/>
              <a:t>Spatial at an instant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48011E0-F082-E281-4B44-A96C6DF27C8F}"/>
              </a:ext>
            </a:extLst>
          </p:cNvPr>
          <p:cNvSpPr/>
          <p:nvPr/>
        </p:nvSpPr>
        <p:spPr>
          <a:xfrm>
            <a:off x="3957087" y="2142327"/>
            <a:ext cx="1549634" cy="701316"/>
          </a:xfrm>
          <a:prstGeom prst="rect">
            <a:avLst/>
          </a:prstGeom>
          <a:solidFill>
            <a:schemeClr val="accent3">
              <a:alpha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6A737E3-992C-AF31-2055-C0D0BC1AAFF5}"/>
              </a:ext>
            </a:extLst>
          </p:cNvPr>
          <p:cNvSpPr/>
          <p:nvPr/>
        </p:nvSpPr>
        <p:spPr>
          <a:xfrm>
            <a:off x="6405357" y="2163960"/>
            <a:ext cx="1605788" cy="804096"/>
          </a:xfrm>
          <a:prstGeom prst="rect">
            <a:avLst/>
          </a:prstGeom>
          <a:solidFill>
            <a:schemeClr val="accent3">
              <a:alpha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CA19134-DCF4-73F8-5ADE-31EE8831F5BD}"/>
              </a:ext>
            </a:extLst>
          </p:cNvPr>
          <p:cNvSpPr/>
          <p:nvPr/>
        </p:nvSpPr>
        <p:spPr>
          <a:xfrm>
            <a:off x="3950497" y="1665441"/>
            <a:ext cx="1556224" cy="443288"/>
          </a:xfrm>
          <a:prstGeom prst="rect">
            <a:avLst/>
          </a:prstGeom>
          <a:solidFill>
            <a:schemeClr val="accent2">
              <a:alpha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DDF1881-A84E-B56A-AFB4-D3004FECF18B}"/>
              </a:ext>
            </a:extLst>
          </p:cNvPr>
          <p:cNvSpPr/>
          <p:nvPr/>
        </p:nvSpPr>
        <p:spPr>
          <a:xfrm>
            <a:off x="3957087" y="2864617"/>
            <a:ext cx="1556224" cy="443288"/>
          </a:xfrm>
          <a:prstGeom prst="rect">
            <a:avLst/>
          </a:prstGeom>
          <a:solidFill>
            <a:schemeClr val="accent2">
              <a:alpha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85EF6DC-DA9E-20FB-6051-96A6D5CED5B7}"/>
              </a:ext>
            </a:extLst>
          </p:cNvPr>
          <p:cNvSpPr/>
          <p:nvPr/>
        </p:nvSpPr>
        <p:spPr>
          <a:xfrm>
            <a:off x="6398767" y="2985712"/>
            <a:ext cx="1612378" cy="443288"/>
          </a:xfrm>
          <a:prstGeom prst="rect">
            <a:avLst/>
          </a:prstGeom>
          <a:solidFill>
            <a:schemeClr val="accent2">
              <a:alpha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9F83CC7-7A6A-88E1-92D3-5DB42E45010A}"/>
              </a:ext>
            </a:extLst>
          </p:cNvPr>
          <p:cNvSpPr/>
          <p:nvPr/>
        </p:nvSpPr>
        <p:spPr>
          <a:xfrm>
            <a:off x="6405357" y="1702595"/>
            <a:ext cx="1612378" cy="443288"/>
          </a:xfrm>
          <a:prstGeom prst="rect">
            <a:avLst/>
          </a:prstGeom>
          <a:solidFill>
            <a:schemeClr val="accent2">
              <a:alpha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822F73-8800-205B-7E5A-C7603F31CF6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0800000">
            <a:off x="503802" y="4512709"/>
            <a:ext cx="1830323" cy="18964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5C776C6-1D81-9B64-D032-C0F41014831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0800000">
            <a:off x="2556178" y="4512709"/>
            <a:ext cx="1588644" cy="180046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B44C787-0129-B65F-206B-1EB88FF014D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10800000">
            <a:off x="4443202" y="4453321"/>
            <a:ext cx="1773877" cy="197343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629B3D4-2D3F-2D21-1333-66B66F1D9CC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10800000">
            <a:off x="6449714" y="4498689"/>
            <a:ext cx="1741853" cy="1916038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9FCE0DEC-6D8C-E6F1-4C3B-00B678980552}"/>
              </a:ext>
            </a:extLst>
          </p:cNvPr>
          <p:cNvSpPr/>
          <p:nvPr/>
        </p:nvSpPr>
        <p:spPr>
          <a:xfrm>
            <a:off x="2459860" y="4491338"/>
            <a:ext cx="1786759" cy="1887237"/>
          </a:xfrm>
          <a:prstGeom prst="rect">
            <a:avLst/>
          </a:prstGeom>
          <a:solidFill>
            <a:schemeClr val="accent3">
              <a:alpha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AEFA703-8C1C-0276-A96F-92FD2096E8F4}"/>
              </a:ext>
            </a:extLst>
          </p:cNvPr>
          <p:cNvSpPr/>
          <p:nvPr/>
        </p:nvSpPr>
        <p:spPr>
          <a:xfrm>
            <a:off x="4373982" y="4491338"/>
            <a:ext cx="1786759" cy="1887237"/>
          </a:xfrm>
          <a:prstGeom prst="rect">
            <a:avLst/>
          </a:prstGeom>
          <a:solidFill>
            <a:schemeClr val="accent3">
              <a:alpha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EB9BB4F-85D2-5534-2F7A-36122D9C6E59}"/>
              </a:ext>
            </a:extLst>
          </p:cNvPr>
          <p:cNvSpPr/>
          <p:nvPr/>
        </p:nvSpPr>
        <p:spPr>
          <a:xfrm>
            <a:off x="523911" y="4491338"/>
            <a:ext cx="1786759" cy="1887238"/>
          </a:xfrm>
          <a:prstGeom prst="rect">
            <a:avLst/>
          </a:prstGeom>
          <a:solidFill>
            <a:schemeClr val="accent2">
              <a:alpha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AF026EE-1A6A-C196-C299-54CF88F55282}"/>
              </a:ext>
            </a:extLst>
          </p:cNvPr>
          <p:cNvSpPr/>
          <p:nvPr/>
        </p:nvSpPr>
        <p:spPr>
          <a:xfrm>
            <a:off x="6446635" y="4491338"/>
            <a:ext cx="1786759" cy="1887236"/>
          </a:xfrm>
          <a:prstGeom prst="rect">
            <a:avLst/>
          </a:prstGeom>
          <a:solidFill>
            <a:schemeClr val="accent2">
              <a:alpha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39433338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4298" y="107917"/>
            <a:ext cx="11462927" cy="944563"/>
          </a:xfrm>
        </p:spPr>
        <p:txBody>
          <a:bodyPr>
            <a:normAutofit/>
          </a:bodyPr>
          <a:lstStyle/>
          <a:p>
            <a:r>
              <a:rPr lang="en-US" dirty="0"/>
              <a:t>Spatial discretization shallow waters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F9BB97A-B44C-9A40-B535-9C28844410EA}"/>
              </a:ext>
            </a:extLst>
          </p:cNvPr>
          <p:cNvSpPr txBox="1"/>
          <p:nvPr/>
        </p:nvSpPr>
        <p:spPr>
          <a:xfrm>
            <a:off x="354296" y="985640"/>
            <a:ext cx="118377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Replicating the continuous structures: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symplectic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(tensor) operator</a:t>
            </a:r>
            <a:endParaRPr lang="en-NL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B9D2D49-87EB-439D-23B7-629F7E5E353E}"/>
              </a:ext>
            </a:extLst>
          </p:cNvPr>
          <p:cNvSpPr/>
          <p:nvPr/>
        </p:nvSpPr>
        <p:spPr>
          <a:xfrm>
            <a:off x="454234" y="1529127"/>
            <a:ext cx="10589817" cy="223848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0B5D58A-CDD2-099A-7943-12E4FD1EFFCD}"/>
              </a:ext>
            </a:extLst>
          </p:cNvPr>
          <p:cNvSpPr/>
          <p:nvPr/>
        </p:nvSpPr>
        <p:spPr>
          <a:xfrm>
            <a:off x="454235" y="4699700"/>
            <a:ext cx="4470938" cy="100543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251CC76F-3B8B-CF2B-DC84-8E5F5E75BE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7841" y="4860346"/>
            <a:ext cx="3238500" cy="330200"/>
          </a:xfrm>
          <a:prstGeom prst="rect">
            <a:avLst/>
          </a:prstGeom>
        </p:spPr>
      </p:pic>
      <p:sp>
        <p:nvSpPr>
          <p:cNvPr id="38" name="Freeform 37">
            <a:extLst>
              <a:ext uri="{FF2B5EF4-FFF2-40B4-BE49-F238E27FC236}">
                <a16:creationId xmlns:a16="http://schemas.microsoft.com/office/drawing/2014/main" id="{69288EE4-9733-5603-83FF-0F91161DB9B3}"/>
              </a:ext>
            </a:extLst>
          </p:cNvPr>
          <p:cNvSpPr/>
          <p:nvPr/>
        </p:nvSpPr>
        <p:spPr>
          <a:xfrm>
            <a:off x="1459710" y="5233995"/>
            <a:ext cx="954156" cy="149605"/>
          </a:xfrm>
          <a:custGeom>
            <a:avLst/>
            <a:gdLst>
              <a:gd name="connsiteX0" fmla="*/ 954156 w 954156"/>
              <a:gd name="connsiteY0" fmla="*/ 0 h 149605"/>
              <a:gd name="connsiteX1" fmla="*/ 526774 w 954156"/>
              <a:gd name="connsiteY1" fmla="*/ 149087 h 149605"/>
              <a:gd name="connsiteX2" fmla="*/ 0 w 954156"/>
              <a:gd name="connsiteY2" fmla="*/ 39757 h 149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54156" h="149605">
                <a:moveTo>
                  <a:pt x="954156" y="0"/>
                </a:moveTo>
                <a:cubicBezTo>
                  <a:pt x="819978" y="71230"/>
                  <a:pt x="685800" y="142461"/>
                  <a:pt x="526774" y="149087"/>
                </a:cubicBezTo>
                <a:cubicBezTo>
                  <a:pt x="367748" y="155713"/>
                  <a:pt x="183874" y="97735"/>
                  <a:pt x="0" y="39757"/>
                </a:cubicBezTo>
              </a:path>
            </a:pathLst>
          </a:custGeom>
          <a:noFill/>
          <a:ln w="1270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CBA87A53-8CB3-7CB5-25F3-96CE8A03E262}"/>
              </a:ext>
            </a:extLst>
          </p:cNvPr>
          <p:cNvSpPr/>
          <p:nvPr/>
        </p:nvSpPr>
        <p:spPr>
          <a:xfrm>
            <a:off x="3033405" y="5233995"/>
            <a:ext cx="954156" cy="149605"/>
          </a:xfrm>
          <a:custGeom>
            <a:avLst/>
            <a:gdLst>
              <a:gd name="connsiteX0" fmla="*/ 954156 w 954156"/>
              <a:gd name="connsiteY0" fmla="*/ 0 h 149605"/>
              <a:gd name="connsiteX1" fmla="*/ 526774 w 954156"/>
              <a:gd name="connsiteY1" fmla="*/ 149087 h 149605"/>
              <a:gd name="connsiteX2" fmla="*/ 0 w 954156"/>
              <a:gd name="connsiteY2" fmla="*/ 39757 h 149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54156" h="149605">
                <a:moveTo>
                  <a:pt x="954156" y="0"/>
                </a:moveTo>
                <a:cubicBezTo>
                  <a:pt x="819978" y="71230"/>
                  <a:pt x="685800" y="142461"/>
                  <a:pt x="526774" y="149087"/>
                </a:cubicBezTo>
                <a:cubicBezTo>
                  <a:pt x="367748" y="155713"/>
                  <a:pt x="183874" y="97735"/>
                  <a:pt x="0" y="39757"/>
                </a:cubicBezTo>
              </a:path>
            </a:pathLst>
          </a:custGeom>
          <a:noFill/>
          <a:ln w="1270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48C6E925-7C2C-4851-CAAA-C2C71C9ABE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5640" y="5439749"/>
            <a:ext cx="139700" cy="19050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92E518FC-565B-16DE-E45B-F9E8B1BE4D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68871" y="5427049"/>
            <a:ext cx="266700" cy="203200"/>
          </a:xfrm>
          <a:prstGeom prst="rect">
            <a:avLst/>
          </a:prstGeom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F0ED463E-F527-5DA8-378B-C9EA4D9ED882}"/>
              </a:ext>
            </a:extLst>
          </p:cNvPr>
          <p:cNvSpPr/>
          <p:nvPr/>
        </p:nvSpPr>
        <p:spPr>
          <a:xfrm>
            <a:off x="454235" y="5867063"/>
            <a:ext cx="4470938" cy="78451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0147F81B-6DDC-4277-367D-4E5A9C5B89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38138" y="5953637"/>
            <a:ext cx="2209800" cy="203200"/>
          </a:xfrm>
          <a:prstGeom prst="rect">
            <a:avLst/>
          </a:prstGeom>
        </p:spPr>
      </p:pic>
      <p:sp>
        <p:nvSpPr>
          <p:cNvPr id="60" name="Rectangle 59">
            <a:extLst>
              <a:ext uri="{FF2B5EF4-FFF2-40B4-BE49-F238E27FC236}">
                <a16:creationId xmlns:a16="http://schemas.microsoft.com/office/drawing/2014/main" id="{EA898523-023D-8433-5320-D88BB342531C}"/>
              </a:ext>
            </a:extLst>
          </p:cNvPr>
          <p:cNvSpPr/>
          <p:nvPr/>
        </p:nvSpPr>
        <p:spPr>
          <a:xfrm>
            <a:off x="473822" y="6193375"/>
            <a:ext cx="1295638" cy="34921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1844A9DE-68D0-11F2-5A45-4383ADE3EBB9}"/>
              </a:ext>
            </a:extLst>
          </p:cNvPr>
          <p:cNvSpPr/>
          <p:nvPr/>
        </p:nvSpPr>
        <p:spPr>
          <a:xfrm>
            <a:off x="3255260" y="6126386"/>
            <a:ext cx="1629668" cy="50502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64" name="Picture 63">
            <a:extLst>
              <a:ext uri="{FF2B5EF4-FFF2-40B4-BE49-F238E27FC236}">
                <a16:creationId xmlns:a16="http://schemas.microsoft.com/office/drawing/2014/main" id="{781D9678-7568-92EA-4D47-CBFB9224B5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5391" y="6151636"/>
            <a:ext cx="4343400" cy="4699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9354757-D3AC-894D-B162-2F1ED973E3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9451" y="1795951"/>
            <a:ext cx="5397500" cy="1816100"/>
          </a:xfrm>
          <a:prstGeom prst="rect">
            <a:avLst/>
          </a:prstGeom>
        </p:spPr>
      </p:pic>
      <p:sp>
        <p:nvSpPr>
          <p:cNvPr id="8" name="Right Brace 7">
            <a:extLst>
              <a:ext uri="{FF2B5EF4-FFF2-40B4-BE49-F238E27FC236}">
                <a16:creationId xmlns:a16="http://schemas.microsoft.com/office/drawing/2014/main" id="{F460D8A9-BC3F-7C61-1DB2-F23519BA27C0}"/>
              </a:ext>
            </a:extLst>
          </p:cNvPr>
          <p:cNvSpPr/>
          <p:nvPr/>
        </p:nvSpPr>
        <p:spPr>
          <a:xfrm>
            <a:off x="6109332" y="1851469"/>
            <a:ext cx="45719" cy="761102"/>
          </a:xfrm>
          <a:prstGeom prst="rightBrace">
            <a:avLst/>
          </a:prstGeom>
          <a:ln w="1270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E1E66BB8-F2C9-24DF-4801-1863967FADDC}"/>
              </a:ext>
            </a:extLst>
          </p:cNvPr>
          <p:cNvSpPr/>
          <p:nvPr/>
        </p:nvSpPr>
        <p:spPr>
          <a:xfrm>
            <a:off x="6107841" y="2697373"/>
            <a:ext cx="45719" cy="914677"/>
          </a:xfrm>
          <a:prstGeom prst="rightBrace">
            <a:avLst/>
          </a:prstGeom>
          <a:ln w="1270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E4F5EBA-86B7-1B47-FD5F-F3E29A778739}"/>
              </a:ext>
            </a:extLst>
          </p:cNvPr>
          <p:cNvSpPr txBox="1"/>
          <p:nvPr/>
        </p:nvSpPr>
        <p:spPr>
          <a:xfrm>
            <a:off x="6222168" y="1887533"/>
            <a:ext cx="3189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800" i="1" dirty="0"/>
              <a:t>Prognostic</a:t>
            </a:r>
            <a:r>
              <a:rPr lang="en-NL" sz="1800" dirty="0"/>
              <a:t> equations</a:t>
            </a:r>
            <a:endParaRPr lang="en-NL" sz="1800" i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D126FC8-CD56-939C-EEFD-83D5B6ADE4F7}"/>
              </a:ext>
            </a:extLst>
          </p:cNvPr>
          <p:cNvSpPr txBox="1"/>
          <p:nvPr/>
        </p:nvSpPr>
        <p:spPr>
          <a:xfrm>
            <a:off x="6222168" y="2937259"/>
            <a:ext cx="3189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800" i="1" dirty="0"/>
              <a:t>Diagnostic</a:t>
            </a:r>
            <a:r>
              <a:rPr lang="en-NL" sz="1800" dirty="0"/>
              <a:t> equations</a:t>
            </a:r>
            <a:endParaRPr lang="en-NL" sz="1800" i="1" dirty="0"/>
          </a:p>
        </p:txBody>
      </p:sp>
    </p:spTree>
    <p:extLst>
      <p:ext uri="{BB962C8B-B14F-4D97-AF65-F5344CB8AC3E}">
        <p14:creationId xmlns:p14="http://schemas.microsoft.com/office/powerpoint/2010/main" val="146210891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56795511-6181-B917-9D60-31559F77DD76}"/>
              </a:ext>
            </a:extLst>
          </p:cNvPr>
          <p:cNvSpPr/>
          <p:nvPr/>
        </p:nvSpPr>
        <p:spPr>
          <a:xfrm>
            <a:off x="9932031" y="4699700"/>
            <a:ext cx="2233530" cy="18428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44A62A3-4012-E961-954D-9E341C90F7E3}"/>
              </a:ext>
            </a:extLst>
          </p:cNvPr>
          <p:cNvSpPr/>
          <p:nvPr/>
        </p:nvSpPr>
        <p:spPr>
          <a:xfrm>
            <a:off x="7470093" y="4699700"/>
            <a:ext cx="2384257" cy="18428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A4080ED-9C42-66A4-B1E1-CD16B14CECE8}"/>
              </a:ext>
            </a:extLst>
          </p:cNvPr>
          <p:cNvSpPr/>
          <p:nvPr/>
        </p:nvSpPr>
        <p:spPr>
          <a:xfrm>
            <a:off x="5031360" y="4699700"/>
            <a:ext cx="2334640" cy="11931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4298" y="107917"/>
            <a:ext cx="11462927" cy="944563"/>
          </a:xfrm>
        </p:spPr>
        <p:txBody>
          <a:bodyPr>
            <a:normAutofit/>
          </a:bodyPr>
          <a:lstStyle/>
          <a:p>
            <a:r>
              <a:rPr lang="en-US" dirty="0"/>
              <a:t>Spatial discretization shallow waters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F9BB97A-B44C-9A40-B535-9C28844410EA}"/>
              </a:ext>
            </a:extLst>
          </p:cNvPr>
          <p:cNvSpPr txBox="1"/>
          <p:nvPr/>
        </p:nvSpPr>
        <p:spPr>
          <a:xfrm>
            <a:off x="354296" y="985640"/>
            <a:ext cx="118377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Replicating the continuous structures: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symplectic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(tensor) operator</a:t>
            </a:r>
            <a:endParaRPr lang="en-NL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B9D2D49-87EB-439D-23B7-629F7E5E353E}"/>
              </a:ext>
            </a:extLst>
          </p:cNvPr>
          <p:cNvSpPr/>
          <p:nvPr/>
        </p:nvSpPr>
        <p:spPr>
          <a:xfrm>
            <a:off x="454234" y="1529127"/>
            <a:ext cx="10589817" cy="223848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0B5D58A-CDD2-099A-7943-12E4FD1EFFCD}"/>
              </a:ext>
            </a:extLst>
          </p:cNvPr>
          <p:cNvSpPr/>
          <p:nvPr/>
        </p:nvSpPr>
        <p:spPr>
          <a:xfrm>
            <a:off x="454235" y="4699700"/>
            <a:ext cx="4470938" cy="100543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251CC76F-3B8B-CF2B-DC84-8E5F5E75BE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7841" y="4860346"/>
            <a:ext cx="3238500" cy="330200"/>
          </a:xfrm>
          <a:prstGeom prst="rect">
            <a:avLst/>
          </a:prstGeom>
        </p:spPr>
      </p:pic>
      <p:sp>
        <p:nvSpPr>
          <p:cNvPr id="38" name="Freeform 37">
            <a:extLst>
              <a:ext uri="{FF2B5EF4-FFF2-40B4-BE49-F238E27FC236}">
                <a16:creationId xmlns:a16="http://schemas.microsoft.com/office/drawing/2014/main" id="{69288EE4-9733-5603-83FF-0F91161DB9B3}"/>
              </a:ext>
            </a:extLst>
          </p:cNvPr>
          <p:cNvSpPr/>
          <p:nvPr/>
        </p:nvSpPr>
        <p:spPr>
          <a:xfrm>
            <a:off x="1459710" y="5233995"/>
            <a:ext cx="954156" cy="149605"/>
          </a:xfrm>
          <a:custGeom>
            <a:avLst/>
            <a:gdLst>
              <a:gd name="connsiteX0" fmla="*/ 954156 w 954156"/>
              <a:gd name="connsiteY0" fmla="*/ 0 h 149605"/>
              <a:gd name="connsiteX1" fmla="*/ 526774 w 954156"/>
              <a:gd name="connsiteY1" fmla="*/ 149087 h 149605"/>
              <a:gd name="connsiteX2" fmla="*/ 0 w 954156"/>
              <a:gd name="connsiteY2" fmla="*/ 39757 h 149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54156" h="149605">
                <a:moveTo>
                  <a:pt x="954156" y="0"/>
                </a:moveTo>
                <a:cubicBezTo>
                  <a:pt x="819978" y="71230"/>
                  <a:pt x="685800" y="142461"/>
                  <a:pt x="526774" y="149087"/>
                </a:cubicBezTo>
                <a:cubicBezTo>
                  <a:pt x="367748" y="155713"/>
                  <a:pt x="183874" y="97735"/>
                  <a:pt x="0" y="39757"/>
                </a:cubicBezTo>
              </a:path>
            </a:pathLst>
          </a:custGeom>
          <a:noFill/>
          <a:ln w="1270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CBA87A53-8CB3-7CB5-25F3-96CE8A03E262}"/>
              </a:ext>
            </a:extLst>
          </p:cNvPr>
          <p:cNvSpPr/>
          <p:nvPr/>
        </p:nvSpPr>
        <p:spPr>
          <a:xfrm>
            <a:off x="3033405" y="5233995"/>
            <a:ext cx="954156" cy="149605"/>
          </a:xfrm>
          <a:custGeom>
            <a:avLst/>
            <a:gdLst>
              <a:gd name="connsiteX0" fmla="*/ 954156 w 954156"/>
              <a:gd name="connsiteY0" fmla="*/ 0 h 149605"/>
              <a:gd name="connsiteX1" fmla="*/ 526774 w 954156"/>
              <a:gd name="connsiteY1" fmla="*/ 149087 h 149605"/>
              <a:gd name="connsiteX2" fmla="*/ 0 w 954156"/>
              <a:gd name="connsiteY2" fmla="*/ 39757 h 149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54156" h="149605">
                <a:moveTo>
                  <a:pt x="954156" y="0"/>
                </a:moveTo>
                <a:cubicBezTo>
                  <a:pt x="819978" y="71230"/>
                  <a:pt x="685800" y="142461"/>
                  <a:pt x="526774" y="149087"/>
                </a:cubicBezTo>
                <a:cubicBezTo>
                  <a:pt x="367748" y="155713"/>
                  <a:pt x="183874" y="97735"/>
                  <a:pt x="0" y="39757"/>
                </a:cubicBezTo>
              </a:path>
            </a:pathLst>
          </a:custGeom>
          <a:noFill/>
          <a:ln w="1270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48C6E925-7C2C-4851-CAAA-C2C71C9ABE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5640" y="5439749"/>
            <a:ext cx="139700" cy="19050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92E518FC-565B-16DE-E45B-F9E8B1BE4D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68871" y="5427049"/>
            <a:ext cx="266700" cy="203200"/>
          </a:xfrm>
          <a:prstGeom prst="rect">
            <a:avLst/>
          </a:prstGeom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F0ED463E-F527-5DA8-378B-C9EA4D9ED882}"/>
              </a:ext>
            </a:extLst>
          </p:cNvPr>
          <p:cNvSpPr/>
          <p:nvPr/>
        </p:nvSpPr>
        <p:spPr>
          <a:xfrm>
            <a:off x="454235" y="5867063"/>
            <a:ext cx="4470938" cy="78451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0147F81B-6DDC-4277-367D-4E5A9C5B89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38138" y="5953637"/>
            <a:ext cx="2209800" cy="203200"/>
          </a:xfrm>
          <a:prstGeom prst="rect">
            <a:avLst/>
          </a:prstGeom>
        </p:spPr>
      </p:pic>
      <p:sp>
        <p:nvSpPr>
          <p:cNvPr id="60" name="Rectangle 59">
            <a:extLst>
              <a:ext uri="{FF2B5EF4-FFF2-40B4-BE49-F238E27FC236}">
                <a16:creationId xmlns:a16="http://schemas.microsoft.com/office/drawing/2014/main" id="{EA898523-023D-8433-5320-D88BB342531C}"/>
              </a:ext>
            </a:extLst>
          </p:cNvPr>
          <p:cNvSpPr/>
          <p:nvPr/>
        </p:nvSpPr>
        <p:spPr>
          <a:xfrm>
            <a:off x="473822" y="6193375"/>
            <a:ext cx="1295638" cy="34921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1844A9DE-68D0-11F2-5A45-4383ADE3EBB9}"/>
              </a:ext>
            </a:extLst>
          </p:cNvPr>
          <p:cNvSpPr/>
          <p:nvPr/>
        </p:nvSpPr>
        <p:spPr>
          <a:xfrm>
            <a:off x="3255260" y="6126386"/>
            <a:ext cx="1629668" cy="50502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64" name="Picture 63">
            <a:extLst>
              <a:ext uri="{FF2B5EF4-FFF2-40B4-BE49-F238E27FC236}">
                <a16:creationId xmlns:a16="http://schemas.microsoft.com/office/drawing/2014/main" id="{781D9678-7568-92EA-4D47-CBFB9224B5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5391" y="6151636"/>
            <a:ext cx="4343400" cy="4699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9354757-D3AC-894D-B162-2F1ED973E3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9451" y="1795951"/>
            <a:ext cx="5397500" cy="1816100"/>
          </a:xfrm>
          <a:prstGeom prst="rect">
            <a:avLst/>
          </a:prstGeom>
        </p:spPr>
      </p:pic>
      <p:sp>
        <p:nvSpPr>
          <p:cNvPr id="8" name="Right Brace 7">
            <a:extLst>
              <a:ext uri="{FF2B5EF4-FFF2-40B4-BE49-F238E27FC236}">
                <a16:creationId xmlns:a16="http://schemas.microsoft.com/office/drawing/2014/main" id="{F460D8A9-BC3F-7C61-1DB2-F23519BA27C0}"/>
              </a:ext>
            </a:extLst>
          </p:cNvPr>
          <p:cNvSpPr/>
          <p:nvPr/>
        </p:nvSpPr>
        <p:spPr>
          <a:xfrm>
            <a:off x="6109332" y="1851469"/>
            <a:ext cx="45719" cy="761102"/>
          </a:xfrm>
          <a:prstGeom prst="rightBrace">
            <a:avLst/>
          </a:prstGeom>
          <a:ln w="1270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E1E66BB8-F2C9-24DF-4801-1863967FADDC}"/>
              </a:ext>
            </a:extLst>
          </p:cNvPr>
          <p:cNvSpPr/>
          <p:nvPr/>
        </p:nvSpPr>
        <p:spPr>
          <a:xfrm>
            <a:off x="6107841" y="2697373"/>
            <a:ext cx="45719" cy="914677"/>
          </a:xfrm>
          <a:prstGeom prst="rightBrace">
            <a:avLst/>
          </a:prstGeom>
          <a:ln w="1270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E4F5EBA-86B7-1B47-FD5F-F3E29A778739}"/>
              </a:ext>
            </a:extLst>
          </p:cNvPr>
          <p:cNvSpPr txBox="1"/>
          <p:nvPr/>
        </p:nvSpPr>
        <p:spPr>
          <a:xfrm>
            <a:off x="6222168" y="1887533"/>
            <a:ext cx="3189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800" i="1" dirty="0"/>
              <a:t>Prognostic</a:t>
            </a:r>
            <a:r>
              <a:rPr lang="en-NL" sz="1800" dirty="0"/>
              <a:t> equations</a:t>
            </a:r>
            <a:endParaRPr lang="en-NL" sz="1800" i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D126FC8-CD56-939C-EEFD-83D5B6ADE4F7}"/>
              </a:ext>
            </a:extLst>
          </p:cNvPr>
          <p:cNvSpPr txBox="1"/>
          <p:nvPr/>
        </p:nvSpPr>
        <p:spPr>
          <a:xfrm>
            <a:off x="6222168" y="2937259"/>
            <a:ext cx="3189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800" i="1" dirty="0"/>
              <a:t>Diagnostic</a:t>
            </a:r>
            <a:r>
              <a:rPr lang="en-NL" sz="1800" dirty="0"/>
              <a:t> equations</a:t>
            </a:r>
            <a:endParaRPr lang="en-NL" sz="1800" i="1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8C33956E-FB89-C481-FEE0-D29FEF93421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82485" y="4730196"/>
            <a:ext cx="2235200" cy="2540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F3FD6AD-2458-2008-1BE2-08326888C88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07114" y="4730196"/>
            <a:ext cx="2260600" cy="2540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69F92478-B0FB-5D56-4F1E-66F3B9B9132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981160" y="4730196"/>
            <a:ext cx="2184400" cy="254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9D1BBC5-DEC1-6BBE-C4C0-014D6AA8D81E}"/>
              </a:ext>
            </a:extLst>
          </p:cNvPr>
          <p:cNvSpPr txBox="1"/>
          <p:nvPr/>
        </p:nvSpPr>
        <p:spPr>
          <a:xfrm>
            <a:off x="7042582" y="4263339"/>
            <a:ext cx="3189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sz="1800" dirty="0"/>
              <a:t>Standard FEM procedure</a:t>
            </a:r>
          </a:p>
        </p:txBody>
      </p:sp>
    </p:spTree>
    <p:extLst>
      <p:ext uri="{BB962C8B-B14F-4D97-AF65-F5344CB8AC3E}">
        <p14:creationId xmlns:p14="http://schemas.microsoft.com/office/powerpoint/2010/main" val="80801165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56795511-6181-B917-9D60-31559F77DD76}"/>
              </a:ext>
            </a:extLst>
          </p:cNvPr>
          <p:cNvSpPr/>
          <p:nvPr/>
        </p:nvSpPr>
        <p:spPr>
          <a:xfrm>
            <a:off x="9932031" y="4699700"/>
            <a:ext cx="2233530" cy="18428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44A62A3-4012-E961-954D-9E341C90F7E3}"/>
              </a:ext>
            </a:extLst>
          </p:cNvPr>
          <p:cNvSpPr/>
          <p:nvPr/>
        </p:nvSpPr>
        <p:spPr>
          <a:xfrm>
            <a:off x="7470093" y="4699700"/>
            <a:ext cx="2384257" cy="18428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A4080ED-9C42-66A4-B1E1-CD16B14CECE8}"/>
              </a:ext>
            </a:extLst>
          </p:cNvPr>
          <p:cNvSpPr/>
          <p:nvPr/>
        </p:nvSpPr>
        <p:spPr>
          <a:xfrm>
            <a:off x="5031360" y="4699700"/>
            <a:ext cx="2334640" cy="11931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4298" y="107917"/>
            <a:ext cx="11462927" cy="944563"/>
          </a:xfrm>
        </p:spPr>
        <p:txBody>
          <a:bodyPr>
            <a:normAutofit/>
          </a:bodyPr>
          <a:lstStyle/>
          <a:p>
            <a:r>
              <a:rPr lang="en-US" dirty="0"/>
              <a:t>Spatial discretization shallow waters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F9BB97A-B44C-9A40-B535-9C28844410EA}"/>
              </a:ext>
            </a:extLst>
          </p:cNvPr>
          <p:cNvSpPr txBox="1"/>
          <p:nvPr/>
        </p:nvSpPr>
        <p:spPr>
          <a:xfrm>
            <a:off x="354296" y="985640"/>
            <a:ext cx="118377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Replicating the continuous structures: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symplectic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(tensor) operator</a:t>
            </a:r>
            <a:endParaRPr lang="en-NL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B9D2D49-87EB-439D-23B7-629F7E5E353E}"/>
              </a:ext>
            </a:extLst>
          </p:cNvPr>
          <p:cNvSpPr/>
          <p:nvPr/>
        </p:nvSpPr>
        <p:spPr>
          <a:xfrm>
            <a:off x="454234" y="1529127"/>
            <a:ext cx="10589817" cy="223848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0B5D58A-CDD2-099A-7943-12E4FD1EFFCD}"/>
              </a:ext>
            </a:extLst>
          </p:cNvPr>
          <p:cNvSpPr/>
          <p:nvPr/>
        </p:nvSpPr>
        <p:spPr>
          <a:xfrm>
            <a:off x="454235" y="4699700"/>
            <a:ext cx="4470938" cy="100543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251CC76F-3B8B-CF2B-DC84-8E5F5E75BE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7841" y="4860346"/>
            <a:ext cx="3238500" cy="330200"/>
          </a:xfrm>
          <a:prstGeom prst="rect">
            <a:avLst/>
          </a:prstGeom>
        </p:spPr>
      </p:pic>
      <p:sp>
        <p:nvSpPr>
          <p:cNvPr id="38" name="Freeform 37">
            <a:extLst>
              <a:ext uri="{FF2B5EF4-FFF2-40B4-BE49-F238E27FC236}">
                <a16:creationId xmlns:a16="http://schemas.microsoft.com/office/drawing/2014/main" id="{69288EE4-9733-5603-83FF-0F91161DB9B3}"/>
              </a:ext>
            </a:extLst>
          </p:cNvPr>
          <p:cNvSpPr/>
          <p:nvPr/>
        </p:nvSpPr>
        <p:spPr>
          <a:xfrm>
            <a:off x="1459710" y="5233995"/>
            <a:ext cx="954156" cy="149605"/>
          </a:xfrm>
          <a:custGeom>
            <a:avLst/>
            <a:gdLst>
              <a:gd name="connsiteX0" fmla="*/ 954156 w 954156"/>
              <a:gd name="connsiteY0" fmla="*/ 0 h 149605"/>
              <a:gd name="connsiteX1" fmla="*/ 526774 w 954156"/>
              <a:gd name="connsiteY1" fmla="*/ 149087 h 149605"/>
              <a:gd name="connsiteX2" fmla="*/ 0 w 954156"/>
              <a:gd name="connsiteY2" fmla="*/ 39757 h 149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54156" h="149605">
                <a:moveTo>
                  <a:pt x="954156" y="0"/>
                </a:moveTo>
                <a:cubicBezTo>
                  <a:pt x="819978" y="71230"/>
                  <a:pt x="685800" y="142461"/>
                  <a:pt x="526774" y="149087"/>
                </a:cubicBezTo>
                <a:cubicBezTo>
                  <a:pt x="367748" y="155713"/>
                  <a:pt x="183874" y="97735"/>
                  <a:pt x="0" y="39757"/>
                </a:cubicBezTo>
              </a:path>
            </a:pathLst>
          </a:custGeom>
          <a:noFill/>
          <a:ln w="1270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CBA87A53-8CB3-7CB5-25F3-96CE8A03E262}"/>
              </a:ext>
            </a:extLst>
          </p:cNvPr>
          <p:cNvSpPr/>
          <p:nvPr/>
        </p:nvSpPr>
        <p:spPr>
          <a:xfrm>
            <a:off x="3033405" y="5233995"/>
            <a:ext cx="954156" cy="149605"/>
          </a:xfrm>
          <a:custGeom>
            <a:avLst/>
            <a:gdLst>
              <a:gd name="connsiteX0" fmla="*/ 954156 w 954156"/>
              <a:gd name="connsiteY0" fmla="*/ 0 h 149605"/>
              <a:gd name="connsiteX1" fmla="*/ 526774 w 954156"/>
              <a:gd name="connsiteY1" fmla="*/ 149087 h 149605"/>
              <a:gd name="connsiteX2" fmla="*/ 0 w 954156"/>
              <a:gd name="connsiteY2" fmla="*/ 39757 h 149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54156" h="149605">
                <a:moveTo>
                  <a:pt x="954156" y="0"/>
                </a:moveTo>
                <a:cubicBezTo>
                  <a:pt x="819978" y="71230"/>
                  <a:pt x="685800" y="142461"/>
                  <a:pt x="526774" y="149087"/>
                </a:cubicBezTo>
                <a:cubicBezTo>
                  <a:pt x="367748" y="155713"/>
                  <a:pt x="183874" y="97735"/>
                  <a:pt x="0" y="39757"/>
                </a:cubicBezTo>
              </a:path>
            </a:pathLst>
          </a:custGeom>
          <a:noFill/>
          <a:ln w="1270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48C6E925-7C2C-4851-CAAA-C2C71C9ABE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5640" y="5439749"/>
            <a:ext cx="139700" cy="19050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92E518FC-565B-16DE-E45B-F9E8B1BE4D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68871" y="5427049"/>
            <a:ext cx="266700" cy="203200"/>
          </a:xfrm>
          <a:prstGeom prst="rect">
            <a:avLst/>
          </a:prstGeom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F0ED463E-F527-5DA8-378B-C9EA4D9ED882}"/>
              </a:ext>
            </a:extLst>
          </p:cNvPr>
          <p:cNvSpPr/>
          <p:nvPr/>
        </p:nvSpPr>
        <p:spPr>
          <a:xfrm>
            <a:off x="454235" y="5867063"/>
            <a:ext cx="4470938" cy="78451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0147F81B-6DDC-4277-367D-4E5A9C5B89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38138" y="5953637"/>
            <a:ext cx="2209800" cy="203200"/>
          </a:xfrm>
          <a:prstGeom prst="rect">
            <a:avLst/>
          </a:prstGeom>
        </p:spPr>
      </p:pic>
      <p:sp>
        <p:nvSpPr>
          <p:cNvPr id="60" name="Rectangle 59">
            <a:extLst>
              <a:ext uri="{FF2B5EF4-FFF2-40B4-BE49-F238E27FC236}">
                <a16:creationId xmlns:a16="http://schemas.microsoft.com/office/drawing/2014/main" id="{EA898523-023D-8433-5320-D88BB342531C}"/>
              </a:ext>
            </a:extLst>
          </p:cNvPr>
          <p:cNvSpPr/>
          <p:nvPr/>
        </p:nvSpPr>
        <p:spPr>
          <a:xfrm>
            <a:off x="473822" y="6193375"/>
            <a:ext cx="1295638" cy="34921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1844A9DE-68D0-11F2-5A45-4383ADE3EBB9}"/>
              </a:ext>
            </a:extLst>
          </p:cNvPr>
          <p:cNvSpPr/>
          <p:nvPr/>
        </p:nvSpPr>
        <p:spPr>
          <a:xfrm>
            <a:off x="3255260" y="6126386"/>
            <a:ext cx="1629668" cy="50502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64" name="Picture 63">
            <a:extLst>
              <a:ext uri="{FF2B5EF4-FFF2-40B4-BE49-F238E27FC236}">
                <a16:creationId xmlns:a16="http://schemas.microsoft.com/office/drawing/2014/main" id="{781D9678-7568-92EA-4D47-CBFB9224B5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5391" y="6151636"/>
            <a:ext cx="4343400" cy="4699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9354757-D3AC-894D-B162-2F1ED973E3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9451" y="1795951"/>
            <a:ext cx="5397500" cy="1816100"/>
          </a:xfrm>
          <a:prstGeom prst="rect">
            <a:avLst/>
          </a:prstGeom>
        </p:spPr>
      </p:pic>
      <p:sp>
        <p:nvSpPr>
          <p:cNvPr id="8" name="Right Brace 7">
            <a:extLst>
              <a:ext uri="{FF2B5EF4-FFF2-40B4-BE49-F238E27FC236}">
                <a16:creationId xmlns:a16="http://schemas.microsoft.com/office/drawing/2014/main" id="{F460D8A9-BC3F-7C61-1DB2-F23519BA27C0}"/>
              </a:ext>
            </a:extLst>
          </p:cNvPr>
          <p:cNvSpPr/>
          <p:nvPr/>
        </p:nvSpPr>
        <p:spPr>
          <a:xfrm>
            <a:off x="6109332" y="1851469"/>
            <a:ext cx="45719" cy="761102"/>
          </a:xfrm>
          <a:prstGeom prst="rightBrace">
            <a:avLst/>
          </a:prstGeom>
          <a:ln w="1270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E1E66BB8-F2C9-24DF-4801-1863967FADDC}"/>
              </a:ext>
            </a:extLst>
          </p:cNvPr>
          <p:cNvSpPr/>
          <p:nvPr/>
        </p:nvSpPr>
        <p:spPr>
          <a:xfrm>
            <a:off x="6107841" y="2697373"/>
            <a:ext cx="45719" cy="914677"/>
          </a:xfrm>
          <a:prstGeom prst="rightBrace">
            <a:avLst/>
          </a:prstGeom>
          <a:ln w="1270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E4F5EBA-86B7-1B47-FD5F-F3E29A778739}"/>
              </a:ext>
            </a:extLst>
          </p:cNvPr>
          <p:cNvSpPr txBox="1"/>
          <p:nvPr/>
        </p:nvSpPr>
        <p:spPr>
          <a:xfrm>
            <a:off x="6222168" y="1887533"/>
            <a:ext cx="3189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800" i="1" dirty="0"/>
              <a:t>Prognostic</a:t>
            </a:r>
            <a:r>
              <a:rPr lang="en-NL" sz="1800" dirty="0"/>
              <a:t> equations</a:t>
            </a:r>
            <a:endParaRPr lang="en-NL" sz="1800" i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D126FC8-CD56-939C-EEFD-83D5B6ADE4F7}"/>
              </a:ext>
            </a:extLst>
          </p:cNvPr>
          <p:cNvSpPr txBox="1"/>
          <p:nvPr/>
        </p:nvSpPr>
        <p:spPr>
          <a:xfrm>
            <a:off x="6222168" y="2937259"/>
            <a:ext cx="3189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800" i="1" dirty="0"/>
              <a:t>Diagnostic</a:t>
            </a:r>
            <a:r>
              <a:rPr lang="en-NL" sz="1800" dirty="0"/>
              <a:t> equations</a:t>
            </a:r>
            <a:endParaRPr lang="en-NL" sz="1800" i="1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3BAC9D6-D766-1FFC-43FE-C7CCDFE361B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76166" y="5867063"/>
            <a:ext cx="1549400" cy="5080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2942908-C497-86BE-8CA9-B9F72E77A05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78283" y="5159038"/>
            <a:ext cx="1511300" cy="508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A0B1289-E9F8-D402-4BAC-664051EEB3A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473183" y="5871641"/>
            <a:ext cx="1536700" cy="5080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7C88531-5355-89D9-F152-6CCD39C0801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469923" y="5158555"/>
            <a:ext cx="1447800" cy="5080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A5A2AD1-231C-3CEB-5012-C437ED4173D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408453" y="5243220"/>
            <a:ext cx="1447800" cy="5080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8C33956E-FB89-C481-FEE0-D29FEF93421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082485" y="4730196"/>
            <a:ext cx="2235200" cy="2540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F3FD6AD-2458-2008-1BE2-08326888C88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507114" y="4730196"/>
            <a:ext cx="2260600" cy="2540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69F92478-B0FB-5D56-4F1E-66F3B9B91326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981160" y="4730196"/>
            <a:ext cx="2184400" cy="254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F9859C9-51A3-DA5A-DF95-8519CAA4C088}"/>
              </a:ext>
            </a:extLst>
          </p:cNvPr>
          <p:cNvSpPr txBox="1"/>
          <p:nvPr/>
        </p:nvSpPr>
        <p:spPr>
          <a:xfrm>
            <a:off x="7042582" y="4263339"/>
            <a:ext cx="3189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sz="1800" dirty="0"/>
              <a:t>Standard FEM procedure</a:t>
            </a:r>
          </a:p>
        </p:txBody>
      </p:sp>
    </p:spTree>
    <p:extLst>
      <p:ext uri="{BB962C8B-B14F-4D97-AF65-F5344CB8AC3E}">
        <p14:creationId xmlns:p14="http://schemas.microsoft.com/office/powerpoint/2010/main" val="68338100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56795511-6181-B917-9D60-31559F77DD76}"/>
              </a:ext>
            </a:extLst>
          </p:cNvPr>
          <p:cNvSpPr/>
          <p:nvPr/>
        </p:nvSpPr>
        <p:spPr>
          <a:xfrm>
            <a:off x="9932031" y="4699700"/>
            <a:ext cx="2233530" cy="18428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44A62A3-4012-E961-954D-9E341C90F7E3}"/>
              </a:ext>
            </a:extLst>
          </p:cNvPr>
          <p:cNvSpPr/>
          <p:nvPr/>
        </p:nvSpPr>
        <p:spPr>
          <a:xfrm>
            <a:off x="7470093" y="4699700"/>
            <a:ext cx="2384257" cy="18428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A4080ED-9C42-66A4-B1E1-CD16B14CECE8}"/>
              </a:ext>
            </a:extLst>
          </p:cNvPr>
          <p:cNvSpPr/>
          <p:nvPr/>
        </p:nvSpPr>
        <p:spPr>
          <a:xfrm>
            <a:off x="5031360" y="4699700"/>
            <a:ext cx="2334640" cy="11931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4298" y="107917"/>
            <a:ext cx="11462927" cy="944563"/>
          </a:xfrm>
        </p:spPr>
        <p:txBody>
          <a:bodyPr>
            <a:normAutofit/>
          </a:bodyPr>
          <a:lstStyle/>
          <a:p>
            <a:r>
              <a:rPr lang="en-US" dirty="0"/>
              <a:t>Spatial discretization shallow waters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F9BB97A-B44C-9A40-B535-9C28844410EA}"/>
              </a:ext>
            </a:extLst>
          </p:cNvPr>
          <p:cNvSpPr txBox="1"/>
          <p:nvPr/>
        </p:nvSpPr>
        <p:spPr>
          <a:xfrm>
            <a:off x="354296" y="985640"/>
            <a:ext cx="118377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Replicating the continuous structures: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symplectic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(tensor) operator</a:t>
            </a:r>
            <a:endParaRPr lang="en-NL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B9D2D49-87EB-439D-23B7-629F7E5E353E}"/>
              </a:ext>
            </a:extLst>
          </p:cNvPr>
          <p:cNvSpPr/>
          <p:nvPr/>
        </p:nvSpPr>
        <p:spPr>
          <a:xfrm>
            <a:off x="454234" y="1529126"/>
            <a:ext cx="10589817" cy="309162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0B5D58A-CDD2-099A-7943-12E4FD1EFFCD}"/>
              </a:ext>
            </a:extLst>
          </p:cNvPr>
          <p:cNvSpPr/>
          <p:nvPr/>
        </p:nvSpPr>
        <p:spPr>
          <a:xfrm>
            <a:off x="454235" y="4699700"/>
            <a:ext cx="4470938" cy="100543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251CC76F-3B8B-CF2B-DC84-8E5F5E75BE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7841" y="4860346"/>
            <a:ext cx="3238500" cy="330200"/>
          </a:xfrm>
          <a:prstGeom prst="rect">
            <a:avLst/>
          </a:prstGeom>
        </p:spPr>
      </p:pic>
      <p:sp>
        <p:nvSpPr>
          <p:cNvPr id="38" name="Freeform 37">
            <a:extLst>
              <a:ext uri="{FF2B5EF4-FFF2-40B4-BE49-F238E27FC236}">
                <a16:creationId xmlns:a16="http://schemas.microsoft.com/office/drawing/2014/main" id="{69288EE4-9733-5603-83FF-0F91161DB9B3}"/>
              </a:ext>
            </a:extLst>
          </p:cNvPr>
          <p:cNvSpPr/>
          <p:nvPr/>
        </p:nvSpPr>
        <p:spPr>
          <a:xfrm>
            <a:off x="1459710" y="5233995"/>
            <a:ext cx="954156" cy="149605"/>
          </a:xfrm>
          <a:custGeom>
            <a:avLst/>
            <a:gdLst>
              <a:gd name="connsiteX0" fmla="*/ 954156 w 954156"/>
              <a:gd name="connsiteY0" fmla="*/ 0 h 149605"/>
              <a:gd name="connsiteX1" fmla="*/ 526774 w 954156"/>
              <a:gd name="connsiteY1" fmla="*/ 149087 h 149605"/>
              <a:gd name="connsiteX2" fmla="*/ 0 w 954156"/>
              <a:gd name="connsiteY2" fmla="*/ 39757 h 149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54156" h="149605">
                <a:moveTo>
                  <a:pt x="954156" y="0"/>
                </a:moveTo>
                <a:cubicBezTo>
                  <a:pt x="819978" y="71230"/>
                  <a:pt x="685800" y="142461"/>
                  <a:pt x="526774" y="149087"/>
                </a:cubicBezTo>
                <a:cubicBezTo>
                  <a:pt x="367748" y="155713"/>
                  <a:pt x="183874" y="97735"/>
                  <a:pt x="0" y="39757"/>
                </a:cubicBezTo>
              </a:path>
            </a:pathLst>
          </a:custGeom>
          <a:noFill/>
          <a:ln w="1270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CBA87A53-8CB3-7CB5-25F3-96CE8A03E262}"/>
              </a:ext>
            </a:extLst>
          </p:cNvPr>
          <p:cNvSpPr/>
          <p:nvPr/>
        </p:nvSpPr>
        <p:spPr>
          <a:xfrm>
            <a:off x="3033405" y="5233995"/>
            <a:ext cx="954156" cy="149605"/>
          </a:xfrm>
          <a:custGeom>
            <a:avLst/>
            <a:gdLst>
              <a:gd name="connsiteX0" fmla="*/ 954156 w 954156"/>
              <a:gd name="connsiteY0" fmla="*/ 0 h 149605"/>
              <a:gd name="connsiteX1" fmla="*/ 526774 w 954156"/>
              <a:gd name="connsiteY1" fmla="*/ 149087 h 149605"/>
              <a:gd name="connsiteX2" fmla="*/ 0 w 954156"/>
              <a:gd name="connsiteY2" fmla="*/ 39757 h 149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54156" h="149605">
                <a:moveTo>
                  <a:pt x="954156" y="0"/>
                </a:moveTo>
                <a:cubicBezTo>
                  <a:pt x="819978" y="71230"/>
                  <a:pt x="685800" y="142461"/>
                  <a:pt x="526774" y="149087"/>
                </a:cubicBezTo>
                <a:cubicBezTo>
                  <a:pt x="367748" y="155713"/>
                  <a:pt x="183874" y="97735"/>
                  <a:pt x="0" y="39757"/>
                </a:cubicBezTo>
              </a:path>
            </a:pathLst>
          </a:custGeom>
          <a:noFill/>
          <a:ln w="1270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48C6E925-7C2C-4851-CAAA-C2C71C9ABE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5640" y="5439749"/>
            <a:ext cx="139700" cy="19050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92E518FC-565B-16DE-E45B-F9E8B1BE4D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68871" y="5427049"/>
            <a:ext cx="266700" cy="203200"/>
          </a:xfrm>
          <a:prstGeom prst="rect">
            <a:avLst/>
          </a:prstGeom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F0ED463E-F527-5DA8-378B-C9EA4D9ED882}"/>
              </a:ext>
            </a:extLst>
          </p:cNvPr>
          <p:cNvSpPr/>
          <p:nvPr/>
        </p:nvSpPr>
        <p:spPr>
          <a:xfrm>
            <a:off x="454235" y="5867063"/>
            <a:ext cx="4470938" cy="78451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0147F81B-6DDC-4277-367D-4E5A9C5B89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38138" y="5953637"/>
            <a:ext cx="2209800" cy="203200"/>
          </a:xfrm>
          <a:prstGeom prst="rect">
            <a:avLst/>
          </a:prstGeom>
        </p:spPr>
      </p:pic>
      <p:sp>
        <p:nvSpPr>
          <p:cNvPr id="60" name="Rectangle 59">
            <a:extLst>
              <a:ext uri="{FF2B5EF4-FFF2-40B4-BE49-F238E27FC236}">
                <a16:creationId xmlns:a16="http://schemas.microsoft.com/office/drawing/2014/main" id="{EA898523-023D-8433-5320-D88BB342531C}"/>
              </a:ext>
            </a:extLst>
          </p:cNvPr>
          <p:cNvSpPr/>
          <p:nvPr/>
        </p:nvSpPr>
        <p:spPr>
          <a:xfrm>
            <a:off x="473822" y="6193375"/>
            <a:ext cx="1295638" cy="34921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1844A9DE-68D0-11F2-5A45-4383ADE3EBB9}"/>
              </a:ext>
            </a:extLst>
          </p:cNvPr>
          <p:cNvSpPr/>
          <p:nvPr/>
        </p:nvSpPr>
        <p:spPr>
          <a:xfrm>
            <a:off x="3255260" y="6126386"/>
            <a:ext cx="1629668" cy="50502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64" name="Picture 63">
            <a:extLst>
              <a:ext uri="{FF2B5EF4-FFF2-40B4-BE49-F238E27FC236}">
                <a16:creationId xmlns:a16="http://schemas.microsoft.com/office/drawing/2014/main" id="{781D9678-7568-92EA-4D47-CBFB9224B5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5391" y="6151636"/>
            <a:ext cx="4343400" cy="469900"/>
          </a:xfrm>
          <a:prstGeom prst="rect">
            <a:avLst/>
          </a:prstGeom>
        </p:spPr>
      </p:pic>
      <p:sp>
        <p:nvSpPr>
          <p:cNvPr id="8" name="Right Brace 7">
            <a:extLst>
              <a:ext uri="{FF2B5EF4-FFF2-40B4-BE49-F238E27FC236}">
                <a16:creationId xmlns:a16="http://schemas.microsoft.com/office/drawing/2014/main" id="{F460D8A9-BC3F-7C61-1DB2-F23519BA27C0}"/>
              </a:ext>
            </a:extLst>
          </p:cNvPr>
          <p:cNvSpPr/>
          <p:nvPr/>
        </p:nvSpPr>
        <p:spPr>
          <a:xfrm>
            <a:off x="7677657" y="1686188"/>
            <a:ext cx="45719" cy="914676"/>
          </a:xfrm>
          <a:prstGeom prst="rightBrace">
            <a:avLst/>
          </a:prstGeom>
          <a:ln w="1270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E1E66BB8-F2C9-24DF-4801-1863967FADDC}"/>
              </a:ext>
            </a:extLst>
          </p:cNvPr>
          <p:cNvSpPr/>
          <p:nvPr/>
        </p:nvSpPr>
        <p:spPr>
          <a:xfrm>
            <a:off x="7676167" y="2926081"/>
            <a:ext cx="45720" cy="1573594"/>
          </a:xfrm>
          <a:prstGeom prst="rightBrace">
            <a:avLst/>
          </a:prstGeom>
          <a:ln w="1270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E4F5EBA-86B7-1B47-FD5F-F3E29A778739}"/>
              </a:ext>
            </a:extLst>
          </p:cNvPr>
          <p:cNvSpPr txBox="1"/>
          <p:nvPr/>
        </p:nvSpPr>
        <p:spPr>
          <a:xfrm>
            <a:off x="7790493" y="1976252"/>
            <a:ext cx="3189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800" i="1" dirty="0"/>
              <a:t>Prognostic</a:t>
            </a:r>
            <a:r>
              <a:rPr lang="en-NL" sz="1800" dirty="0"/>
              <a:t> equations</a:t>
            </a:r>
            <a:endParaRPr lang="en-NL" sz="1800" i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D126FC8-CD56-939C-EEFD-83D5B6ADE4F7}"/>
              </a:ext>
            </a:extLst>
          </p:cNvPr>
          <p:cNvSpPr txBox="1"/>
          <p:nvPr/>
        </p:nvSpPr>
        <p:spPr>
          <a:xfrm>
            <a:off x="7790493" y="3563211"/>
            <a:ext cx="3189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800" i="1" dirty="0"/>
              <a:t>Diagnostic</a:t>
            </a:r>
            <a:r>
              <a:rPr lang="en-NL" sz="1800" dirty="0"/>
              <a:t> equations</a:t>
            </a:r>
            <a:endParaRPr lang="en-NL" sz="1800" i="1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3BAC9D6-D766-1FFC-43FE-C7CCDFE361B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76166" y="5867063"/>
            <a:ext cx="1549400" cy="5080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2942908-C497-86BE-8CA9-B9F72E77A05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78283" y="5159038"/>
            <a:ext cx="1511300" cy="508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A0B1289-E9F8-D402-4BAC-664051EEB3A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473183" y="5871641"/>
            <a:ext cx="1536700" cy="5080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7C88531-5355-89D9-F152-6CCD39C0801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469923" y="5158555"/>
            <a:ext cx="1447800" cy="5080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A5A2AD1-231C-3CEB-5012-C437ED4173D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408453" y="5243220"/>
            <a:ext cx="1447800" cy="5080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8C33956E-FB89-C481-FEE0-D29FEF93421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082485" y="4730196"/>
            <a:ext cx="2235200" cy="2540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F3FD6AD-2458-2008-1BE2-08326888C88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507114" y="4730196"/>
            <a:ext cx="2260600" cy="2540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69F92478-B0FB-5D56-4F1E-66F3B9B9132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981160" y="4730196"/>
            <a:ext cx="2184400" cy="254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28E3E67-EDC7-3A97-FD11-8785F186D17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39451" y="1573515"/>
            <a:ext cx="6807200" cy="299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30202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56795511-6181-B917-9D60-31559F77DD76}"/>
              </a:ext>
            </a:extLst>
          </p:cNvPr>
          <p:cNvSpPr/>
          <p:nvPr/>
        </p:nvSpPr>
        <p:spPr>
          <a:xfrm>
            <a:off x="9932031" y="4699700"/>
            <a:ext cx="2233530" cy="18428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44A62A3-4012-E961-954D-9E341C90F7E3}"/>
              </a:ext>
            </a:extLst>
          </p:cNvPr>
          <p:cNvSpPr/>
          <p:nvPr/>
        </p:nvSpPr>
        <p:spPr>
          <a:xfrm>
            <a:off x="7470093" y="4699700"/>
            <a:ext cx="2384257" cy="18428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A4080ED-9C42-66A4-B1E1-CD16B14CECE8}"/>
              </a:ext>
            </a:extLst>
          </p:cNvPr>
          <p:cNvSpPr/>
          <p:nvPr/>
        </p:nvSpPr>
        <p:spPr>
          <a:xfrm>
            <a:off x="5031360" y="4699700"/>
            <a:ext cx="2334640" cy="11931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4298" y="107917"/>
            <a:ext cx="11462927" cy="944563"/>
          </a:xfrm>
        </p:spPr>
        <p:txBody>
          <a:bodyPr>
            <a:normAutofit/>
          </a:bodyPr>
          <a:lstStyle/>
          <a:p>
            <a:r>
              <a:rPr lang="en-US" dirty="0"/>
              <a:t>Spatial discretization shallow waters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F9BB97A-B44C-9A40-B535-9C28844410EA}"/>
              </a:ext>
            </a:extLst>
          </p:cNvPr>
          <p:cNvSpPr txBox="1"/>
          <p:nvPr/>
        </p:nvSpPr>
        <p:spPr>
          <a:xfrm>
            <a:off x="354296" y="985640"/>
            <a:ext cx="118377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Replicating the continuous structures: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symplectic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(tensor) operator</a:t>
            </a:r>
            <a:endParaRPr lang="en-NL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B9D2D49-87EB-439D-23B7-629F7E5E353E}"/>
              </a:ext>
            </a:extLst>
          </p:cNvPr>
          <p:cNvSpPr/>
          <p:nvPr/>
        </p:nvSpPr>
        <p:spPr>
          <a:xfrm>
            <a:off x="454234" y="1529126"/>
            <a:ext cx="10589817" cy="309162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0B5D58A-CDD2-099A-7943-12E4FD1EFFCD}"/>
              </a:ext>
            </a:extLst>
          </p:cNvPr>
          <p:cNvSpPr/>
          <p:nvPr/>
        </p:nvSpPr>
        <p:spPr>
          <a:xfrm>
            <a:off x="454235" y="4699700"/>
            <a:ext cx="4470938" cy="100543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251CC76F-3B8B-CF2B-DC84-8E5F5E75BE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7841" y="4860346"/>
            <a:ext cx="3238500" cy="330200"/>
          </a:xfrm>
          <a:prstGeom prst="rect">
            <a:avLst/>
          </a:prstGeom>
        </p:spPr>
      </p:pic>
      <p:sp>
        <p:nvSpPr>
          <p:cNvPr id="38" name="Freeform 37">
            <a:extLst>
              <a:ext uri="{FF2B5EF4-FFF2-40B4-BE49-F238E27FC236}">
                <a16:creationId xmlns:a16="http://schemas.microsoft.com/office/drawing/2014/main" id="{69288EE4-9733-5603-83FF-0F91161DB9B3}"/>
              </a:ext>
            </a:extLst>
          </p:cNvPr>
          <p:cNvSpPr/>
          <p:nvPr/>
        </p:nvSpPr>
        <p:spPr>
          <a:xfrm>
            <a:off x="1459710" y="5233995"/>
            <a:ext cx="954156" cy="149605"/>
          </a:xfrm>
          <a:custGeom>
            <a:avLst/>
            <a:gdLst>
              <a:gd name="connsiteX0" fmla="*/ 954156 w 954156"/>
              <a:gd name="connsiteY0" fmla="*/ 0 h 149605"/>
              <a:gd name="connsiteX1" fmla="*/ 526774 w 954156"/>
              <a:gd name="connsiteY1" fmla="*/ 149087 h 149605"/>
              <a:gd name="connsiteX2" fmla="*/ 0 w 954156"/>
              <a:gd name="connsiteY2" fmla="*/ 39757 h 149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54156" h="149605">
                <a:moveTo>
                  <a:pt x="954156" y="0"/>
                </a:moveTo>
                <a:cubicBezTo>
                  <a:pt x="819978" y="71230"/>
                  <a:pt x="685800" y="142461"/>
                  <a:pt x="526774" y="149087"/>
                </a:cubicBezTo>
                <a:cubicBezTo>
                  <a:pt x="367748" y="155713"/>
                  <a:pt x="183874" y="97735"/>
                  <a:pt x="0" y="39757"/>
                </a:cubicBezTo>
              </a:path>
            </a:pathLst>
          </a:custGeom>
          <a:noFill/>
          <a:ln w="1270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CBA87A53-8CB3-7CB5-25F3-96CE8A03E262}"/>
              </a:ext>
            </a:extLst>
          </p:cNvPr>
          <p:cNvSpPr/>
          <p:nvPr/>
        </p:nvSpPr>
        <p:spPr>
          <a:xfrm>
            <a:off x="3033405" y="5233995"/>
            <a:ext cx="954156" cy="149605"/>
          </a:xfrm>
          <a:custGeom>
            <a:avLst/>
            <a:gdLst>
              <a:gd name="connsiteX0" fmla="*/ 954156 w 954156"/>
              <a:gd name="connsiteY0" fmla="*/ 0 h 149605"/>
              <a:gd name="connsiteX1" fmla="*/ 526774 w 954156"/>
              <a:gd name="connsiteY1" fmla="*/ 149087 h 149605"/>
              <a:gd name="connsiteX2" fmla="*/ 0 w 954156"/>
              <a:gd name="connsiteY2" fmla="*/ 39757 h 149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54156" h="149605">
                <a:moveTo>
                  <a:pt x="954156" y="0"/>
                </a:moveTo>
                <a:cubicBezTo>
                  <a:pt x="819978" y="71230"/>
                  <a:pt x="685800" y="142461"/>
                  <a:pt x="526774" y="149087"/>
                </a:cubicBezTo>
                <a:cubicBezTo>
                  <a:pt x="367748" y="155713"/>
                  <a:pt x="183874" y="97735"/>
                  <a:pt x="0" y="39757"/>
                </a:cubicBezTo>
              </a:path>
            </a:pathLst>
          </a:custGeom>
          <a:noFill/>
          <a:ln w="1270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48C6E925-7C2C-4851-CAAA-C2C71C9ABE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5640" y="5439749"/>
            <a:ext cx="139700" cy="19050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92E518FC-565B-16DE-E45B-F9E8B1BE4D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68871" y="5427049"/>
            <a:ext cx="266700" cy="203200"/>
          </a:xfrm>
          <a:prstGeom prst="rect">
            <a:avLst/>
          </a:prstGeom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F0ED463E-F527-5DA8-378B-C9EA4D9ED882}"/>
              </a:ext>
            </a:extLst>
          </p:cNvPr>
          <p:cNvSpPr/>
          <p:nvPr/>
        </p:nvSpPr>
        <p:spPr>
          <a:xfrm>
            <a:off x="454235" y="5867063"/>
            <a:ext cx="4470938" cy="78451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0147F81B-6DDC-4277-367D-4E5A9C5B89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38138" y="5953637"/>
            <a:ext cx="2209800" cy="203200"/>
          </a:xfrm>
          <a:prstGeom prst="rect">
            <a:avLst/>
          </a:prstGeom>
        </p:spPr>
      </p:pic>
      <p:sp>
        <p:nvSpPr>
          <p:cNvPr id="60" name="Rectangle 59">
            <a:extLst>
              <a:ext uri="{FF2B5EF4-FFF2-40B4-BE49-F238E27FC236}">
                <a16:creationId xmlns:a16="http://schemas.microsoft.com/office/drawing/2014/main" id="{EA898523-023D-8433-5320-D88BB342531C}"/>
              </a:ext>
            </a:extLst>
          </p:cNvPr>
          <p:cNvSpPr/>
          <p:nvPr/>
        </p:nvSpPr>
        <p:spPr>
          <a:xfrm>
            <a:off x="473822" y="6193375"/>
            <a:ext cx="1295638" cy="34921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1844A9DE-68D0-11F2-5A45-4383ADE3EBB9}"/>
              </a:ext>
            </a:extLst>
          </p:cNvPr>
          <p:cNvSpPr/>
          <p:nvPr/>
        </p:nvSpPr>
        <p:spPr>
          <a:xfrm>
            <a:off x="3255260" y="6126386"/>
            <a:ext cx="1629668" cy="50502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64" name="Picture 63">
            <a:extLst>
              <a:ext uri="{FF2B5EF4-FFF2-40B4-BE49-F238E27FC236}">
                <a16:creationId xmlns:a16="http://schemas.microsoft.com/office/drawing/2014/main" id="{781D9678-7568-92EA-4D47-CBFB9224B5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5391" y="6151636"/>
            <a:ext cx="4343400" cy="469900"/>
          </a:xfrm>
          <a:prstGeom prst="rect">
            <a:avLst/>
          </a:prstGeom>
        </p:spPr>
      </p:pic>
      <p:sp>
        <p:nvSpPr>
          <p:cNvPr id="9" name="Right Brace 8">
            <a:extLst>
              <a:ext uri="{FF2B5EF4-FFF2-40B4-BE49-F238E27FC236}">
                <a16:creationId xmlns:a16="http://schemas.microsoft.com/office/drawing/2014/main" id="{E1E66BB8-F2C9-24DF-4801-1863967FADDC}"/>
              </a:ext>
            </a:extLst>
          </p:cNvPr>
          <p:cNvSpPr/>
          <p:nvPr/>
        </p:nvSpPr>
        <p:spPr>
          <a:xfrm>
            <a:off x="7676167" y="2926081"/>
            <a:ext cx="45720" cy="1573594"/>
          </a:xfrm>
          <a:prstGeom prst="rightBrace">
            <a:avLst/>
          </a:prstGeom>
          <a:ln w="1270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D126FC8-CD56-939C-EEFD-83D5B6ADE4F7}"/>
              </a:ext>
            </a:extLst>
          </p:cNvPr>
          <p:cNvSpPr txBox="1"/>
          <p:nvPr/>
        </p:nvSpPr>
        <p:spPr>
          <a:xfrm>
            <a:off x="7790493" y="3563211"/>
            <a:ext cx="3189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800" i="1" dirty="0"/>
              <a:t>Diagnostic</a:t>
            </a:r>
            <a:r>
              <a:rPr lang="en-NL" sz="1800" dirty="0"/>
              <a:t> equations</a:t>
            </a:r>
            <a:endParaRPr lang="en-NL" sz="1800" i="1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3BAC9D6-D766-1FFC-43FE-C7CCDFE361B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76166" y="5867063"/>
            <a:ext cx="1549400" cy="5080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2942908-C497-86BE-8CA9-B9F72E77A05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78283" y="5159038"/>
            <a:ext cx="1511300" cy="508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A0B1289-E9F8-D402-4BAC-664051EEB3A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473183" y="5871641"/>
            <a:ext cx="1536700" cy="5080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7C88531-5355-89D9-F152-6CCD39C0801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469923" y="5158555"/>
            <a:ext cx="1447800" cy="5080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A5A2AD1-231C-3CEB-5012-C437ED4173D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408453" y="5243220"/>
            <a:ext cx="1447800" cy="5080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8C33956E-FB89-C481-FEE0-D29FEF93421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082485" y="4730196"/>
            <a:ext cx="2235200" cy="2540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F3FD6AD-2458-2008-1BE2-08326888C88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507114" y="4730196"/>
            <a:ext cx="2260600" cy="2540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69F92478-B0FB-5D56-4F1E-66F3B9B9132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981160" y="4730196"/>
            <a:ext cx="2184400" cy="254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3E80C61-0F72-203D-B7DB-5325328FF532}"/>
              </a:ext>
            </a:extLst>
          </p:cNvPr>
          <p:cNvSpPr/>
          <p:nvPr/>
        </p:nvSpPr>
        <p:spPr>
          <a:xfrm>
            <a:off x="737953" y="1546975"/>
            <a:ext cx="9282395" cy="12375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F460D8A9-BC3F-7C61-1DB2-F23519BA27C0}"/>
              </a:ext>
            </a:extLst>
          </p:cNvPr>
          <p:cNvSpPr/>
          <p:nvPr/>
        </p:nvSpPr>
        <p:spPr>
          <a:xfrm>
            <a:off x="7677657" y="1686188"/>
            <a:ext cx="45719" cy="914676"/>
          </a:xfrm>
          <a:prstGeom prst="rightBrace">
            <a:avLst/>
          </a:prstGeom>
          <a:ln w="1270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E4F5EBA-86B7-1B47-FD5F-F3E29A778739}"/>
              </a:ext>
            </a:extLst>
          </p:cNvPr>
          <p:cNvSpPr txBox="1"/>
          <p:nvPr/>
        </p:nvSpPr>
        <p:spPr>
          <a:xfrm>
            <a:off x="7790493" y="1976252"/>
            <a:ext cx="3189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800" i="1" dirty="0"/>
              <a:t>Prognostic</a:t>
            </a:r>
            <a:r>
              <a:rPr lang="en-NL" sz="1800" dirty="0"/>
              <a:t> equations</a:t>
            </a:r>
            <a:endParaRPr lang="en-NL" sz="1800" i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F0E3369-A0B4-F9EC-9F96-A0A498D0BE2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39451" y="1573515"/>
            <a:ext cx="6807200" cy="299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05640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4298" y="107917"/>
            <a:ext cx="11462927" cy="944563"/>
          </a:xfrm>
        </p:spPr>
        <p:txBody>
          <a:bodyPr>
            <a:normAutofit/>
          </a:bodyPr>
          <a:lstStyle/>
          <a:p>
            <a:r>
              <a:rPr lang="en-US" dirty="0"/>
              <a:t>Spatial discretization shallow waters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F9BB97A-B44C-9A40-B535-9C28844410EA}"/>
              </a:ext>
            </a:extLst>
          </p:cNvPr>
          <p:cNvSpPr txBox="1"/>
          <p:nvPr/>
        </p:nvSpPr>
        <p:spPr>
          <a:xfrm>
            <a:off x="354296" y="985640"/>
            <a:ext cx="118377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Replicating the continuous structures: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symplectic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(tensor) operator</a:t>
            </a:r>
            <a:endParaRPr lang="en-NL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CBE84ADA-7D79-D919-76DE-B799D805B602}"/>
              </a:ext>
            </a:extLst>
          </p:cNvPr>
          <p:cNvSpPr/>
          <p:nvPr/>
        </p:nvSpPr>
        <p:spPr>
          <a:xfrm rot="5400000">
            <a:off x="3789067" y="3146291"/>
            <a:ext cx="59639" cy="2563988"/>
          </a:xfrm>
          <a:prstGeom prst="rightBrace">
            <a:avLst/>
          </a:prstGeom>
          <a:ln w="1270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0203DEB-4700-6F49-C3B5-4623BE483A99}"/>
              </a:ext>
            </a:extLst>
          </p:cNvPr>
          <p:cNvSpPr/>
          <p:nvPr/>
        </p:nvSpPr>
        <p:spPr>
          <a:xfrm>
            <a:off x="737953" y="1546975"/>
            <a:ext cx="9282395" cy="12375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F460D8A9-BC3F-7C61-1DB2-F23519BA27C0}"/>
              </a:ext>
            </a:extLst>
          </p:cNvPr>
          <p:cNvSpPr/>
          <p:nvPr/>
        </p:nvSpPr>
        <p:spPr>
          <a:xfrm>
            <a:off x="7677657" y="1686188"/>
            <a:ext cx="45719" cy="914676"/>
          </a:xfrm>
          <a:prstGeom prst="rightBrace">
            <a:avLst/>
          </a:prstGeom>
          <a:ln w="1270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E4F5EBA-86B7-1B47-FD5F-F3E29A778739}"/>
              </a:ext>
            </a:extLst>
          </p:cNvPr>
          <p:cNvSpPr txBox="1"/>
          <p:nvPr/>
        </p:nvSpPr>
        <p:spPr>
          <a:xfrm>
            <a:off x="7790493" y="1976252"/>
            <a:ext cx="3189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800" i="1" dirty="0"/>
              <a:t>Prognostic</a:t>
            </a:r>
            <a:r>
              <a:rPr lang="en-NL" sz="1800" dirty="0"/>
              <a:t> equations</a:t>
            </a:r>
            <a:endParaRPr lang="en-NL" sz="1800" i="1" dirty="0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78619B6F-4D93-C775-5F17-7488E7A763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8446" y="4588273"/>
            <a:ext cx="190500" cy="190500"/>
          </a:xfrm>
          <a:prstGeom prst="rect">
            <a:avLst/>
          </a:prstGeom>
        </p:spPr>
      </p:pic>
      <p:sp>
        <p:nvSpPr>
          <p:cNvPr id="37" name="Down Arrow 36">
            <a:extLst>
              <a:ext uri="{FF2B5EF4-FFF2-40B4-BE49-F238E27FC236}">
                <a16:creationId xmlns:a16="http://schemas.microsoft.com/office/drawing/2014/main" id="{37DE8307-2C2D-2280-00A3-F934C623A8F6}"/>
              </a:ext>
            </a:extLst>
          </p:cNvPr>
          <p:cNvSpPr/>
          <p:nvPr/>
        </p:nvSpPr>
        <p:spPr>
          <a:xfrm>
            <a:off x="3262914" y="2892211"/>
            <a:ext cx="388216" cy="564151"/>
          </a:xfrm>
          <a:prstGeom prst="downArrow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1380117-0814-3DA9-BADC-37EEC61AF5E4}"/>
              </a:ext>
            </a:extLst>
          </p:cNvPr>
          <p:cNvSpPr txBox="1"/>
          <p:nvPr/>
        </p:nvSpPr>
        <p:spPr>
          <a:xfrm>
            <a:off x="7224436" y="3677206"/>
            <a:ext cx="3189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800" dirty="0"/>
              <a:t>Discrete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B9705E24-6F55-23CB-E363-A6AD1F8084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554" y="3453890"/>
            <a:ext cx="5943600" cy="990600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328BA331-A690-4C31-A453-E6952BA9723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11" b="59571"/>
          <a:stretch/>
        </p:blipFill>
        <p:spPr>
          <a:xfrm>
            <a:off x="737952" y="1572758"/>
            <a:ext cx="6704291" cy="1211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79213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4298" y="107917"/>
            <a:ext cx="11462927" cy="944563"/>
          </a:xfrm>
        </p:spPr>
        <p:txBody>
          <a:bodyPr>
            <a:normAutofit/>
          </a:bodyPr>
          <a:lstStyle/>
          <a:p>
            <a:r>
              <a:rPr lang="en-US" dirty="0"/>
              <a:t>Spatial discretization shallow waters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F9BB97A-B44C-9A40-B535-9C28844410EA}"/>
              </a:ext>
            </a:extLst>
          </p:cNvPr>
          <p:cNvSpPr txBox="1"/>
          <p:nvPr/>
        </p:nvSpPr>
        <p:spPr>
          <a:xfrm>
            <a:off x="354296" y="985640"/>
            <a:ext cx="118377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Replicating the continuous structures: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symplectic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(tensor) operator</a:t>
            </a:r>
            <a:endParaRPr lang="en-NL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CBE84ADA-7D79-D919-76DE-B799D805B602}"/>
              </a:ext>
            </a:extLst>
          </p:cNvPr>
          <p:cNvSpPr/>
          <p:nvPr/>
        </p:nvSpPr>
        <p:spPr>
          <a:xfrm rot="5400000">
            <a:off x="3789067" y="3146291"/>
            <a:ext cx="59639" cy="2563988"/>
          </a:xfrm>
          <a:prstGeom prst="rightBrace">
            <a:avLst/>
          </a:prstGeom>
          <a:ln w="1270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0203DEB-4700-6F49-C3B5-4623BE483A99}"/>
              </a:ext>
            </a:extLst>
          </p:cNvPr>
          <p:cNvSpPr/>
          <p:nvPr/>
        </p:nvSpPr>
        <p:spPr>
          <a:xfrm>
            <a:off x="737953" y="1546975"/>
            <a:ext cx="9282395" cy="12375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F460D8A9-BC3F-7C61-1DB2-F23519BA27C0}"/>
              </a:ext>
            </a:extLst>
          </p:cNvPr>
          <p:cNvSpPr/>
          <p:nvPr/>
        </p:nvSpPr>
        <p:spPr>
          <a:xfrm>
            <a:off x="7677657" y="1686188"/>
            <a:ext cx="45719" cy="914676"/>
          </a:xfrm>
          <a:prstGeom prst="rightBrace">
            <a:avLst/>
          </a:prstGeom>
          <a:ln w="1270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E4F5EBA-86B7-1B47-FD5F-F3E29A778739}"/>
              </a:ext>
            </a:extLst>
          </p:cNvPr>
          <p:cNvSpPr txBox="1"/>
          <p:nvPr/>
        </p:nvSpPr>
        <p:spPr>
          <a:xfrm>
            <a:off x="7790493" y="1976252"/>
            <a:ext cx="3189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800" i="1" dirty="0"/>
              <a:t>Prognostic</a:t>
            </a:r>
            <a:r>
              <a:rPr lang="en-NL" sz="1800" dirty="0"/>
              <a:t> equations</a:t>
            </a:r>
            <a:endParaRPr lang="en-NL" sz="1800" i="1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1112F45-B476-6F53-193A-6C8D2AC162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554" y="5308577"/>
            <a:ext cx="4914900" cy="9906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CC5C1E6-3A8E-AFAE-717D-6028788B94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6222" y="6416533"/>
            <a:ext cx="101600" cy="165100"/>
          </a:xfrm>
          <a:prstGeom prst="rect">
            <a:avLst/>
          </a:prstGeom>
        </p:spPr>
      </p:pic>
      <p:sp>
        <p:nvSpPr>
          <p:cNvPr id="15" name="Right Brace 14">
            <a:extLst>
              <a:ext uri="{FF2B5EF4-FFF2-40B4-BE49-F238E27FC236}">
                <a16:creationId xmlns:a16="http://schemas.microsoft.com/office/drawing/2014/main" id="{140A8E40-3DE2-83AA-A5C2-7CF9930C4964}"/>
              </a:ext>
            </a:extLst>
          </p:cNvPr>
          <p:cNvSpPr/>
          <p:nvPr/>
        </p:nvSpPr>
        <p:spPr>
          <a:xfrm rot="5400000">
            <a:off x="3427203" y="5003889"/>
            <a:ext cx="59639" cy="2563988"/>
          </a:xfrm>
          <a:prstGeom prst="rightBrace">
            <a:avLst/>
          </a:prstGeom>
          <a:ln w="1270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78619B6F-4D93-C775-5F17-7488E7A763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68446" y="4588273"/>
            <a:ext cx="190500" cy="190500"/>
          </a:xfrm>
          <a:prstGeom prst="rect">
            <a:avLst/>
          </a:prstGeom>
        </p:spPr>
      </p:pic>
      <p:sp>
        <p:nvSpPr>
          <p:cNvPr id="35" name="Freeform 34">
            <a:extLst>
              <a:ext uri="{FF2B5EF4-FFF2-40B4-BE49-F238E27FC236}">
                <a16:creationId xmlns:a16="http://schemas.microsoft.com/office/drawing/2014/main" id="{86CB7583-EF77-26DC-7E08-6FD2B8EF7841}"/>
              </a:ext>
            </a:extLst>
          </p:cNvPr>
          <p:cNvSpPr/>
          <p:nvPr/>
        </p:nvSpPr>
        <p:spPr>
          <a:xfrm>
            <a:off x="5251269" y="3814354"/>
            <a:ext cx="352697" cy="1468744"/>
          </a:xfrm>
          <a:custGeom>
            <a:avLst/>
            <a:gdLst>
              <a:gd name="connsiteX0" fmla="*/ 287383 w 287383"/>
              <a:gd name="connsiteY0" fmla="*/ 0 h 770709"/>
              <a:gd name="connsiteX1" fmla="*/ 0 w 287383"/>
              <a:gd name="connsiteY1" fmla="*/ 770709 h 770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7383" h="770709">
                <a:moveTo>
                  <a:pt x="287383" y="0"/>
                </a:moveTo>
                <a:cubicBezTo>
                  <a:pt x="175260" y="265611"/>
                  <a:pt x="63137" y="531223"/>
                  <a:pt x="0" y="770709"/>
                </a:cubicBezTo>
              </a:path>
            </a:pathLst>
          </a:custGeom>
          <a:noFill/>
          <a:ln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6" name="Freeform 35">
            <a:extLst>
              <a:ext uri="{FF2B5EF4-FFF2-40B4-BE49-F238E27FC236}">
                <a16:creationId xmlns:a16="http://schemas.microsoft.com/office/drawing/2014/main" id="{57D9ADB4-B326-5E75-3E2B-A17FFF034C58}"/>
              </a:ext>
            </a:extLst>
          </p:cNvPr>
          <p:cNvSpPr/>
          <p:nvPr/>
        </p:nvSpPr>
        <p:spPr>
          <a:xfrm>
            <a:off x="5381897" y="4323806"/>
            <a:ext cx="747330" cy="1763485"/>
          </a:xfrm>
          <a:custGeom>
            <a:avLst/>
            <a:gdLst>
              <a:gd name="connsiteX0" fmla="*/ 653142 w 747330"/>
              <a:gd name="connsiteY0" fmla="*/ 0 h 1763485"/>
              <a:gd name="connsiteX1" fmla="*/ 692331 w 747330"/>
              <a:gd name="connsiteY1" fmla="*/ 1306285 h 1763485"/>
              <a:gd name="connsiteX2" fmla="*/ 0 w 747330"/>
              <a:gd name="connsiteY2" fmla="*/ 1763485 h 1763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47330" h="1763485">
                <a:moveTo>
                  <a:pt x="653142" y="0"/>
                </a:moveTo>
                <a:cubicBezTo>
                  <a:pt x="727165" y="506185"/>
                  <a:pt x="801188" y="1012371"/>
                  <a:pt x="692331" y="1306285"/>
                </a:cubicBezTo>
                <a:cubicBezTo>
                  <a:pt x="583474" y="1600199"/>
                  <a:pt x="161108" y="1672045"/>
                  <a:pt x="0" y="1763485"/>
                </a:cubicBezTo>
              </a:path>
            </a:pathLst>
          </a:custGeom>
          <a:noFill/>
          <a:ln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7" name="Down Arrow 36">
            <a:extLst>
              <a:ext uri="{FF2B5EF4-FFF2-40B4-BE49-F238E27FC236}">
                <a16:creationId xmlns:a16="http://schemas.microsoft.com/office/drawing/2014/main" id="{37DE8307-2C2D-2280-00A3-F934C623A8F6}"/>
              </a:ext>
            </a:extLst>
          </p:cNvPr>
          <p:cNvSpPr/>
          <p:nvPr/>
        </p:nvSpPr>
        <p:spPr>
          <a:xfrm>
            <a:off x="3262914" y="2892211"/>
            <a:ext cx="388216" cy="564151"/>
          </a:xfrm>
          <a:prstGeom prst="downArrow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1380117-0814-3DA9-BADC-37EEC61AF5E4}"/>
              </a:ext>
            </a:extLst>
          </p:cNvPr>
          <p:cNvSpPr txBox="1"/>
          <p:nvPr/>
        </p:nvSpPr>
        <p:spPr>
          <a:xfrm>
            <a:off x="7224436" y="3677206"/>
            <a:ext cx="3189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800" dirty="0"/>
              <a:t>Discrete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F177578-D589-861D-CFA4-638B71BC67DC}"/>
              </a:ext>
            </a:extLst>
          </p:cNvPr>
          <p:cNvSpPr txBox="1"/>
          <p:nvPr/>
        </p:nvSpPr>
        <p:spPr>
          <a:xfrm>
            <a:off x="7224436" y="5593085"/>
            <a:ext cx="3189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800" dirty="0"/>
              <a:t>Continuous</a:t>
            </a:r>
          </a:p>
        </p:txBody>
      </p:sp>
      <p:sp>
        <p:nvSpPr>
          <p:cNvPr id="41" name="Freeform 40">
            <a:extLst>
              <a:ext uri="{FF2B5EF4-FFF2-40B4-BE49-F238E27FC236}">
                <a16:creationId xmlns:a16="http://schemas.microsoft.com/office/drawing/2014/main" id="{9519679B-61F3-A64A-462E-2D48A4DB806A}"/>
              </a:ext>
            </a:extLst>
          </p:cNvPr>
          <p:cNvSpPr/>
          <p:nvPr/>
        </p:nvSpPr>
        <p:spPr>
          <a:xfrm>
            <a:off x="8612414" y="3825944"/>
            <a:ext cx="559863" cy="1987735"/>
          </a:xfrm>
          <a:custGeom>
            <a:avLst/>
            <a:gdLst>
              <a:gd name="connsiteX0" fmla="*/ 0 w 446051"/>
              <a:gd name="connsiteY0" fmla="*/ 0 h 1554480"/>
              <a:gd name="connsiteX1" fmla="*/ 444137 w 446051"/>
              <a:gd name="connsiteY1" fmla="*/ 744583 h 1554480"/>
              <a:gd name="connsiteX2" fmla="*/ 130629 w 446051"/>
              <a:gd name="connsiteY2" fmla="*/ 1554480 h 1554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46051" h="1554480">
                <a:moveTo>
                  <a:pt x="0" y="0"/>
                </a:moveTo>
                <a:cubicBezTo>
                  <a:pt x="211183" y="242751"/>
                  <a:pt x="422366" y="485503"/>
                  <a:pt x="444137" y="744583"/>
                </a:cubicBezTo>
                <a:cubicBezTo>
                  <a:pt x="465908" y="1003663"/>
                  <a:pt x="298268" y="1279071"/>
                  <a:pt x="130629" y="1554480"/>
                </a:cubicBezTo>
              </a:path>
            </a:pathLst>
          </a:custGeom>
          <a:noFill/>
          <a:ln w="2540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D4111C8-7BE3-BB6E-2447-0EB3F480F305}"/>
              </a:ext>
            </a:extLst>
          </p:cNvPr>
          <p:cNvSpPr txBox="1"/>
          <p:nvPr/>
        </p:nvSpPr>
        <p:spPr>
          <a:xfrm>
            <a:off x="9385325" y="4496645"/>
            <a:ext cx="25410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800" dirty="0"/>
              <a:t>The same structure but at the discrete level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63D9E9-2FBD-280F-483A-A5EDA55B6C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4554" y="3453890"/>
            <a:ext cx="5943600" cy="9906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6330E00-6CAB-3B9F-9E9B-BE82513A7A2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511" b="59571"/>
          <a:stretch/>
        </p:blipFill>
        <p:spPr>
          <a:xfrm>
            <a:off x="737952" y="1572758"/>
            <a:ext cx="6704291" cy="1211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94139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4298" y="107917"/>
            <a:ext cx="11462927" cy="944563"/>
          </a:xfrm>
        </p:spPr>
        <p:txBody>
          <a:bodyPr>
            <a:normAutofit/>
          </a:bodyPr>
          <a:lstStyle/>
          <a:p>
            <a:r>
              <a:rPr lang="en-US" dirty="0"/>
              <a:t>Spatial discretization shallow waters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F9BB97A-B44C-9A40-B535-9C28844410EA}"/>
              </a:ext>
            </a:extLst>
          </p:cNvPr>
          <p:cNvSpPr txBox="1"/>
          <p:nvPr/>
        </p:nvSpPr>
        <p:spPr>
          <a:xfrm>
            <a:off x="354296" y="985640"/>
            <a:ext cx="118377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Replicating the continuous structures: Semi-discrete energy conservation</a:t>
            </a:r>
            <a:endParaRPr lang="en-NL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CBE84ADA-7D79-D919-76DE-B799D805B602}"/>
              </a:ext>
            </a:extLst>
          </p:cNvPr>
          <p:cNvSpPr/>
          <p:nvPr/>
        </p:nvSpPr>
        <p:spPr>
          <a:xfrm rot="5400000">
            <a:off x="3789067" y="3146291"/>
            <a:ext cx="59639" cy="2563988"/>
          </a:xfrm>
          <a:prstGeom prst="rightBrace">
            <a:avLst/>
          </a:prstGeom>
          <a:ln w="1270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0203DEB-4700-6F49-C3B5-4623BE483A99}"/>
              </a:ext>
            </a:extLst>
          </p:cNvPr>
          <p:cNvSpPr/>
          <p:nvPr/>
        </p:nvSpPr>
        <p:spPr>
          <a:xfrm>
            <a:off x="737953" y="1546975"/>
            <a:ext cx="9282395" cy="12375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F460D8A9-BC3F-7C61-1DB2-F23519BA27C0}"/>
              </a:ext>
            </a:extLst>
          </p:cNvPr>
          <p:cNvSpPr/>
          <p:nvPr/>
        </p:nvSpPr>
        <p:spPr>
          <a:xfrm>
            <a:off x="7677657" y="1686188"/>
            <a:ext cx="45719" cy="914676"/>
          </a:xfrm>
          <a:prstGeom prst="rightBrace">
            <a:avLst/>
          </a:prstGeom>
          <a:ln w="1270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E4F5EBA-86B7-1B47-FD5F-F3E29A778739}"/>
              </a:ext>
            </a:extLst>
          </p:cNvPr>
          <p:cNvSpPr txBox="1"/>
          <p:nvPr/>
        </p:nvSpPr>
        <p:spPr>
          <a:xfrm>
            <a:off x="7790493" y="1976252"/>
            <a:ext cx="3189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800" i="1" dirty="0"/>
              <a:t>Prognostic</a:t>
            </a:r>
            <a:r>
              <a:rPr lang="en-NL" sz="1800" dirty="0"/>
              <a:t> equations</a:t>
            </a:r>
            <a:endParaRPr lang="en-NL" sz="1800" i="1" dirty="0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78619B6F-4D93-C775-5F17-7488E7A763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8446" y="4588273"/>
            <a:ext cx="190500" cy="190500"/>
          </a:xfrm>
          <a:prstGeom prst="rect">
            <a:avLst/>
          </a:prstGeom>
        </p:spPr>
      </p:pic>
      <p:sp>
        <p:nvSpPr>
          <p:cNvPr id="37" name="Down Arrow 36">
            <a:extLst>
              <a:ext uri="{FF2B5EF4-FFF2-40B4-BE49-F238E27FC236}">
                <a16:creationId xmlns:a16="http://schemas.microsoft.com/office/drawing/2014/main" id="{37DE8307-2C2D-2280-00A3-F934C623A8F6}"/>
              </a:ext>
            </a:extLst>
          </p:cNvPr>
          <p:cNvSpPr/>
          <p:nvPr/>
        </p:nvSpPr>
        <p:spPr>
          <a:xfrm>
            <a:off x="3262914" y="2892211"/>
            <a:ext cx="388216" cy="564151"/>
          </a:xfrm>
          <a:prstGeom prst="downArrow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307548-DA84-144A-E561-67F79A9EA1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554" y="3453890"/>
            <a:ext cx="5943600" cy="990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4632006-112E-2CCA-5AEC-E754607E764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11" b="59571"/>
          <a:stretch/>
        </p:blipFill>
        <p:spPr>
          <a:xfrm>
            <a:off x="737952" y="1572758"/>
            <a:ext cx="6704291" cy="1211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12891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4298" y="107917"/>
            <a:ext cx="11462927" cy="944563"/>
          </a:xfrm>
        </p:spPr>
        <p:txBody>
          <a:bodyPr>
            <a:normAutofit/>
          </a:bodyPr>
          <a:lstStyle/>
          <a:p>
            <a:r>
              <a:rPr lang="en-US" dirty="0"/>
              <a:t>Spatial discretization shallow waters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F9BB97A-B44C-9A40-B535-9C28844410EA}"/>
              </a:ext>
            </a:extLst>
          </p:cNvPr>
          <p:cNvSpPr txBox="1"/>
          <p:nvPr/>
        </p:nvSpPr>
        <p:spPr>
          <a:xfrm>
            <a:off x="354296" y="985640"/>
            <a:ext cx="118377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Replicating the continuous structures: Semi-discrete energy conservation</a:t>
            </a:r>
            <a:endParaRPr lang="en-NL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CBE84ADA-7D79-D919-76DE-B799D805B602}"/>
              </a:ext>
            </a:extLst>
          </p:cNvPr>
          <p:cNvSpPr/>
          <p:nvPr/>
        </p:nvSpPr>
        <p:spPr>
          <a:xfrm rot="5400000">
            <a:off x="5371086" y="3197617"/>
            <a:ext cx="72215" cy="2919028"/>
          </a:xfrm>
          <a:prstGeom prst="rightBrace">
            <a:avLst/>
          </a:prstGeom>
          <a:ln w="1270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0203DEB-4700-6F49-C3B5-4623BE483A99}"/>
              </a:ext>
            </a:extLst>
          </p:cNvPr>
          <p:cNvSpPr/>
          <p:nvPr/>
        </p:nvSpPr>
        <p:spPr>
          <a:xfrm>
            <a:off x="737953" y="1546975"/>
            <a:ext cx="9282395" cy="12375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F460D8A9-BC3F-7C61-1DB2-F23519BA27C0}"/>
              </a:ext>
            </a:extLst>
          </p:cNvPr>
          <p:cNvSpPr/>
          <p:nvPr/>
        </p:nvSpPr>
        <p:spPr>
          <a:xfrm>
            <a:off x="7677657" y="1686188"/>
            <a:ext cx="45719" cy="914676"/>
          </a:xfrm>
          <a:prstGeom prst="rightBrace">
            <a:avLst/>
          </a:prstGeom>
          <a:ln w="1270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E4F5EBA-86B7-1B47-FD5F-F3E29A778739}"/>
              </a:ext>
            </a:extLst>
          </p:cNvPr>
          <p:cNvSpPr txBox="1"/>
          <p:nvPr/>
        </p:nvSpPr>
        <p:spPr>
          <a:xfrm>
            <a:off x="7790493" y="1976252"/>
            <a:ext cx="3189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800" i="1" dirty="0"/>
              <a:t>Prognostic</a:t>
            </a:r>
            <a:r>
              <a:rPr lang="en-NL" sz="1800" dirty="0"/>
              <a:t> equations</a:t>
            </a:r>
            <a:endParaRPr lang="en-NL" sz="1800" i="1" dirty="0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78619B6F-4D93-C775-5F17-7488E7A763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9863" y="4823406"/>
            <a:ext cx="190500" cy="190500"/>
          </a:xfrm>
          <a:prstGeom prst="rect">
            <a:avLst/>
          </a:prstGeom>
        </p:spPr>
      </p:pic>
      <p:sp>
        <p:nvSpPr>
          <p:cNvPr id="37" name="Down Arrow 36">
            <a:extLst>
              <a:ext uri="{FF2B5EF4-FFF2-40B4-BE49-F238E27FC236}">
                <a16:creationId xmlns:a16="http://schemas.microsoft.com/office/drawing/2014/main" id="{37DE8307-2C2D-2280-00A3-F934C623A8F6}"/>
              </a:ext>
            </a:extLst>
          </p:cNvPr>
          <p:cNvSpPr/>
          <p:nvPr/>
        </p:nvSpPr>
        <p:spPr>
          <a:xfrm>
            <a:off x="3262914" y="2892211"/>
            <a:ext cx="388216" cy="564151"/>
          </a:xfrm>
          <a:prstGeom prst="downArrow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739C9BB-70D5-43A0-BB4E-E875871870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751" y="3643121"/>
            <a:ext cx="7531100" cy="977900"/>
          </a:xfrm>
          <a:prstGeom prst="rect">
            <a:avLst/>
          </a:prstGeom>
        </p:spPr>
      </p:pic>
      <p:sp>
        <p:nvSpPr>
          <p:cNvPr id="16" name="Right Brace 15">
            <a:extLst>
              <a:ext uri="{FF2B5EF4-FFF2-40B4-BE49-F238E27FC236}">
                <a16:creationId xmlns:a16="http://schemas.microsoft.com/office/drawing/2014/main" id="{7E568B96-085F-82B0-162A-CC103D31B36F}"/>
              </a:ext>
            </a:extLst>
          </p:cNvPr>
          <p:cNvSpPr/>
          <p:nvPr/>
        </p:nvSpPr>
        <p:spPr>
          <a:xfrm rot="5400000">
            <a:off x="1662677" y="3704159"/>
            <a:ext cx="58508" cy="1919658"/>
          </a:xfrm>
          <a:prstGeom prst="rightBrace">
            <a:avLst/>
          </a:prstGeom>
          <a:ln w="1270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151CD70E-2B6E-F3D4-290F-AAD653DFE6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8944" y="4823406"/>
            <a:ext cx="292100" cy="1905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9F5DC3C-0CC4-B636-5543-254956D9580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511" b="59571"/>
          <a:stretch/>
        </p:blipFill>
        <p:spPr>
          <a:xfrm>
            <a:off x="737952" y="1572758"/>
            <a:ext cx="6704291" cy="1211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75334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4298" y="107917"/>
            <a:ext cx="11462927" cy="944563"/>
          </a:xfrm>
        </p:spPr>
        <p:txBody>
          <a:bodyPr>
            <a:normAutofit/>
          </a:bodyPr>
          <a:lstStyle/>
          <a:p>
            <a:r>
              <a:rPr lang="en-US" dirty="0"/>
              <a:t>Spatial discretization shallow waters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F9BB97A-B44C-9A40-B535-9C28844410EA}"/>
              </a:ext>
            </a:extLst>
          </p:cNvPr>
          <p:cNvSpPr txBox="1"/>
          <p:nvPr/>
        </p:nvSpPr>
        <p:spPr>
          <a:xfrm>
            <a:off x="354296" y="985640"/>
            <a:ext cx="118377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Replicating the continuous structures: Semi-discrete energy conservation</a:t>
            </a:r>
            <a:endParaRPr lang="en-NL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CBE84ADA-7D79-D919-76DE-B799D805B602}"/>
              </a:ext>
            </a:extLst>
          </p:cNvPr>
          <p:cNvSpPr/>
          <p:nvPr/>
        </p:nvSpPr>
        <p:spPr>
          <a:xfrm rot="5400000">
            <a:off x="5371086" y="3197617"/>
            <a:ext cx="72215" cy="2919028"/>
          </a:xfrm>
          <a:prstGeom prst="rightBrace">
            <a:avLst/>
          </a:prstGeom>
          <a:ln w="1270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0203DEB-4700-6F49-C3B5-4623BE483A99}"/>
              </a:ext>
            </a:extLst>
          </p:cNvPr>
          <p:cNvSpPr/>
          <p:nvPr/>
        </p:nvSpPr>
        <p:spPr>
          <a:xfrm>
            <a:off x="737953" y="1546975"/>
            <a:ext cx="9282395" cy="12375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F460D8A9-BC3F-7C61-1DB2-F23519BA27C0}"/>
              </a:ext>
            </a:extLst>
          </p:cNvPr>
          <p:cNvSpPr/>
          <p:nvPr/>
        </p:nvSpPr>
        <p:spPr>
          <a:xfrm>
            <a:off x="7677657" y="1686188"/>
            <a:ext cx="45719" cy="914676"/>
          </a:xfrm>
          <a:prstGeom prst="rightBrace">
            <a:avLst/>
          </a:prstGeom>
          <a:ln w="1270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E4F5EBA-86B7-1B47-FD5F-F3E29A778739}"/>
              </a:ext>
            </a:extLst>
          </p:cNvPr>
          <p:cNvSpPr txBox="1"/>
          <p:nvPr/>
        </p:nvSpPr>
        <p:spPr>
          <a:xfrm>
            <a:off x="7790493" y="1976252"/>
            <a:ext cx="3189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800" i="1" dirty="0"/>
              <a:t>Prognostic</a:t>
            </a:r>
            <a:r>
              <a:rPr lang="en-NL" sz="1800" dirty="0"/>
              <a:t> equations</a:t>
            </a:r>
            <a:endParaRPr lang="en-NL" sz="1800" i="1" dirty="0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78619B6F-4D93-C775-5F17-7488E7A763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9863" y="4823406"/>
            <a:ext cx="190500" cy="190500"/>
          </a:xfrm>
          <a:prstGeom prst="rect">
            <a:avLst/>
          </a:prstGeom>
        </p:spPr>
      </p:pic>
      <p:sp>
        <p:nvSpPr>
          <p:cNvPr id="37" name="Down Arrow 36">
            <a:extLst>
              <a:ext uri="{FF2B5EF4-FFF2-40B4-BE49-F238E27FC236}">
                <a16:creationId xmlns:a16="http://schemas.microsoft.com/office/drawing/2014/main" id="{37DE8307-2C2D-2280-00A3-F934C623A8F6}"/>
              </a:ext>
            </a:extLst>
          </p:cNvPr>
          <p:cNvSpPr/>
          <p:nvPr/>
        </p:nvSpPr>
        <p:spPr>
          <a:xfrm>
            <a:off x="3262914" y="2892211"/>
            <a:ext cx="388216" cy="564151"/>
          </a:xfrm>
          <a:prstGeom prst="downArrow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739C9BB-70D5-43A0-BB4E-E875871870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751" y="3643121"/>
            <a:ext cx="7531100" cy="977900"/>
          </a:xfrm>
          <a:prstGeom prst="rect">
            <a:avLst/>
          </a:prstGeom>
        </p:spPr>
      </p:pic>
      <p:sp>
        <p:nvSpPr>
          <p:cNvPr id="16" name="Right Brace 15">
            <a:extLst>
              <a:ext uri="{FF2B5EF4-FFF2-40B4-BE49-F238E27FC236}">
                <a16:creationId xmlns:a16="http://schemas.microsoft.com/office/drawing/2014/main" id="{7E568B96-085F-82B0-162A-CC103D31B36F}"/>
              </a:ext>
            </a:extLst>
          </p:cNvPr>
          <p:cNvSpPr/>
          <p:nvPr/>
        </p:nvSpPr>
        <p:spPr>
          <a:xfrm rot="5400000">
            <a:off x="1662677" y="3704159"/>
            <a:ext cx="58508" cy="1919658"/>
          </a:xfrm>
          <a:prstGeom prst="rightBrace">
            <a:avLst/>
          </a:prstGeom>
          <a:ln w="1270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151CD70E-2B6E-F3D4-290F-AAD653DFE6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8944" y="4823406"/>
            <a:ext cx="292100" cy="1905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F8CC549-A746-20E4-C9EA-17E5591814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07598" y="5971929"/>
            <a:ext cx="2819400" cy="431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BC1EE5D-3565-A48E-F582-D6FB240BD9F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511" b="59571"/>
          <a:stretch/>
        </p:blipFill>
        <p:spPr>
          <a:xfrm>
            <a:off x="737952" y="1572758"/>
            <a:ext cx="6704291" cy="1211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9412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TU Delft">
      <a:dk1>
        <a:sysClr val="windowText" lastClr="000000"/>
      </a:dk1>
      <a:lt1>
        <a:srgbClr val="FFFFFF"/>
      </a:lt1>
      <a:dk2>
        <a:srgbClr val="00A6D6"/>
      </a:dk2>
      <a:lt2>
        <a:srgbClr val="FFFFFF"/>
      </a:lt2>
      <a:accent1>
        <a:srgbClr val="A5CA1A"/>
      </a:accent1>
      <a:accent2>
        <a:srgbClr val="E21A1A"/>
      </a:accent2>
      <a:accent3>
        <a:srgbClr val="6D177F"/>
      </a:accent3>
      <a:accent4>
        <a:srgbClr val="E64616"/>
      </a:accent4>
      <a:accent5>
        <a:srgbClr val="008891"/>
      </a:accent5>
      <a:accent6>
        <a:srgbClr val="6B8689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112409</TotalTime>
  <Words>3622</Words>
  <Application>Microsoft Macintosh PowerPoint</Application>
  <PresentationFormat>Widescreen</PresentationFormat>
  <Paragraphs>828</Paragraphs>
  <Slides>130</Slides>
  <Notes>125</Notes>
  <HiddenSlides>6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130</vt:i4>
      </vt:variant>
    </vt:vector>
  </HeadingPairs>
  <TitlesOfParts>
    <vt:vector size="135" baseType="lpstr">
      <vt:lpstr>Arial</vt:lpstr>
      <vt:lpstr>Calibri</vt:lpstr>
      <vt:lpstr>Tahoma</vt:lpstr>
      <vt:lpstr>Office Theme</vt:lpstr>
      <vt:lpstr>Custom Design</vt:lpstr>
      <vt:lpstr>Structure preserving discretizations II Application to the shallow waters equations</vt:lpstr>
      <vt:lpstr>Overview</vt:lpstr>
      <vt:lpstr>Overview</vt:lpstr>
      <vt:lpstr>Intro shallow waters equations Recap</vt:lpstr>
      <vt:lpstr>Intro shallow waters equations</vt:lpstr>
      <vt:lpstr>Intro shallow waters equations</vt:lpstr>
      <vt:lpstr>Intro shallow waters equations</vt:lpstr>
      <vt:lpstr>Intro shallow waters equations</vt:lpstr>
      <vt:lpstr>Intro shallow waters equations</vt:lpstr>
      <vt:lpstr>Intro shallow waters equations</vt:lpstr>
      <vt:lpstr>Intro shallow waters equations</vt:lpstr>
      <vt:lpstr>Intro shallow waters equations</vt:lpstr>
      <vt:lpstr>Intro shallow waters equations</vt:lpstr>
      <vt:lpstr>Intro shallow waters equations</vt:lpstr>
      <vt:lpstr>Intro shallow waters equations</vt:lpstr>
      <vt:lpstr>Intro shallow waters equations</vt:lpstr>
      <vt:lpstr>Intro shallow waters equations</vt:lpstr>
      <vt:lpstr>Intro shallow waters equations</vt:lpstr>
      <vt:lpstr>Intro shallow waters equations</vt:lpstr>
      <vt:lpstr>Intro shallow waters equations</vt:lpstr>
      <vt:lpstr>Hamiltonian formulation Curl-form Hamiltonian formulation of shallow waters</vt:lpstr>
      <vt:lpstr>Hamiltonian formulation shallow waters</vt:lpstr>
      <vt:lpstr>Hamiltonian formulation shallow waters</vt:lpstr>
      <vt:lpstr>Hamiltonian formulation shallow waters</vt:lpstr>
      <vt:lpstr>Hamiltonian formulation shallow waters</vt:lpstr>
      <vt:lpstr>Hamiltonian formulation shallow waters</vt:lpstr>
      <vt:lpstr>Hamiltonian formulation shallow waters</vt:lpstr>
      <vt:lpstr>Hamiltonian formulation shallow waters</vt:lpstr>
      <vt:lpstr>Hamiltonian formulation shallow waters</vt:lpstr>
      <vt:lpstr>Hamiltonian formulation shallow waters</vt:lpstr>
      <vt:lpstr>Hamiltonian formulation shallow waters</vt:lpstr>
      <vt:lpstr>Hamiltonian formulation shallow waters</vt:lpstr>
      <vt:lpstr>Hamiltonian formulation shallow waters</vt:lpstr>
      <vt:lpstr>Hamiltonian formulation shallow waters</vt:lpstr>
      <vt:lpstr>Hamiltonian formulation shallow waters</vt:lpstr>
      <vt:lpstr>Hamiltonian formulation shallow waters</vt:lpstr>
      <vt:lpstr>Hamiltonian formulation shallow waters</vt:lpstr>
      <vt:lpstr>Hamiltonian formulation shallow waters</vt:lpstr>
      <vt:lpstr>Hamiltonian formulation shallow waters</vt:lpstr>
      <vt:lpstr>Hamiltonian formulation shallow waters</vt:lpstr>
      <vt:lpstr>Hamiltonian formulation shallow waters</vt:lpstr>
      <vt:lpstr>Hamiltonian formulation shallow waters</vt:lpstr>
      <vt:lpstr>Hamiltonian formulation shallow waters</vt:lpstr>
      <vt:lpstr>Hamiltonian formulation shallow waters</vt:lpstr>
      <vt:lpstr>Hamiltonian formulation shallow waters</vt:lpstr>
      <vt:lpstr>Hamiltonian formulation shallow waters</vt:lpstr>
      <vt:lpstr>Hamiltonian formulation shallow waters</vt:lpstr>
      <vt:lpstr>Hamiltonian formulation shallow waters</vt:lpstr>
      <vt:lpstr>Hamiltonian formulation shallow waters</vt:lpstr>
      <vt:lpstr>Hamiltonian formulation shallow waters</vt:lpstr>
      <vt:lpstr>Hamiltonian formulation shallow waters</vt:lpstr>
      <vt:lpstr>Hamiltonian formulation shallow waters</vt:lpstr>
      <vt:lpstr>Hamiltonian formulation shallow waters</vt:lpstr>
      <vt:lpstr>Hamiltonian formulation shallow waters</vt:lpstr>
      <vt:lpstr>Hamiltonian formulation shallow waters</vt:lpstr>
      <vt:lpstr>Hamiltonian formulation shallow waters</vt:lpstr>
      <vt:lpstr>Hamiltonian formulation shallow waters</vt:lpstr>
      <vt:lpstr>Hamiltonian formulation shallow waters</vt:lpstr>
      <vt:lpstr>Hamiltonian formulation shallow waters</vt:lpstr>
      <vt:lpstr>Hamiltonian formulation shallow waters</vt:lpstr>
      <vt:lpstr>Hamiltonian formulation shallow waters</vt:lpstr>
      <vt:lpstr>Hamiltonian formulation shallow waters</vt:lpstr>
      <vt:lpstr>Hamiltonian formulation shallow waters</vt:lpstr>
      <vt:lpstr>Hamiltonian formulation shallow waters</vt:lpstr>
      <vt:lpstr>Hamiltonian formulation shallow waters</vt:lpstr>
      <vt:lpstr>Hamiltonian formulation shallow waters</vt:lpstr>
      <vt:lpstr>Hamiltonian formulation of shallow waters</vt:lpstr>
      <vt:lpstr>Hamiltonian formulation of shallow waters</vt:lpstr>
      <vt:lpstr>Spatial discretization Semi-discretization of shallow waters</vt:lpstr>
      <vt:lpstr>Spatial discretization shallow waters</vt:lpstr>
      <vt:lpstr>Spatial discretization shallow waters</vt:lpstr>
      <vt:lpstr>Spatial discretization shallow waters</vt:lpstr>
      <vt:lpstr>Spatial discretization shallow waters</vt:lpstr>
      <vt:lpstr>Spatial discretization shallow waters</vt:lpstr>
      <vt:lpstr>Spatial discretization shallow waters</vt:lpstr>
      <vt:lpstr>Spatial discretization shallow waters</vt:lpstr>
      <vt:lpstr>Spatial discretization shallow waters</vt:lpstr>
      <vt:lpstr>Spatial discretization shallow waters</vt:lpstr>
      <vt:lpstr>Spatial discretization shallow waters</vt:lpstr>
      <vt:lpstr>Spatial discretization shallow waters</vt:lpstr>
      <vt:lpstr>Spatial discretization shallow waters</vt:lpstr>
      <vt:lpstr>Spatial discretization shallow waters</vt:lpstr>
      <vt:lpstr>Spatial discretization shallow waters</vt:lpstr>
      <vt:lpstr>Spatial discretization shallow waters</vt:lpstr>
      <vt:lpstr>Spatial discretization shallow waters</vt:lpstr>
      <vt:lpstr>Spatial discretization shallow waters</vt:lpstr>
      <vt:lpstr>Spatial discretization shallow waters</vt:lpstr>
      <vt:lpstr>Spatial discretization shallow waters</vt:lpstr>
      <vt:lpstr>Spatial discretization shallow waters</vt:lpstr>
      <vt:lpstr>Spatial discretization shallow waters</vt:lpstr>
      <vt:lpstr>Spatial discretization shallow waters</vt:lpstr>
      <vt:lpstr>Spatial discretization shallow waters</vt:lpstr>
      <vt:lpstr>Spatial discretization shallow waters</vt:lpstr>
      <vt:lpstr>Spatial discretization shallow waters</vt:lpstr>
      <vt:lpstr>Spatial discretization shallow waters</vt:lpstr>
      <vt:lpstr>Spatial discretization shallow waters</vt:lpstr>
      <vt:lpstr>Spatial discretization shallow waters</vt:lpstr>
      <vt:lpstr>Spatial discretization shallow waters</vt:lpstr>
      <vt:lpstr>Spatial discretization shallow waters</vt:lpstr>
      <vt:lpstr>Spatial discretization shallow waters</vt:lpstr>
      <vt:lpstr>Spatial discretization shallow waters</vt:lpstr>
      <vt:lpstr>Spatial discretization shallow waters</vt:lpstr>
      <vt:lpstr>Spatial discretization shallow waters</vt:lpstr>
      <vt:lpstr>Spatial discretization shallow waters</vt:lpstr>
      <vt:lpstr>Spatial discretization shallow waters</vt:lpstr>
      <vt:lpstr>Spatial discretization shallow waters</vt:lpstr>
      <vt:lpstr>Spatial discretization shallow waters</vt:lpstr>
      <vt:lpstr>Spatial discretization shallow waters</vt:lpstr>
      <vt:lpstr>Spatial discretization shallow waters</vt:lpstr>
      <vt:lpstr>Spatial discretization shallow waters</vt:lpstr>
      <vt:lpstr>Temporal discretization Full discretization of shallow waters</vt:lpstr>
      <vt:lpstr>Temporal discretization shallow waters</vt:lpstr>
      <vt:lpstr>Temporal discretization shallow waters</vt:lpstr>
      <vt:lpstr>Temporal discretization shallow waters</vt:lpstr>
      <vt:lpstr>Temporal discretization shallow waters</vt:lpstr>
      <vt:lpstr>Temporal discretization shallow waters</vt:lpstr>
      <vt:lpstr>Temporal discretization shallow waters</vt:lpstr>
      <vt:lpstr>Temporal discretization shallow waters</vt:lpstr>
      <vt:lpstr>Temporal discretization shallow waters</vt:lpstr>
      <vt:lpstr>Temporal discretization shallow waters</vt:lpstr>
      <vt:lpstr>Temporal discretization shallow waters</vt:lpstr>
      <vt:lpstr>Temporal discretization shallow waters</vt:lpstr>
      <vt:lpstr>Temporal discretization shallow waters</vt:lpstr>
      <vt:lpstr>Temporal discretization shallow waters</vt:lpstr>
      <vt:lpstr>Temporal discretization shallow waters</vt:lpstr>
      <vt:lpstr>Temporal discretization shallow waters</vt:lpstr>
      <vt:lpstr>Temporal discretization shallow waters</vt:lpstr>
      <vt:lpstr>Hands on work Implementation in Firedrake</vt:lpstr>
      <vt:lpstr>Hands on work: Firedrake</vt:lpstr>
      <vt:lpstr>PowerPoint Presentation</vt:lpstr>
    </vt:vector>
  </TitlesOfParts>
  <Company>TU Delft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Saskia de Been   </dc:creator>
  <cp:lastModifiedBy>Artur Palha da Silva Clérigo</cp:lastModifiedBy>
  <cp:revision>1275</cp:revision>
  <cp:lastPrinted>2024-07-18T18:25:16Z</cp:lastPrinted>
  <dcterms:created xsi:type="dcterms:W3CDTF">2015-07-09T11:57:30Z</dcterms:created>
  <dcterms:modified xsi:type="dcterms:W3CDTF">2024-07-21T20:49:16Z</dcterms:modified>
</cp:coreProperties>
</file>